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1" r:id="rId1"/>
  </p:sldMasterIdLst>
  <p:notesMasterIdLst>
    <p:notesMasterId r:id="rId70"/>
  </p:notesMasterIdLst>
  <p:handoutMasterIdLst>
    <p:handoutMasterId r:id="rId71"/>
  </p:handoutMasterIdLst>
  <p:sldIdLst>
    <p:sldId id="256" r:id="rId2"/>
    <p:sldId id="351" r:id="rId3"/>
    <p:sldId id="264" r:id="rId4"/>
    <p:sldId id="360" r:id="rId5"/>
    <p:sldId id="361" r:id="rId6"/>
    <p:sldId id="362" r:id="rId7"/>
    <p:sldId id="363" r:id="rId8"/>
    <p:sldId id="276" r:id="rId9"/>
    <p:sldId id="394" r:id="rId10"/>
    <p:sldId id="395" r:id="rId11"/>
    <p:sldId id="409" r:id="rId12"/>
    <p:sldId id="425" r:id="rId13"/>
    <p:sldId id="406" r:id="rId14"/>
    <p:sldId id="407" r:id="rId15"/>
    <p:sldId id="408" r:id="rId16"/>
    <p:sldId id="423" r:id="rId17"/>
    <p:sldId id="424" r:id="rId18"/>
    <p:sldId id="355" r:id="rId19"/>
    <p:sldId id="396" r:id="rId20"/>
    <p:sldId id="356" r:id="rId21"/>
    <p:sldId id="279" r:id="rId22"/>
    <p:sldId id="329" r:id="rId23"/>
    <p:sldId id="330" r:id="rId24"/>
    <p:sldId id="323" r:id="rId25"/>
    <p:sldId id="403" r:id="rId26"/>
    <p:sldId id="333" r:id="rId27"/>
    <p:sldId id="347" r:id="rId28"/>
    <p:sldId id="402" r:id="rId29"/>
    <p:sldId id="397" r:id="rId30"/>
    <p:sldId id="398" r:id="rId31"/>
    <p:sldId id="400" r:id="rId32"/>
    <p:sldId id="404" r:id="rId33"/>
    <p:sldId id="411" r:id="rId34"/>
    <p:sldId id="421" r:id="rId35"/>
    <p:sldId id="438" r:id="rId36"/>
    <p:sldId id="439" r:id="rId37"/>
    <p:sldId id="440" r:id="rId38"/>
    <p:sldId id="441" r:id="rId39"/>
    <p:sldId id="443" r:id="rId40"/>
    <p:sldId id="452" r:id="rId41"/>
    <p:sldId id="446" r:id="rId42"/>
    <p:sldId id="447" r:id="rId43"/>
    <p:sldId id="448" r:id="rId44"/>
    <p:sldId id="380" r:id="rId45"/>
    <p:sldId id="382" r:id="rId46"/>
    <p:sldId id="431" r:id="rId47"/>
    <p:sldId id="383" r:id="rId48"/>
    <p:sldId id="384" r:id="rId49"/>
    <p:sldId id="385" r:id="rId50"/>
    <p:sldId id="386" r:id="rId51"/>
    <p:sldId id="387" r:id="rId52"/>
    <p:sldId id="388" r:id="rId53"/>
    <p:sldId id="389" r:id="rId54"/>
    <p:sldId id="390" r:id="rId55"/>
    <p:sldId id="391" r:id="rId56"/>
    <p:sldId id="392" r:id="rId57"/>
    <p:sldId id="393" r:id="rId58"/>
    <p:sldId id="271" r:id="rId59"/>
    <p:sldId id="460" r:id="rId60"/>
    <p:sldId id="464" r:id="rId61"/>
    <p:sldId id="461" r:id="rId62"/>
    <p:sldId id="462" r:id="rId63"/>
    <p:sldId id="463" r:id="rId64"/>
    <p:sldId id="427" r:id="rId65"/>
    <p:sldId id="300" r:id="rId66"/>
    <p:sldId id="310" r:id="rId67"/>
    <p:sldId id="420" r:id="rId68"/>
    <p:sldId id="405" r:id="rId69"/>
  </p:sldIdLst>
  <p:sldSz cx="14630400" cy="8229600"/>
  <p:notesSz cx="6858000" cy="9144000"/>
  <p:defaultText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5E64091-958E-9247-9B6D-84F748EDCF5E}">
          <p14:sldIdLst>
            <p14:sldId id="256"/>
            <p14:sldId id="351"/>
            <p14:sldId id="264"/>
            <p14:sldId id="360"/>
            <p14:sldId id="361"/>
            <p14:sldId id="362"/>
            <p14:sldId id="363"/>
            <p14:sldId id="276"/>
            <p14:sldId id="394"/>
            <p14:sldId id="395"/>
            <p14:sldId id="409"/>
            <p14:sldId id="425"/>
            <p14:sldId id="406"/>
            <p14:sldId id="407"/>
            <p14:sldId id="408"/>
            <p14:sldId id="423"/>
            <p14:sldId id="424"/>
            <p14:sldId id="355"/>
            <p14:sldId id="396"/>
            <p14:sldId id="356"/>
            <p14:sldId id="279"/>
            <p14:sldId id="329"/>
            <p14:sldId id="330"/>
            <p14:sldId id="323"/>
            <p14:sldId id="403"/>
            <p14:sldId id="333"/>
            <p14:sldId id="347"/>
            <p14:sldId id="402"/>
            <p14:sldId id="397"/>
            <p14:sldId id="398"/>
            <p14:sldId id="400"/>
            <p14:sldId id="404"/>
            <p14:sldId id="411"/>
            <p14:sldId id="421"/>
            <p14:sldId id="438"/>
            <p14:sldId id="439"/>
            <p14:sldId id="440"/>
            <p14:sldId id="441"/>
            <p14:sldId id="443"/>
            <p14:sldId id="452"/>
            <p14:sldId id="446"/>
            <p14:sldId id="447"/>
            <p14:sldId id="448"/>
            <p14:sldId id="380"/>
            <p14:sldId id="382"/>
            <p14:sldId id="431"/>
            <p14:sldId id="383"/>
            <p14:sldId id="384"/>
            <p14:sldId id="385"/>
            <p14:sldId id="386"/>
            <p14:sldId id="387"/>
            <p14:sldId id="388"/>
            <p14:sldId id="389"/>
            <p14:sldId id="390"/>
            <p14:sldId id="391"/>
            <p14:sldId id="392"/>
            <p14:sldId id="393"/>
            <p14:sldId id="271"/>
            <p14:sldId id="460"/>
            <p14:sldId id="464"/>
            <p14:sldId id="461"/>
            <p14:sldId id="462"/>
            <p14:sldId id="463"/>
            <p14:sldId id="427"/>
            <p14:sldId id="300"/>
            <p14:sldId id="310"/>
            <p14:sldId id="420"/>
            <p14:sldId id="405"/>
          </p14:sldIdLst>
        </p14:section>
      </p14:sectionLst>
    </p:ext>
    <p:ext uri="{EFAFB233-063F-42B5-8137-9DF3F51BA10A}">
      <p15:sldGuideLst xmlns:p15="http://schemas.microsoft.com/office/powerpoint/2012/main" xmlns="">
        <p15:guide id="1" orient="horz" pos="555">
          <p15:clr>
            <a:srgbClr val="A4A3A4"/>
          </p15:clr>
        </p15:guide>
        <p15:guide id="2" pos="8828">
          <p15:clr>
            <a:srgbClr val="A4A3A4"/>
          </p15:clr>
        </p15:guide>
        <p15:guide id="3" pos="316">
          <p15:clr>
            <a:srgbClr val="A4A3A4"/>
          </p15:clr>
        </p15:guide>
        <p15:guide id="4" pos="6110">
          <p15:clr>
            <a:srgbClr val="A4A3A4"/>
          </p15:clr>
        </p15:guide>
        <p15:guide id="5" pos="43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3AFF"/>
    <a:srgbClr val="7DEEA4"/>
    <a:srgbClr val="A7D68E"/>
    <a:srgbClr val="39CBD4"/>
    <a:srgbClr val="BB77C4"/>
    <a:srgbClr val="00AFD9"/>
    <a:srgbClr val="DDB8DC"/>
    <a:srgbClr val="427BBC"/>
    <a:srgbClr val="1174B8"/>
    <a:srgbClr val="00376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41"/>
    <p:restoredTop sz="82690"/>
  </p:normalViewPr>
  <p:slideViewPr>
    <p:cSldViewPr snapToGrid="0" snapToObjects="1" showGuides="1">
      <p:cViewPr>
        <p:scale>
          <a:sx n="44" d="100"/>
          <a:sy n="44" d="100"/>
        </p:scale>
        <p:origin x="-432" y="-53"/>
      </p:cViewPr>
      <p:guideLst>
        <p:guide orient="horz" pos="555"/>
        <p:guide pos="8828"/>
        <p:guide pos="316"/>
        <p:guide pos="6110"/>
        <p:guide pos="43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0" d="100"/>
        <a:sy n="70" d="100"/>
      </p:scale>
      <p:origin x="0" y="0"/>
    </p:cViewPr>
  </p:sorterViewPr>
  <p:notesViewPr>
    <p:cSldViewPr snapToGrid="0" snapToObjects="1">
      <p:cViewPr varScale="1">
        <p:scale>
          <a:sx n="89" d="100"/>
          <a:sy n="89" d="100"/>
        </p:scale>
        <p:origin x="2632"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7F7061-80C1-604D-992A-05BBE7E346F4}" type="datetimeFigureOut">
              <a:rPr lang="en-US" smtClean="0"/>
              <a:t>4/20/2018</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B3CBB4-F845-9F4B-A41F-7163A0321D6C}" type="slidenum">
              <a:rPr lang="en-US" smtClean="0"/>
              <a:t>‹#›</a:t>
            </a:fld>
            <a:endParaRPr lang="en-US" dirty="0"/>
          </a:p>
        </p:txBody>
      </p:sp>
    </p:spTree>
    <p:extLst>
      <p:ext uri="{BB962C8B-B14F-4D97-AF65-F5344CB8AC3E}">
        <p14:creationId xmlns:p14="http://schemas.microsoft.com/office/powerpoint/2010/main" val="4476417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2671FB-D8B8-0647-83B7-29925BB5E856}" type="datetimeFigureOut">
              <a:rPr lang="en-US" smtClean="0"/>
              <a:t>4/20/2018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38A2F8-54F1-AB4E-B8B5-B1130F7515F8}" type="slidenum">
              <a:rPr lang="en-US" smtClean="0"/>
              <a:t>‹#›</a:t>
            </a:fld>
            <a:endParaRPr lang="en-US" dirty="0"/>
          </a:p>
        </p:txBody>
      </p:sp>
    </p:spTree>
    <p:extLst>
      <p:ext uri="{BB962C8B-B14F-4D97-AF65-F5344CB8AC3E}">
        <p14:creationId xmlns:p14="http://schemas.microsoft.com/office/powerpoint/2010/main" val="433241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38A2F8-54F1-AB4E-B8B5-B1130F7515F8}" type="slidenum">
              <a:rPr lang="en-US" smtClean="0"/>
              <a:t>1</a:t>
            </a:fld>
            <a:endParaRPr lang="en-US" dirty="0"/>
          </a:p>
        </p:txBody>
      </p:sp>
    </p:spTree>
    <p:extLst>
      <p:ext uri="{BB962C8B-B14F-4D97-AF65-F5344CB8AC3E}">
        <p14:creationId xmlns:p14="http://schemas.microsoft.com/office/powerpoint/2010/main" val="1714790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38A2F8-54F1-AB4E-B8B5-B1130F7515F8}" type="slidenum">
              <a:rPr lang="en-US" smtClean="0"/>
              <a:t>15</a:t>
            </a:fld>
            <a:endParaRPr lang="en-US" dirty="0"/>
          </a:p>
        </p:txBody>
      </p:sp>
    </p:spTree>
    <p:extLst>
      <p:ext uri="{BB962C8B-B14F-4D97-AF65-F5344CB8AC3E}">
        <p14:creationId xmlns:p14="http://schemas.microsoft.com/office/powerpoint/2010/main" val="1711355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Refactoring to microservices would thus mean adding microservices into your application without necessarily changing what it does.</a:t>
            </a:r>
          </a:p>
          <a:p>
            <a:r>
              <a:rPr lang="en-US" sz="1200" kern="1200" dirty="0" smtClean="0">
                <a:solidFill>
                  <a:schemeClr val="tx1"/>
                </a:solidFill>
                <a:effectLst/>
                <a:latin typeface="+mn-lt"/>
                <a:ea typeface="+mn-ea"/>
                <a:cs typeface="+mn-cs"/>
              </a:rPr>
              <a:t>Martin Fowler introduced the term strangler application in his seminal article Strangler Application in 2004. In this pattern, a new system captures and intercepts calls to mature applications, routes them to other handlers, and gradually replaces them altogether. Rewriting the whole existing system from the first step is risky; the strangler application method reduces risks more than the cut-over rewrite approach. In moving from monolithic to microservices architecture, you can incrementally refactor your monolithic application. You gradually build a new application that consists of microservices; you then run this application together with the monolithic application. Over time, the amount of functionality handled by the monolithic application is incrementally decreased until either it disappears entirely or becomes part of the new microservices.</a:t>
            </a:r>
          </a:p>
          <a:p>
            <a:endParaRPr lang="en-US" dirty="0"/>
          </a:p>
        </p:txBody>
      </p:sp>
      <p:sp>
        <p:nvSpPr>
          <p:cNvPr id="4" name="Slide Number Placeholder 3"/>
          <p:cNvSpPr>
            <a:spLocks noGrp="1"/>
          </p:cNvSpPr>
          <p:nvPr>
            <p:ph type="sldNum" sz="quarter" idx="10"/>
          </p:nvPr>
        </p:nvSpPr>
        <p:spPr/>
        <p:txBody>
          <a:bodyPr/>
          <a:lstStyle/>
          <a:p>
            <a:fld id="{2938A2F8-54F1-AB4E-B8B5-B1130F7515F8}" type="slidenum">
              <a:rPr lang="en-US" smtClean="0"/>
              <a:t>16</a:t>
            </a:fld>
            <a:endParaRPr lang="en-US" dirty="0"/>
          </a:p>
        </p:txBody>
      </p:sp>
    </p:spTree>
    <p:extLst>
      <p:ext uri="{BB962C8B-B14F-4D97-AF65-F5344CB8AC3E}">
        <p14:creationId xmlns:p14="http://schemas.microsoft.com/office/powerpoint/2010/main" val="1321680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38A2F8-54F1-AB4E-B8B5-B1130F7515F8}" type="slidenum">
              <a:rPr lang="en-US" smtClean="0"/>
              <a:t>17</a:t>
            </a:fld>
            <a:endParaRPr lang="en-US" dirty="0"/>
          </a:p>
        </p:txBody>
      </p:sp>
    </p:spTree>
    <p:extLst>
      <p:ext uri="{BB962C8B-B14F-4D97-AF65-F5344CB8AC3E}">
        <p14:creationId xmlns:p14="http://schemas.microsoft.com/office/powerpoint/2010/main" val="1366867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ltLang="en-US" dirty="0">
                <a:ea typeface="ＭＳ Ｐゴシック" pitchFamily="34" charset="-128"/>
              </a:rPr>
              <a:t>Perform detailed workload analysis</a:t>
            </a:r>
          </a:p>
        </p:txBody>
      </p:sp>
      <p:sp>
        <p:nvSpPr>
          <p:cNvPr id="26628" name="Slide Number Placeholder 3"/>
          <p:cNvSpPr>
            <a:spLocks noGrp="1"/>
          </p:cNvSpPr>
          <p:nvPr>
            <p:ph type="sldNum" sz="quarter" idx="5"/>
          </p:nvPr>
        </p:nvSpPr>
        <p:spPr bwMode="auto">
          <a:noFill/>
          <a:ln>
            <a:miter lim="800000"/>
            <a:headEnd/>
            <a:tailEnd/>
          </a:ln>
        </p:spPr>
        <p:txBody>
          <a:bodyPr/>
          <a:lstStyle/>
          <a:p>
            <a:fld id="{F017EC0E-F3B7-4C83-950B-2F2DEB7FDBD0}" type="slidenum">
              <a:rPr lang="en-US" altLang="en-US"/>
              <a:pPr/>
              <a:t>18</a:t>
            </a:fld>
            <a:endParaRPr lang="en-US" altLang="en-US" dirty="0"/>
          </a:p>
        </p:txBody>
      </p:sp>
    </p:spTree>
    <p:extLst>
      <p:ext uri="{BB962C8B-B14F-4D97-AF65-F5344CB8AC3E}">
        <p14:creationId xmlns:p14="http://schemas.microsoft.com/office/powerpoint/2010/main" val="6968718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99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F012FBA2-A4A4-B44F-AB5B-DAF3A8D31001}" type="slidenum">
              <a:rPr lang="en-US" altLang="en-US">
                <a:latin typeface="Calibri" charset="0"/>
              </a:rPr>
              <a:pPr/>
              <a:t>19</a:t>
            </a:fld>
            <a:endParaRPr lang="en-US" altLang="en-US" dirty="0">
              <a:latin typeface="Calibri" charset="0"/>
            </a:endParaRPr>
          </a:p>
        </p:txBody>
      </p:sp>
      <p:sp>
        <p:nvSpPr>
          <p:cNvPr id="39940" name="Notes Placeholder 1"/>
          <p:cNvSpPr>
            <a:spLocks noGrp="1"/>
          </p:cNvSpPr>
          <p:nvPr/>
        </p:nvSpPr>
        <p:spPr bwMode="auto">
          <a:xfrm>
            <a:off x="701675" y="4473575"/>
            <a:ext cx="5607050" cy="366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endParaRPr lang="en-US" altLang="en-US" dirty="0"/>
          </a:p>
        </p:txBody>
      </p:sp>
      <p:sp>
        <p:nvSpPr>
          <p:cNvPr id="3994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Migration toolkits include these products:</a:t>
            </a:r>
          </a:p>
          <a:p>
            <a:r>
              <a:rPr lang="en-US" altLang="en-US" dirty="0"/>
              <a:t>WebSphere Application Server Application Migration Toolkit (WAMT)</a:t>
            </a:r>
          </a:p>
          <a:p>
            <a:r>
              <a:rPr lang="en-US" altLang="en-US" dirty="0"/>
              <a:t>Migration Toolkit for Application Binaries </a:t>
            </a:r>
          </a:p>
          <a:p>
            <a:r>
              <a:rPr lang="en-US" altLang="en-US" dirty="0"/>
              <a:t>WebSphere Configuration Migration Toolkit (WCMT)</a:t>
            </a:r>
          </a:p>
          <a:p>
            <a:r>
              <a:rPr lang="en-US" altLang="en-US" dirty="0"/>
              <a:t>WebSphere Application Server Migration Discovery Tool</a:t>
            </a:r>
          </a:p>
          <a:p>
            <a:endParaRPr lang="en-US" altLang="en-US" dirty="0"/>
          </a:p>
        </p:txBody>
      </p:sp>
    </p:spTree>
    <p:extLst>
      <p:ext uri="{BB962C8B-B14F-4D97-AF65-F5344CB8AC3E}">
        <p14:creationId xmlns:p14="http://schemas.microsoft.com/office/powerpoint/2010/main" val="2471224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Use the migration strategy tool to learn about your choices to transform and modernize your WebSphere applications. </a:t>
            </a:r>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cs typeface="Arial" pitchFamily="34" charset="0"/>
              </a:defRPr>
            </a:lvl1pPr>
            <a:lvl2pPr marL="763233" indent="-293551">
              <a:defRPr>
                <a:solidFill>
                  <a:schemeClr val="tx1"/>
                </a:solidFill>
                <a:latin typeface="Arial" pitchFamily="34" charset="0"/>
                <a:cs typeface="Arial" pitchFamily="34" charset="0"/>
              </a:defRPr>
            </a:lvl2pPr>
            <a:lvl3pPr marL="1174204" indent="-234841">
              <a:defRPr>
                <a:solidFill>
                  <a:schemeClr val="tx1"/>
                </a:solidFill>
                <a:latin typeface="Arial" pitchFamily="34" charset="0"/>
                <a:cs typeface="Arial" pitchFamily="34" charset="0"/>
              </a:defRPr>
            </a:lvl3pPr>
            <a:lvl4pPr marL="1643885" indent="-234841">
              <a:defRPr>
                <a:solidFill>
                  <a:schemeClr val="tx1"/>
                </a:solidFill>
                <a:latin typeface="Arial" pitchFamily="34" charset="0"/>
                <a:cs typeface="Arial" pitchFamily="34" charset="0"/>
              </a:defRPr>
            </a:lvl4pPr>
            <a:lvl5pPr marL="2113567" indent="-234841">
              <a:defRPr>
                <a:solidFill>
                  <a:schemeClr val="tx1"/>
                </a:solidFill>
                <a:latin typeface="Arial" pitchFamily="34" charset="0"/>
                <a:cs typeface="Arial" pitchFamily="34" charset="0"/>
              </a:defRPr>
            </a:lvl5pPr>
            <a:lvl6pPr marL="2583249" indent="-234841" defTabSz="469682" eaLnBrk="0" fontAlgn="base" hangingPunct="0">
              <a:spcBef>
                <a:spcPct val="0"/>
              </a:spcBef>
              <a:spcAft>
                <a:spcPct val="0"/>
              </a:spcAft>
              <a:defRPr>
                <a:solidFill>
                  <a:schemeClr val="tx1"/>
                </a:solidFill>
                <a:latin typeface="Arial" pitchFamily="34" charset="0"/>
                <a:cs typeface="Arial" pitchFamily="34" charset="0"/>
              </a:defRPr>
            </a:lvl6pPr>
            <a:lvl7pPr marL="3052930" indent="-234841" defTabSz="469682" eaLnBrk="0" fontAlgn="base" hangingPunct="0">
              <a:spcBef>
                <a:spcPct val="0"/>
              </a:spcBef>
              <a:spcAft>
                <a:spcPct val="0"/>
              </a:spcAft>
              <a:defRPr>
                <a:solidFill>
                  <a:schemeClr val="tx1"/>
                </a:solidFill>
                <a:latin typeface="Arial" pitchFamily="34" charset="0"/>
                <a:cs typeface="Arial" pitchFamily="34" charset="0"/>
              </a:defRPr>
            </a:lvl7pPr>
            <a:lvl8pPr marL="3522612" indent="-234841" defTabSz="469682" eaLnBrk="0" fontAlgn="base" hangingPunct="0">
              <a:spcBef>
                <a:spcPct val="0"/>
              </a:spcBef>
              <a:spcAft>
                <a:spcPct val="0"/>
              </a:spcAft>
              <a:defRPr>
                <a:solidFill>
                  <a:schemeClr val="tx1"/>
                </a:solidFill>
                <a:latin typeface="Arial" pitchFamily="34" charset="0"/>
                <a:cs typeface="Arial" pitchFamily="34" charset="0"/>
              </a:defRPr>
            </a:lvl8pPr>
            <a:lvl9pPr marL="3992293" indent="-234841" defTabSz="469682" eaLnBrk="0" fontAlgn="base" hangingPunct="0">
              <a:spcBef>
                <a:spcPct val="0"/>
              </a:spcBef>
              <a:spcAft>
                <a:spcPct val="0"/>
              </a:spcAft>
              <a:defRPr>
                <a:solidFill>
                  <a:schemeClr val="tx1"/>
                </a:solidFill>
                <a:latin typeface="Arial" pitchFamily="34" charset="0"/>
                <a:cs typeface="Arial" pitchFamily="34" charset="0"/>
              </a:defRPr>
            </a:lvl9pPr>
          </a:lstStyle>
          <a:p>
            <a:fld id="{3C24E861-405F-4CC2-999A-EC7A4C4A9785}" type="slidenum">
              <a:rPr lang="en-US" altLang="en-US">
                <a:latin typeface="Calibri" pitchFamily="34" charset="0"/>
              </a:rPr>
              <a:pPr/>
              <a:t>20</a:t>
            </a:fld>
            <a:endParaRPr lang="en-US" altLang="en-US" dirty="0">
              <a:latin typeface="Calibri" pitchFamily="34" charset="0"/>
            </a:endParaRPr>
          </a:p>
        </p:txBody>
      </p:sp>
    </p:spTree>
    <p:extLst>
      <p:ext uri="{BB962C8B-B14F-4D97-AF65-F5344CB8AC3E}">
        <p14:creationId xmlns:p14="http://schemas.microsoft.com/office/powerpoint/2010/main" val="2086211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19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06F73361-ADD3-F74A-9822-3C23DF378A95}" type="slidenum">
              <a:rPr lang="en-US" altLang="en-US">
                <a:latin typeface="Calibri" charset="0"/>
              </a:rPr>
              <a:pPr/>
              <a:t>21</a:t>
            </a:fld>
            <a:endParaRPr lang="en-US" altLang="en-US" dirty="0">
              <a:latin typeface="Calibri" charset="0"/>
            </a:endParaRPr>
          </a:p>
        </p:txBody>
      </p:sp>
      <p:sp>
        <p:nvSpPr>
          <p:cNvPr id="41988" name="Notes Placeholder 1"/>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z="1100" dirty="0"/>
              <a:t>This tool gives you a high-level idea of the migration effort that is involved if you are considering migrating applications from these products:</a:t>
            </a:r>
          </a:p>
          <a:p>
            <a:r>
              <a:rPr lang="en-US" altLang="en-US" sz="1100" dirty="0"/>
              <a:t>Previous version of WebSphere Application Server</a:t>
            </a:r>
          </a:p>
          <a:p>
            <a:r>
              <a:rPr lang="en-US" altLang="en-US" sz="1100" dirty="0"/>
              <a:t>Competitive application servers: </a:t>
            </a:r>
          </a:p>
          <a:p>
            <a:pPr lvl="2"/>
            <a:r>
              <a:rPr lang="en-US" altLang="en-US" sz="1100" dirty="0"/>
              <a:t>Apache Tomcat Server</a:t>
            </a:r>
          </a:p>
          <a:p>
            <a:pPr lvl="2"/>
            <a:r>
              <a:rPr lang="en-US" altLang="en-US" sz="1100" dirty="0"/>
              <a:t>JBoss Application Server</a:t>
            </a:r>
          </a:p>
          <a:p>
            <a:pPr lvl="2"/>
            <a:r>
              <a:rPr lang="en-US" altLang="en-US" sz="1100" dirty="0"/>
              <a:t>Oracle Application Server</a:t>
            </a:r>
          </a:p>
          <a:p>
            <a:pPr lvl="2"/>
            <a:r>
              <a:rPr lang="en-US" altLang="en-US" sz="1100" dirty="0"/>
              <a:t>Oracle WebLogic Server </a:t>
            </a:r>
          </a:p>
          <a:p>
            <a:r>
              <a:rPr lang="en-US" altLang="en-US" sz="1100" dirty="0"/>
              <a:t>The estimate is based on experience and IBM historical data. It provides initial insights into the size and scope of the migration. The margin of error for this estimate is within a rough order of magnitude. It is ideal for budget assumptions and planning. IBM migration experts can also provide a no cost </a:t>
            </a:r>
            <a:r>
              <a:rPr lang="en-US" altLang="en-US" sz="1100" i="1" dirty="0"/>
              <a:t>migration assessmen</a:t>
            </a:r>
            <a:r>
              <a:rPr lang="en-US" altLang="en-US" sz="1100" dirty="0"/>
              <a:t>t to confirm that actual work effort and costs, if you want.</a:t>
            </a:r>
          </a:p>
          <a:p>
            <a:r>
              <a:rPr lang="en-US" altLang="en-US" sz="1100" dirty="0"/>
              <a:t>The tool consists of only four screens that you need to complete to get an estimate:</a:t>
            </a:r>
          </a:p>
          <a:p>
            <a:r>
              <a:rPr lang="en-US" altLang="en-US" sz="1100" dirty="0"/>
              <a:t>General questions</a:t>
            </a:r>
          </a:p>
          <a:p>
            <a:r>
              <a:rPr lang="en-US" altLang="en-US" sz="1100" dirty="0"/>
              <a:t>Application questions</a:t>
            </a:r>
          </a:p>
          <a:p>
            <a:r>
              <a:rPr lang="en-US" altLang="en-US" sz="1100" dirty="0"/>
              <a:t>Installation questions</a:t>
            </a:r>
          </a:p>
          <a:p>
            <a:r>
              <a:rPr lang="en-US" altLang="en-US" sz="1100" dirty="0"/>
              <a:t>Testing questions</a:t>
            </a:r>
          </a:p>
          <a:p>
            <a:r>
              <a:rPr lang="en-US" altLang="en-US" sz="1100" dirty="0"/>
              <a:t>You can answer all of these questions in a matter of minutes.</a:t>
            </a:r>
          </a:p>
          <a:p>
            <a:endParaRPr lang="en-US" altLang="en-US" dirty="0"/>
          </a:p>
        </p:txBody>
      </p:sp>
    </p:spTree>
    <p:extLst>
      <p:ext uri="{BB962C8B-B14F-4D97-AF65-F5344CB8AC3E}">
        <p14:creationId xmlns:p14="http://schemas.microsoft.com/office/powerpoint/2010/main" val="1877165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t>The Migration toolkit for application binaries is a command-line tool that scans your application binaries without source code. You can use it with application migrations between versions of WebSphere Application Server traditional (Version 7 and later), from WebSphere Application Server traditional to Liberty, and to Liberty PaaS environments such as Liberty for Java on IBM Bluemix.</a:t>
            </a:r>
          </a:p>
          <a:p>
            <a:r>
              <a:rPr lang="en-US" altLang="en-US" dirty="0" smtClean="0"/>
              <a:t>It requires the installed command-line tool and your application archives, such as EAR, JAR, WAR, or class files. It shows which editions of WebSphere Application Server are best suited to run the application. </a:t>
            </a:r>
          </a:p>
          <a:p>
            <a:r>
              <a:rPr lang="en-US" altLang="en-US" dirty="0" smtClean="0"/>
              <a:t>The toolkit also provides an inventory of Java EE programming models that are used by the application, and it indicates whether the application is supported by WebSphere Application Server traditional or Liberty.</a:t>
            </a:r>
          </a:p>
          <a:p>
            <a:endParaRPr lang="en-US" alt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938A2F8-54F1-AB4E-B8B5-B1130F7515F8}" type="slidenum">
              <a:rPr lang="en-US" smtClean="0"/>
              <a:t>23</a:t>
            </a:fld>
            <a:endParaRPr lang="en-US" dirty="0"/>
          </a:p>
        </p:txBody>
      </p:sp>
    </p:spTree>
    <p:extLst>
      <p:ext uri="{BB962C8B-B14F-4D97-AF65-F5344CB8AC3E}">
        <p14:creationId xmlns:p14="http://schemas.microsoft.com/office/powerpoint/2010/main" val="16153867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xfrm>
            <a:off x="406400" y="696913"/>
            <a:ext cx="61976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81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55650" indent="-290513">
              <a:defRPr>
                <a:solidFill>
                  <a:schemeClr val="tx1"/>
                </a:solidFill>
                <a:latin typeface="Arial" charset="0"/>
              </a:defRPr>
            </a:lvl2pPr>
            <a:lvl3pPr marL="1163638" indent="-231775">
              <a:defRPr>
                <a:solidFill>
                  <a:schemeClr val="tx1"/>
                </a:solidFill>
                <a:latin typeface="Arial" charset="0"/>
              </a:defRPr>
            </a:lvl3pPr>
            <a:lvl4pPr marL="1630363" indent="-231775">
              <a:defRPr>
                <a:solidFill>
                  <a:schemeClr val="tx1"/>
                </a:solidFill>
                <a:latin typeface="Arial" charset="0"/>
              </a:defRPr>
            </a:lvl4pPr>
            <a:lvl5pPr marL="2095500" indent="-231775">
              <a:defRPr>
                <a:solidFill>
                  <a:schemeClr val="tx1"/>
                </a:solidFill>
                <a:latin typeface="Arial" charset="0"/>
              </a:defRPr>
            </a:lvl5pPr>
            <a:lvl6pPr marL="2552700" indent="-231775" eaLnBrk="0" fontAlgn="base" hangingPunct="0">
              <a:spcBef>
                <a:spcPct val="0"/>
              </a:spcBef>
              <a:spcAft>
                <a:spcPct val="0"/>
              </a:spcAft>
              <a:defRPr>
                <a:solidFill>
                  <a:schemeClr val="tx1"/>
                </a:solidFill>
                <a:latin typeface="Arial" charset="0"/>
              </a:defRPr>
            </a:lvl6pPr>
            <a:lvl7pPr marL="3009900" indent="-231775" eaLnBrk="0" fontAlgn="base" hangingPunct="0">
              <a:spcBef>
                <a:spcPct val="0"/>
              </a:spcBef>
              <a:spcAft>
                <a:spcPct val="0"/>
              </a:spcAft>
              <a:defRPr>
                <a:solidFill>
                  <a:schemeClr val="tx1"/>
                </a:solidFill>
                <a:latin typeface="Arial" charset="0"/>
              </a:defRPr>
            </a:lvl7pPr>
            <a:lvl8pPr marL="3467100" indent="-231775" eaLnBrk="0" fontAlgn="base" hangingPunct="0">
              <a:spcBef>
                <a:spcPct val="0"/>
              </a:spcBef>
              <a:spcAft>
                <a:spcPct val="0"/>
              </a:spcAft>
              <a:defRPr>
                <a:solidFill>
                  <a:schemeClr val="tx1"/>
                </a:solidFill>
                <a:latin typeface="Arial" charset="0"/>
              </a:defRPr>
            </a:lvl8pPr>
            <a:lvl9pPr marL="3924300" indent="-231775" eaLnBrk="0" fontAlgn="base" hangingPunct="0">
              <a:spcBef>
                <a:spcPct val="0"/>
              </a:spcBef>
              <a:spcAft>
                <a:spcPct val="0"/>
              </a:spcAft>
              <a:defRPr>
                <a:solidFill>
                  <a:schemeClr val="tx1"/>
                </a:solidFill>
                <a:latin typeface="Arial" charset="0"/>
              </a:defRPr>
            </a:lvl9pPr>
          </a:lstStyle>
          <a:p>
            <a:fld id="{2628E5EF-531B-D340-AA87-E08F5AAF139D}" type="slidenum">
              <a:rPr lang="en-US" altLang="en-US">
                <a:latin typeface="Calibri" charset="0"/>
                <a:ea typeface="MS PGothic" charset="-128"/>
                <a:cs typeface="Arial" charset="0"/>
              </a:rPr>
              <a:pPr/>
              <a:t>24</a:t>
            </a:fld>
            <a:endParaRPr lang="en-US" altLang="en-US" dirty="0">
              <a:latin typeface="Calibri" charset="0"/>
              <a:ea typeface="MS PGothic" charset="-128"/>
              <a:cs typeface="Arial" charset="0"/>
            </a:endParaRPr>
          </a:p>
        </p:txBody>
      </p:sp>
      <p:sp>
        <p:nvSpPr>
          <p:cNvPr id="48132" name="Notes Placeholder 1"/>
          <p:cNvSpPr>
            <a:spLocks noGrp="1"/>
          </p:cNvSpPr>
          <p:nvPr/>
        </p:nvSpPr>
        <p:spPr bwMode="auto">
          <a:xfrm>
            <a:off x="836613" y="4473575"/>
            <a:ext cx="5607050" cy="366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endParaRPr lang="en-US" altLang="en-US" dirty="0"/>
          </a:p>
        </p:txBody>
      </p:sp>
      <p:sp>
        <p:nvSpPr>
          <p:cNvPr id="48133" name="Notes Placeholder 1"/>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The binary scanner can be used for WebSphere Application Server traditional version to version migration, WAS </a:t>
            </a:r>
            <a:r>
              <a:rPr lang="en-US" altLang="en-US" dirty="0" smtClean="0"/>
              <a:t>traditional to </a:t>
            </a:r>
            <a:r>
              <a:rPr lang="en-US" altLang="en-US" dirty="0"/>
              <a:t>Liberty, and Liberty to Liberty migration such as scanning for Java EE 7 differences. </a:t>
            </a:r>
          </a:p>
          <a:p>
            <a:r>
              <a:rPr lang="en-US" altLang="en-US" dirty="0"/>
              <a:t>The tool includes the ability to generate a Detailed Migration Analysis Report, highlighting any Java EE programming model and WebSphere API differences between WebSphere Application Server traditional and Liberty. The tool offers advice and potential solutions to assess the ease of moving applications to Liberty. It also informs you of any Java EE specification implementation differences that might affect your applications.</a:t>
            </a:r>
          </a:p>
          <a:p>
            <a:r>
              <a:rPr lang="en-US" altLang="en-US" dirty="0"/>
              <a:t>The tool also includes scanning capability to quickly evaluate application binaries for rapid deployment on Liberty. The tool generates a visual report that identifies the Java EE programming models in the application and provides a recommendation for the right-fit IBM WebSphere Application Server edition.</a:t>
            </a:r>
          </a:p>
          <a:p>
            <a:r>
              <a:rPr lang="en-US" altLang="en-US" dirty="0"/>
              <a:t>Because this command-line tool does not require Eclipse, it is appropriate for both administrators and developers who use other IDEs. It is also great for evaluating applications whose source code is misplaced or lost.</a:t>
            </a:r>
          </a:p>
          <a:p>
            <a:r>
              <a:rPr lang="en-US" altLang="en-US" dirty="0"/>
              <a:t>The tool is an executable JAR file with one required parameter, the binaryInputPath, which is an absolute or relative path to a binary file or directory that contains binary files. If you specify a directory for the binaryInputPath parameter, the contents of that directory are evaluated as a single application. If you scan a directory that contains multiple applications, the report contains the combined results. To better understand which application uses which technology, run the tool on the individual applications.</a:t>
            </a:r>
          </a:p>
          <a:p>
            <a:endParaRPr lang="en-US" altLang="en-US" dirty="0"/>
          </a:p>
          <a:p>
            <a:endParaRPr lang="en-US" altLang="en-US" dirty="0"/>
          </a:p>
        </p:txBody>
      </p:sp>
    </p:spTree>
    <p:extLst>
      <p:ext uri="{BB962C8B-B14F-4D97-AF65-F5344CB8AC3E}">
        <p14:creationId xmlns:p14="http://schemas.microsoft.com/office/powerpoint/2010/main" val="505584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cs typeface="Arial" pitchFamily="34" charset="0"/>
              </a:defRPr>
            </a:lvl1pPr>
            <a:lvl2pPr marL="776279" indent="-298444">
              <a:defRPr>
                <a:solidFill>
                  <a:schemeClr val="tx1"/>
                </a:solidFill>
                <a:latin typeface="Arial" pitchFamily="34" charset="0"/>
                <a:cs typeface="Arial" pitchFamily="34" charset="0"/>
              </a:defRPr>
            </a:lvl2pPr>
            <a:lvl3pPr marL="1195405" indent="-238102">
              <a:defRPr>
                <a:solidFill>
                  <a:schemeClr val="tx1"/>
                </a:solidFill>
                <a:latin typeface="Arial" pitchFamily="34" charset="0"/>
                <a:cs typeface="Arial" pitchFamily="34" charset="0"/>
              </a:defRPr>
            </a:lvl3pPr>
            <a:lvl4pPr marL="1674872" indent="-238102">
              <a:defRPr>
                <a:solidFill>
                  <a:schemeClr val="tx1"/>
                </a:solidFill>
                <a:latin typeface="Arial" pitchFamily="34" charset="0"/>
                <a:cs typeface="Arial" pitchFamily="34" charset="0"/>
              </a:defRPr>
            </a:lvl4pPr>
            <a:lvl5pPr marL="2152707" indent="-238102">
              <a:defRPr>
                <a:solidFill>
                  <a:schemeClr val="tx1"/>
                </a:solidFill>
                <a:latin typeface="Arial" pitchFamily="34" charset="0"/>
                <a:cs typeface="Arial" pitchFamily="34" charset="0"/>
              </a:defRPr>
            </a:lvl5pPr>
            <a:lvl6pPr marL="2622389" indent="-238102" defTabSz="469682" eaLnBrk="0" fontAlgn="base" hangingPunct="0">
              <a:spcBef>
                <a:spcPct val="0"/>
              </a:spcBef>
              <a:spcAft>
                <a:spcPct val="0"/>
              </a:spcAft>
              <a:defRPr>
                <a:solidFill>
                  <a:schemeClr val="tx1"/>
                </a:solidFill>
                <a:latin typeface="Arial" pitchFamily="34" charset="0"/>
                <a:cs typeface="Arial" pitchFamily="34" charset="0"/>
              </a:defRPr>
            </a:lvl6pPr>
            <a:lvl7pPr marL="3092070" indent="-238102" defTabSz="469682" eaLnBrk="0" fontAlgn="base" hangingPunct="0">
              <a:spcBef>
                <a:spcPct val="0"/>
              </a:spcBef>
              <a:spcAft>
                <a:spcPct val="0"/>
              </a:spcAft>
              <a:defRPr>
                <a:solidFill>
                  <a:schemeClr val="tx1"/>
                </a:solidFill>
                <a:latin typeface="Arial" pitchFamily="34" charset="0"/>
                <a:cs typeface="Arial" pitchFamily="34" charset="0"/>
              </a:defRPr>
            </a:lvl7pPr>
            <a:lvl8pPr marL="3561752" indent="-238102" defTabSz="469682" eaLnBrk="0" fontAlgn="base" hangingPunct="0">
              <a:spcBef>
                <a:spcPct val="0"/>
              </a:spcBef>
              <a:spcAft>
                <a:spcPct val="0"/>
              </a:spcAft>
              <a:defRPr>
                <a:solidFill>
                  <a:schemeClr val="tx1"/>
                </a:solidFill>
                <a:latin typeface="Arial" pitchFamily="34" charset="0"/>
                <a:cs typeface="Arial" pitchFamily="34" charset="0"/>
              </a:defRPr>
            </a:lvl8pPr>
            <a:lvl9pPr marL="4031433" indent="-238102" defTabSz="469682" eaLnBrk="0" fontAlgn="base" hangingPunct="0">
              <a:spcBef>
                <a:spcPct val="0"/>
              </a:spcBef>
              <a:spcAft>
                <a:spcPct val="0"/>
              </a:spcAft>
              <a:defRPr>
                <a:solidFill>
                  <a:schemeClr val="tx1"/>
                </a:solidFill>
                <a:latin typeface="Arial" pitchFamily="34" charset="0"/>
                <a:cs typeface="Arial" pitchFamily="34" charset="0"/>
              </a:defRPr>
            </a:lvl9pPr>
          </a:lstStyle>
          <a:p>
            <a:r>
              <a:rPr lang="en-US" altLang="en-US" dirty="0"/>
              <a:t>Page </a:t>
            </a:r>
            <a:fld id="{F35A493C-33A5-4BB4-8228-C2D7AA2108F6}" type="slidenum">
              <a:rPr lang="en-US" altLang="en-US"/>
              <a:pPr/>
              <a:t>27</a:t>
            </a:fld>
            <a:r>
              <a:rPr lang="en-US" altLang="en-US" dirty="0"/>
              <a:t> of 32</a:t>
            </a:r>
          </a:p>
        </p:txBody>
      </p:sp>
      <p:sp>
        <p:nvSpPr>
          <p:cNvPr id="9216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5" name="Text Box 3"/>
          <p:cNvSpPr>
            <a:spLocks noGrp="1" noChangeArrowheads="1"/>
          </p:cNvSpPr>
          <p:nvPr>
            <p:ph type="body" idx="1"/>
          </p:nvPr>
        </p:nvSpPr>
        <p:spPr bwMode="auto">
          <a:xfrm>
            <a:off x="416106" y="4309291"/>
            <a:ext cx="6616738" cy="705969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round/>
                <a:headEnd/>
                <a:tailEnd/>
              </a14:hiddenLine>
            </a:ext>
          </a:extLst>
        </p:spPr>
        <p:txBody>
          <a:bodyPr wrap="square" lIns="94209" tIns="48989" rIns="94209" bIns="48989" numCol="1" anchor="t" anchorCtr="0" compatLnSpc="1">
            <a:prstTxWarp prst="textNoShape">
              <a:avLst/>
            </a:prstTxWarp>
          </a:bodyPr>
          <a:lstStyle/>
          <a:p>
            <a:pPr defTabSz="477836" eaLnBrk="1" hangingPunct="1">
              <a:spcBef>
                <a:spcPts val="630"/>
              </a:spcBef>
              <a:tabLst>
                <a:tab pos="0" algn="l"/>
                <a:tab pos="477836" algn="l"/>
                <a:tab pos="955672" algn="l"/>
                <a:tab pos="1435138" algn="l"/>
                <a:tab pos="1912974" algn="l"/>
                <a:tab pos="2392441" algn="l"/>
                <a:tab pos="2870276" algn="l"/>
                <a:tab pos="3349743" algn="l"/>
                <a:tab pos="3827579" algn="l"/>
                <a:tab pos="4307046" algn="l"/>
                <a:tab pos="4784881" algn="l"/>
                <a:tab pos="5264347" algn="l"/>
                <a:tab pos="5742184" algn="l"/>
                <a:tab pos="6220019" algn="l"/>
                <a:tab pos="6699486" algn="l"/>
                <a:tab pos="7177322" algn="l"/>
                <a:tab pos="7656788" algn="l"/>
                <a:tab pos="8134624" algn="l"/>
                <a:tab pos="8614090" algn="l"/>
                <a:tab pos="9091927" algn="l"/>
                <a:tab pos="9571393" algn="l"/>
              </a:tabLst>
            </a:pPr>
            <a:r>
              <a:rPr lang="en-US" altLang="en-US" sz="1600" dirty="0"/>
              <a:t>Configuration migration is a two step process.  </a:t>
            </a:r>
            <a:r>
              <a:rPr lang="en-US" altLang="en-US" sz="1600" dirty="0" smtClean="0"/>
              <a:t>Profile </a:t>
            </a:r>
            <a:r>
              <a:rPr lang="en-US" altLang="en-US" sz="1600" dirty="0"/>
              <a:t>data from the old version or source profile is captured into a migration backup </a:t>
            </a:r>
            <a:r>
              <a:rPr lang="en-US" altLang="en-US" sz="1600" dirty="0" smtClean="0"/>
              <a:t>directory.</a:t>
            </a:r>
            <a:r>
              <a:rPr lang="en-US" altLang="en-US" sz="1600" baseline="0" dirty="0" smtClean="0"/>
              <a:t> </a:t>
            </a:r>
            <a:r>
              <a:rPr lang="en-US" altLang="en-US" sz="1600" dirty="0" smtClean="0"/>
              <a:t>Later </a:t>
            </a:r>
            <a:r>
              <a:rPr lang="en-US" altLang="en-US" sz="1600" dirty="0"/>
              <a:t>the source data is merged into the new target profile.</a:t>
            </a:r>
          </a:p>
          <a:p>
            <a:pPr defTabSz="477836" eaLnBrk="1" hangingPunct="1">
              <a:spcBef>
                <a:spcPts val="630"/>
              </a:spcBef>
              <a:tabLst>
                <a:tab pos="0" algn="l"/>
                <a:tab pos="477836" algn="l"/>
                <a:tab pos="955672" algn="l"/>
                <a:tab pos="1435138" algn="l"/>
                <a:tab pos="1912974" algn="l"/>
                <a:tab pos="2392441" algn="l"/>
                <a:tab pos="2870276" algn="l"/>
                <a:tab pos="3349743" algn="l"/>
                <a:tab pos="3827579" algn="l"/>
                <a:tab pos="4307046" algn="l"/>
                <a:tab pos="4784881" algn="l"/>
                <a:tab pos="5264347" algn="l"/>
                <a:tab pos="5742184" algn="l"/>
                <a:tab pos="6220019" algn="l"/>
                <a:tab pos="6699486" algn="l"/>
                <a:tab pos="7177322" algn="l"/>
                <a:tab pos="7656788" algn="l"/>
                <a:tab pos="8134624" algn="l"/>
                <a:tab pos="8614090" algn="l"/>
                <a:tab pos="9091927" algn="l"/>
                <a:tab pos="9571393" algn="l"/>
              </a:tabLst>
            </a:pPr>
            <a:endParaRPr lang="en-US" altLang="en-US" sz="1600" dirty="0"/>
          </a:p>
          <a:p>
            <a:pPr defTabSz="477836" eaLnBrk="1" hangingPunct="1">
              <a:spcBef>
                <a:spcPts val="630"/>
              </a:spcBef>
              <a:tabLst>
                <a:tab pos="0" algn="l"/>
                <a:tab pos="477836" algn="l"/>
                <a:tab pos="955672" algn="l"/>
                <a:tab pos="1435138" algn="l"/>
                <a:tab pos="1912974" algn="l"/>
                <a:tab pos="2392441" algn="l"/>
                <a:tab pos="2870276" algn="l"/>
                <a:tab pos="3349743" algn="l"/>
                <a:tab pos="3827579" algn="l"/>
                <a:tab pos="4307046" algn="l"/>
                <a:tab pos="4784881" algn="l"/>
                <a:tab pos="5264347" algn="l"/>
                <a:tab pos="5742184" algn="l"/>
                <a:tab pos="6220019" algn="l"/>
                <a:tab pos="6699486" algn="l"/>
                <a:tab pos="7177322" algn="l"/>
                <a:tab pos="7656788" algn="l"/>
                <a:tab pos="8134624" algn="l"/>
                <a:tab pos="8614090" algn="l"/>
                <a:tab pos="9091927" algn="l"/>
                <a:tab pos="9571393" algn="l"/>
              </a:tabLst>
            </a:pPr>
            <a:r>
              <a:rPr lang="en-US" altLang="en-US" sz="1600" dirty="0"/>
              <a:t>This two step process allows you to keep your old system running until the new environment is </a:t>
            </a:r>
            <a:r>
              <a:rPr lang="en-US" altLang="en-US" sz="1600" dirty="0" smtClean="0"/>
              <a:t>ready.</a:t>
            </a:r>
            <a:r>
              <a:rPr lang="en-US" altLang="en-US" sz="1600" baseline="0" dirty="0" smtClean="0"/>
              <a:t> </a:t>
            </a:r>
            <a:r>
              <a:rPr lang="en-US" altLang="en-US" sz="1600" dirty="0" smtClean="0"/>
              <a:t>There </a:t>
            </a:r>
            <a:r>
              <a:rPr lang="en-US" altLang="en-US" sz="1600" dirty="0"/>
              <a:t>are various options for running a migration, depending on the topology of the </a:t>
            </a:r>
            <a:r>
              <a:rPr lang="en-US" altLang="en-US" sz="1600" dirty="0" smtClean="0"/>
              <a:t>installation.</a:t>
            </a:r>
            <a:r>
              <a:rPr lang="en-US" altLang="en-US" sz="1600" baseline="0" dirty="0" smtClean="0"/>
              <a:t> </a:t>
            </a:r>
            <a:r>
              <a:rPr lang="en-US" altLang="en-US" sz="1600" dirty="0" smtClean="0"/>
              <a:t>These </a:t>
            </a:r>
            <a:r>
              <a:rPr lang="en-US" altLang="en-US" sz="1600" dirty="0"/>
              <a:t>scenarios are outlined in the WebSphere Application Server information center and white papers.</a:t>
            </a:r>
          </a:p>
          <a:p>
            <a:pPr defTabSz="477836" eaLnBrk="1" hangingPunct="1">
              <a:spcBef>
                <a:spcPts val="399"/>
              </a:spcBef>
              <a:spcAft>
                <a:spcPts val="399"/>
              </a:spcAft>
              <a:tabLst>
                <a:tab pos="0" algn="l"/>
                <a:tab pos="477836" algn="l"/>
                <a:tab pos="955672" algn="l"/>
                <a:tab pos="1435138" algn="l"/>
                <a:tab pos="1912974" algn="l"/>
                <a:tab pos="2392441" algn="l"/>
                <a:tab pos="2870276" algn="l"/>
                <a:tab pos="3349743" algn="l"/>
                <a:tab pos="3827579" algn="l"/>
                <a:tab pos="4307046" algn="l"/>
                <a:tab pos="4784881" algn="l"/>
                <a:tab pos="5264347" algn="l"/>
                <a:tab pos="5742184" algn="l"/>
                <a:tab pos="6220019" algn="l"/>
                <a:tab pos="6699486" algn="l"/>
                <a:tab pos="7177322" algn="l"/>
                <a:tab pos="7656788" algn="l"/>
                <a:tab pos="8134624" algn="l"/>
                <a:tab pos="8614090" algn="l"/>
                <a:tab pos="9091927" algn="l"/>
                <a:tab pos="9571393" algn="l"/>
              </a:tabLst>
            </a:pPr>
            <a:endParaRPr lang="en-US" altLang="en-US" dirty="0" smtClean="0"/>
          </a:p>
          <a:p>
            <a:pPr defTabSz="477836" eaLnBrk="1" hangingPunct="1">
              <a:spcBef>
                <a:spcPts val="399"/>
              </a:spcBef>
              <a:spcAft>
                <a:spcPts val="399"/>
              </a:spcAft>
              <a:tabLst>
                <a:tab pos="0" algn="l"/>
                <a:tab pos="477836" algn="l"/>
                <a:tab pos="955672" algn="l"/>
                <a:tab pos="1435138" algn="l"/>
                <a:tab pos="1912974" algn="l"/>
                <a:tab pos="2392441" algn="l"/>
                <a:tab pos="2870276" algn="l"/>
                <a:tab pos="3349743" algn="l"/>
                <a:tab pos="3827579" algn="l"/>
                <a:tab pos="4307046" algn="l"/>
                <a:tab pos="4784881" algn="l"/>
                <a:tab pos="5264347" algn="l"/>
                <a:tab pos="5742184" algn="l"/>
                <a:tab pos="6220019" algn="l"/>
                <a:tab pos="6699486" algn="l"/>
                <a:tab pos="7177322" algn="l"/>
                <a:tab pos="7656788" algn="l"/>
                <a:tab pos="8134624" algn="l"/>
                <a:tab pos="8614090" algn="l"/>
                <a:tab pos="9091927" algn="l"/>
                <a:tab pos="9571393" algn="l"/>
              </a:tabLst>
            </a:pPr>
            <a:r>
              <a:rPr lang="en-US" altLang="en-US" dirty="0" smtClean="0"/>
              <a:t>When using the migration command line tools, it is the responsibility of the user to create the appropriate target profile in the V9.0 release.</a:t>
            </a:r>
            <a:r>
              <a:rPr lang="en-US" altLang="en-US" baseline="0" dirty="0" smtClean="0"/>
              <a:t> </a:t>
            </a:r>
            <a:r>
              <a:rPr lang="en-US" altLang="en-US" dirty="0" smtClean="0"/>
              <a:t>The migration wizard will automatically detect and create the correct target profile type.</a:t>
            </a:r>
          </a:p>
          <a:p>
            <a:pPr defTabSz="477836" eaLnBrk="1" hangingPunct="1">
              <a:spcBef>
                <a:spcPts val="399"/>
              </a:spcBef>
              <a:spcAft>
                <a:spcPts val="399"/>
              </a:spcAft>
              <a:tabLst>
                <a:tab pos="0" algn="l"/>
                <a:tab pos="477836" algn="l"/>
                <a:tab pos="955672" algn="l"/>
                <a:tab pos="1435138" algn="l"/>
                <a:tab pos="1912974" algn="l"/>
                <a:tab pos="2392441" algn="l"/>
                <a:tab pos="2870276" algn="l"/>
                <a:tab pos="3349743" algn="l"/>
                <a:tab pos="3827579" algn="l"/>
                <a:tab pos="4307046" algn="l"/>
                <a:tab pos="4784881" algn="l"/>
                <a:tab pos="5264347" algn="l"/>
                <a:tab pos="5742184" algn="l"/>
                <a:tab pos="6220019" algn="l"/>
                <a:tab pos="6699486" algn="l"/>
                <a:tab pos="7177322" algn="l"/>
                <a:tab pos="7656788" algn="l"/>
                <a:tab pos="8134624" algn="l"/>
                <a:tab pos="8614090" algn="l"/>
                <a:tab pos="9091927" algn="l"/>
                <a:tab pos="9571393" algn="l"/>
              </a:tabLst>
            </a:pPr>
            <a:endParaRPr lang="en-US" altLang="en-US" dirty="0" smtClean="0"/>
          </a:p>
          <a:p>
            <a:pPr defTabSz="477836" eaLnBrk="1" hangingPunct="1">
              <a:spcBef>
                <a:spcPts val="399"/>
              </a:spcBef>
              <a:spcAft>
                <a:spcPts val="399"/>
              </a:spcAft>
              <a:tabLst>
                <a:tab pos="0" algn="l"/>
                <a:tab pos="477836" algn="l"/>
                <a:tab pos="955672" algn="l"/>
                <a:tab pos="1435138" algn="l"/>
                <a:tab pos="1912974" algn="l"/>
                <a:tab pos="2392441" algn="l"/>
                <a:tab pos="2870276" algn="l"/>
                <a:tab pos="3349743" algn="l"/>
                <a:tab pos="3827579" algn="l"/>
                <a:tab pos="4307046" algn="l"/>
                <a:tab pos="4784881" algn="l"/>
                <a:tab pos="5264347" algn="l"/>
                <a:tab pos="5742184" algn="l"/>
                <a:tab pos="6220019" algn="l"/>
                <a:tab pos="6699486" algn="l"/>
                <a:tab pos="7177322" algn="l"/>
                <a:tab pos="7656788" algn="l"/>
                <a:tab pos="8134624" algn="l"/>
                <a:tab pos="8614090" algn="l"/>
                <a:tab pos="9091927" algn="l"/>
                <a:tab pos="9571393" algn="l"/>
              </a:tabLst>
            </a:pPr>
            <a:r>
              <a:rPr lang="en-US" altLang="en-US" dirty="0" smtClean="0"/>
              <a:t>Topologies include:</a:t>
            </a:r>
          </a:p>
          <a:p>
            <a:pPr defTabSz="477836" eaLnBrk="1" hangingPunct="1">
              <a:spcBef>
                <a:spcPts val="399"/>
              </a:spcBef>
              <a:spcAft>
                <a:spcPts val="399"/>
              </a:spcAft>
              <a:tabLst>
                <a:tab pos="0" algn="l"/>
                <a:tab pos="477836" algn="l"/>
                <a:tab pos="955672" algn="l"/>
                <a:tab pos="1435138" algn="l"/>
                <a:tab pos="1912974" algn="l"/>
                <a:tab pos="2392441" algn="l"/>
                <a:tab pos="2870276" algn="l"/>
                <a:tab pos="3349743" algn="l"/>
                <a:tab pos="3827579" algn="l"/>
                <a:tab pos="4307046" algn="l"/>
                <a:tab pos="4784881" algn="l"/>
                <a:tab pos="5264347" algn="l"/>
                <a:tab pos="5742184" algn="l"/>
                <a:tab pos="6220019" algn="l"/>
                <a:tab pos="6699486" algn="l"/>
                <a:tab pos="7177322" algn="l"/>
                <a:tab pos="7656788" algn="l"/>
                <a:tab pos="8134624" algn="l"/>
                <a:tab pos="8614090" algn="l"/>
                <a:tab pos="9091927" algn="l"/>
                <a:tab pos="9571393" algn="l"/>
              </a:tabLst>
            </a:pPr>
            <a:r>
              <a:rPr lang="en-US" altLang="en-US" dirty="0" smtClean="0"/>
              <a:t>Stand Alone Servers</a:t>
            </a:r>
          </a:p>
          <a:p>
            <a:pPr defTabSz="477836" eaLnBrk="1" hangingPunct="1">
              <a:spcBef>
                <a:spcPts val="399"/>
              </a:spcBef>
              <a:spcAft>
                <a:spcPts val="399"/>
              </a:spcAft>
              <a:tabLst>
                <a:tab pos="0" algn="l"/>
                <a:tab pos="477836" algn="l"/>
                <a:tab pos="955672" algn="l"/>
                <a:tab pos="1435138" algn="l"/>
                <a:tab pos="1912974" algn="l"/>
                <a:tab pos="2392441" algn="l"/>
                <a:tab pos="2870276" algn="l"/>
                <a:tab pos="3349743" algn="l"/>
                <a:tab pos="3827579" algn="l"/>
                <a:tab pos="4307046" algn="l"/>
                <a:tab pos="4784881" algn="l"/>
                <a:tab pos="5264347" algn="l"/>
                <a:tab pos="5742184" algn="l"/>
                <a:tab pos="6220019" algn="l"/>
                <a:tab pos="6699486" algn="l"/>
                <a:tab pos="7177322" algn="l"/>
                <a:tab pos="7656788" algn="l"/>
                <a:tab pos="8134624" algn="l"/>
                <a:tab pos="8614090" algn="l"/>
                <a:tab pos="9091927" algn="l"/>
                <a:tab pos="9571393" algn="l"/>
              </a:tabLst>
            </a:pPr>
            <a:r>
              <a:rPr lang="en-US" altLang="en-US" dirty="0" smtClean="0"/>
              <a:t>Cell Environment - A Deployment Manager and one or more Federated Nodes.</a:t>
            </a:r>
          </a:p>
          <a:p>
            <a:pPr defTabSz="477836" eaLnBrk="1" hangingPunct="1">
              <a:spcBef>
                <a:spcPts val="399"/>
              </a:spcBef>
              <a:spcAft>
                <a:spcPts val="399"/>
              </a:spcAft>
              <a:tabLst>
                <a:tab pos="0" algn="l"/>
                <a:tab pos="477836" algn="l"/>
                <a:tab pos="955672" algn="l"/>
                <a:tab pos="1435138" algn="l"/>
                <a:tab pos="1912974" algn="l"/>
                <a:tab pos="2392441" algn="l"/>
                <a:tab pos="2870276" algn="l"/>
                <a:tab pos="3349743" algn="l"/>
                <a:tab pos="3827579" algn="l"/>
                <a:tab pos="4307046" algn="l"/>
                <a:tab pos="4784881" algn="l"/>
                <a:tab pos="5264347" algn="l"/>
                <a:tab pos="5742184" algn="l"/>
                <a:tab pos="6220019" algn="l"/>
                <a:tab pos="6699486" algn="l"/>
                <a:tab pos="7177322" algn="l"/>
                <a:tab pos="7656788" algn="l"/>
                <a:tab pos="8134624" algn="l"/>
                <a:tab pos="8614090" algn="l"/>
                <a:tab pos="9091927" algn="l"/>
                <a:tab pos="9571393" algn="l"/>
              </a:tabLst>
            </a:pPr>
            <a:r>
              <a:rPr lang="en-US" altLang="en-US" dirty="0" smtClean="0"/>
              <a:t>Flexible Managed Environments – A Job Manager or Admin Agents with Registered Servers.</a:t>
            </a:r>
          </a:p>
          <a:p>
            <a:pPr defTabSz="477836" eaLnBrk="1" hangingPunct="1">
              <a:spcBef>
                <a:spcPts val="399"/>
              </a:spcBef>
              <a:spcAft>
                <a:spcPts val="399"/>
              </a:spcAft>
              <a:tabLst>
                <a:tab pos="0" algn="l"/>
                <a:tab pos="477836" algn="l"/>
                <a:tab pos="955672" algn="l"/>
                <a:tab pos="1435138" algn="l"/>
                <a:tab pos="1912974" algn="l"/>
                <a:tab pos="2392441" algn="l"/>
                <a:tab pos="2870276" algn="l"/>
                <a:tab pos="3349743" algn="l"/>
                <a:tab pos="3827579" algn="l"/>
                <a:tab pos="4307046" algn="l"/>
                <a:tab pos="4784881" algn="l"/>
                <a:tab pos="5264347" algn="l"/>
                <a:tab pos="5742184" algn="l"/>
                <a:tab pos="6220019" algn="l"/>
                <a:tab pos="6699486" algn="l"/>
                <a:tab pos="7177322" algn="l"/>
                <a:tab pos="7656788" algn="l"/>
                <a:tab pos="8134624" algn="l"/>
                <a:tab pos="8614090" algn="l"/>
                <a:tab pos="9091927" algn="l"/>
                <a:tab pos="9571393" algn="l"/>
              </a:tabLst>
            </a:pPr>
            <a:endParaRPr lang="en-US" altLang="en-US" dirty="0" smtClean="0"/>
          </a:p>
          <a:p>
            <a:pPr defTabSz="477836" eaLnBrk="1" hangingPunct="1">
              <a:spcBef>
                <a:spcPts val="399"/>
              </a:spcBef>
              <a:spcAft>
                <a:spcPts val="399"/>
              </a:spcAft>
              <a:tabLst>
                <a:tab pos="0" algn="l"/>
                <a:tab pos="477836" algn="l"/>
                <a:tab pos="955672" algn="l"/>
                <a:tab pos="1435138" algn="l"/>
                <a:tab pos="1912974" algn="l"/>
                <a:tab pos="2392441" algn="l"/>
                <a:tab pos="2870276" algn="l"/>
                <a:tab pos="3349743" algn="l"/>
                <a:tab pos="3827579" algn="l"/>
                <a:tab pos="4307046" algn="l"/>
                <a:tab pos="4784881" algn="l"/>
                <a:tab pos="5264347" algn="l"/>
                <a:tab pos="5742184" algn="l"/>
                <a:tab pos="6220019" algn="l"/>
                <a:tab pos="6699486" algn="l"/>
                <a:tab pos="7177322" algn="l"/>
                <a:tab pos="7656788" algn="l"/>
                <a:tab pos="8134624" algn="l"/>
                <a:tab pos="8614090" algn="l"/>
                <a:tab pos="9091927" algn="l"/>
                <a:tab pos="9571393" algn="l"/>
              </a:tabLst>
            </a:pPr>
            <a:r>
              <a:rPr lang="en-US" altLang="en-US" dirty="0" smtClean="0"/>
              <a:t>Migration of any Flexible Management profile has certain restrictions with mixed cell environments.</a:t>
            </a:r>
          </a:p>
        </p:txBody>
      </p:sp>
    </p:spTree>
    <p:extLst>
      <p:ext uri="{BB962C8B-B14F-4D97-AF65-F5344CB8AC3E}">
        <p14:creationId xmlns:p14="http://schemas.microsoft.com/office/powerpoint/2010/main" val="1974393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2938A2F8-54F1-AB4E-B8B5-B1130F7515F8}"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5692791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727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EE7E30AF-0B83-8447-8090-C21DCDCBCB46}" type="slidenum">
              <a:rPr lang="en-US" altLang="en-US">
                <a:latin typeface="Calibri" charset="0"/>
              </a:rPr>
              <a:pPr/>
              <a:t>28</a:t>
            </a:fld>
            <a:endParaRPr lang="en-US" altLang="en-US" dirty="0">
              <a:latin typeface="Calibri" charset="0"/>
            </a:endParaRPr>
          </a:p>
        </p:txBody>
      </p:sp>
      <p:sp>
        <p:nvSpPr>
          <p:cNvPr id="72708" name="Notes Placeholder 1"/>
          <p:cNvSpPr>
            <a:spLocks noGrp="1"/>
          </p:cNvSpPr>
          <p:nvPr/>
        </p:nvSpPr>
        <p:spPr bwMode="auto">
          <a:xfrm>
            <a:off x="701675" y="4473575"/>
            <a:ext cx="5607050" cy="366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endParaRPr lang="en-US" altLang="en-US" dirty="0"/>
          </a:p>
        </p:txBody>
      </p:sp>
      <p:sp>
        <p:nvSpPr>
          <p:cNvPr id="72709" name="Notes Placeholder 1"/>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The WebSphere Configuration Migration Toolkit (WCMT) is tool that can accelerate the migration of your runtime environment to WebSphere Full profile and Liberty profile. </a:t>
            </a:r>
          </a:p>
          <a:p>
            <a:r>
              <a:rPr lang="en-US" altLang="en-US" dirty="0"/>
              <a:t>WCMT is an Eclipse plug-in that reads your existing server configuration from either WebSphere V7.0, V8.0, V8.5.5 Full Profile, WebLogic, or JBoss. It creates equivalent resources in WebSphere V8.5.5 Liberty profile server.xml or creates a Jython script that creates equivalent resources in WebSphere V8.5.5 Full </a:t>
            </a:r>
            <a:r>
              <a:rPr lang="en-US" altLang="en-US" dirty="0" smtClean="0"/>
              <a:t>profile.</a:t>
            </a:r>
          </a:p>
          <a:p>
            <a:endParaRPr lang="en-US" altLang="en-US" dirty="0" smtClean="0"/>
          </a:p>
          <a:p>
            <a:r>
              <a:rPr lang="en-US" sz="2400" dirty="0" smtClean="0"/>
              <a:t>Helps you move server configuration and application configuration to Liberty by automatically migrating portions of the configuration </a:t>
            </a:r>
          </a:p>
          <a:p>
            <a:pPr>
              <a:defRPr/>
            </a:pPr>
            <a:r>
              <a:rPr lang="en-US" sz="2400" dirty="0" smtClean="0"/>
              <a:t>Helps migrating resource configuration from traditional WebSphere Application Server to Liberty</a:t>
            </a:r>
          </a:p>
          <a:p>
            <a:pPr lvl="1">
              <a:defRPr/>
            </a:pPr>
            <a:r>
              <a:rPr lang="en-US" sz="2000" dirty="0" smtClean="0">
                <a:latin typeface="IBM Plex Sans" charset="0"/>
                <a:ea typeface="IBM Plex Sans" charset="0"/>
                <a:cs typeface="IBM Plex Sans" charset="0"/>
              </a:rPr>
              <a:t>When migrating to traditional WebSphere Application Server, the tool generates scripts to be used with the configuration </a:t>
            </a:r>
          </a:p>
          <a:p>
            <a:pPr lvl="1">
              <a:defRPr/>
            </a:pPr>
            <a:r>
              <a:rPr lang="en-US" sz="2000" dirty="0" smtClean="0">
                <a:latin typeface="IBM Plex Sans" charset="0"/>
                <a:ea typeface="IBM Plex Sans" charset="0"/>
                <a:cs typeface="IBM Plex Sans" charset="0"/>
              </a:rPr>
              <a:t>When migrating to Liberty, the tool generates the server.xml configuration</a:t>
            </a:r>
          </a:p>
          <a:p>
            <a:pPr>
              <a:defRPr/>
            </a:pPr>
            <a:r>
              <a:rPr lang="en-US" sz="2400" dirty="0" smtClean="0"/>
              <a:t>Supports the following migrations:</a:t>
            </a:r>
          </a:p>
          <a:p>
            <a:pPr lvl="1">
              <a:defRPr/>
            </a:pPr>
            <a:r>
              <a:rPr lang="en-US" sz="2000" dirty="0" smtClean="0"/>
              <a:t>Migrating from Apache Tomcat 6.0 or 7.0</a:t>
            </a:r>
          </a:p>
          <a:p>
            <a:pPr lvl="1">
              <a:defRPr/>
            </a:pPr>
            <a:r>
              <a:rPr lang="en-US" sz="2000" dirty="0" smtClean="0"/>
              <a:t>Migrating to Liberty V8.5.5</a:t>
            </a:r>
          </a:p>
          <a:p>
            <a:pPr lvl="1">
              <a:defRPr/>
            </a:pPr>
            <a:r>
              <a:rPr lang="en-US" sz="2000" dirty="0" smtClean="0"/>
              <a:t>Migrating Apache Tomcat context, server, and web XML information contained in the server</a:t>
            </a:r>
          </a:p>
          <a:p>
            <a:pPr lvl="1">
              <a:defRPr/>
            </a:pPr>
            <a:r>
              <a:rPr lang="en-US" sz="2000" dirty="0" smtClean="0"/>
              <a:t>Migrating Apache Tomcat context and web XML information contained in the application</a:t>
            </a:r>
          </a:p>
          <a:p>
            <a:pPr>
              <a:defRPr/>
            </a:pPr>
            <a:r>
              <a:rPr lang="en-US" sz="2400" dirty="0" smtClean="0"/>
              <a:t>Helps you migrate a server configuration from JBoss, Oracle Application Server, or WebLogic to traditional WebSphere Application Server or Liberty</a:t>
            </a:r>
          </a:p>
          <a:p>
            <a:endParaRPr lang="en-US" altLang="en-US" dirty="0"/>
          </a:p>
          <a:p>
            <a:endParaRPr lang="en-US" altLang="en-US" dirty="0"/>
          </a:p>
          <a:p>
            <a:endParaRPr lang="en-US" altLang="en-US" dirty="0"/>
          </a:p>
        </p:txBody>
      </p:sp>
    </p:spTree>
    <p:extLst>
      <p:ext uri="{BB962C8B-B14F-4D97-AF65-F5344CB8AC3E}">
        <p14:creationId xmlns:p14="http://schemas.microsoft.com/office/powerpoint/2010/main" val="13780995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xfrm>
            <a:off x="406400" y="696913"/>
            <a:ext cx="61976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83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55650" indent="-290513">
              <a:defRPr>
                <a:solidFill>
                  <a:schemeClr val="tx1"/>
                </a:solidFill>
                <a:latin typeface="Arial" charset="0"/>
              </a:defRPr>
            </a:lvl2pPr>
            <a:lvl3pPr marL="1163638" indent="-231775">
              <a:defRPr>
                <a:solidFill>
                  <a:schemeClr val="tx1"/>
                </a:solidFill>
                <a:latin typeface="Arial" charset="0"/>
              </a:defRPr>
            </a:lvl3pPr>
            <a:lvl4pPr marL="1630363" indent="-231775">
              <a:defRPr>
                <a:solidFill>
                  <a:schemeClr val="tx1"/>
                </a:solidFill>
                <a:latin typeface="Arial" charset="0"/>
              </a:defRPr>
            </a:lvl4pPr>
            <a:lvl5pPr marL="2095500" indent="-231775">
              <a:defRPr>
                <a:solidFill>
                  <a:schemeClr val="tx1"/>
                </a:solidFill>
                <a:latin typeface="Arial" charset="0"/>
              </a:defRPr>
            </a:lvl5pPr>
            <a:lvl6pPr marL="2552700" indent="-231775" eaLnBrk="0" fontAlgn="base" hangingPunct="0">
              <a:spcBef>
                <a:spcPct val="0"/>
              </a:spcBef>
              <a:spcAft>
                <a:spcPct val="0"/>
              </a:spcAft>
              <a:defRPr>
                <a:solidFill>
                  <a:schemeClr val="tx1"/>
                </a:solidFill>
                <a:latin typeface="Arial" charset="0"/>
              </a:defRPr>
            </a:lvl6pPr>
            <a:lvl7pPr marL="3009900" indent="-231775" eaLnBrk="0" fontAlgn="base" hangingPunct="0">
              <a:spcBef>
                <a:spcPct val="0"/>
              </a:spcBef>
              <a:spcAft>
                <a:spcPct val="0"/>
              </a:spcAft>
              <a:defRPr>
                <a:solidFill>
                  <a:schemeClr val="tx1"/>
                </a:solidFill>
                <a:latin typeface="Arial" charset="0"/>
              </a:defRPr>
            </a:lvl7pPr>
            <a:lvl8pPr marL="3467100" indent="-231775" eaLnBrk="0" fontAlgn="base" hangingPunct="0">
              <a:spcBef>
                <a:spcPct val="0"/>
              </a:spcBef>
              <a:spcAft>
                <a:spcPct val="0"/>
              </a:spcAft>
              <a:defRPr>
                <a:solidFill>
                  <a:schemeClr val="tx1"/>
                </a:solidFill>
                <a:latin typeface="Arial" charset="0"/>
              </a:defRPr>
            </a:lvl8pPr>
            <a:lvl9pPr marL="3924300" indent="-231775" eaLnBrk="0" fontAlgn="base" hangingPunct="0">
              <a:spcBef>
                <a:spcPct val="0"/>
              </a:spcBef>
              <a:spcAft>
                <a:spcPct val="0"/>
              </a:spcAft>
              <a:defRPr>
                <a:solidFill>
                  <a:schemeClr val="tx1"/>
                </a:solidFill>
                <a:latin typeface="Arial" charset="0"/>
              </a:defRPr>
            </a:lvl9pPr>
          </a:lstStyle>
          <a:p>
            <a:fld id="{824C0949-BB93-5A40-8D49-161BEC6BB942}" type="slidenum">
              <a:rPr lang="en-US" altLang="en-US">
                <a:latin typeface="Calibri" charset="0"/>
                <a:ea typeface="MS PGothic" charset="-128"/>
                <a:cs typeface="Arial" charset="0"/>
              </a:rPr>
              <a:pPr/>
              <a:t>30</a:t>
            </a:fld>
            <a:endParaRPr lang="en-US" altLang="en-US" dirty="0">
              <a:latin typeface="Calibri" charset="0"/>
              <a:ea typeface="MS PGothic" charset="-128"/>
              <a:cs typeface="Arial" charset="0"/>
            </a:endParaRPr>
          </a:p>
        </p:txBody>
      </p:sp>
      <p:sp>
        <p:nvSpPr>
          <p:cNvPr id="58372" name="Notes Placeholder 1"/>
          <p:cNvSpPr>
            <a:spLocks noGrp="1"/>
          </p:cNvSpPr>
          <p:nvPr/>
        </p:nvSpPr>
        <p:spPr bwMode="auto">
          <a:xfrm>
            <a:off x="701675" y="4473575"/>
            <a:ext cx="5607050" cy="366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endParaRPr lang="en-US" altLang="en-US" dirty="0"/>
          </a:p>
        </p:txBody>
      </p:sp>
      <p:sp>
        <p:nvSpPr>
          <p:cNvPr id="58373" name="Notes Placeholder 1"/>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WAMT can be used for traditional Version to Version migrations, and also for migrating apps from competing app servers. It can also be used to migrate applications to liberty as the target server, or to other cloud foundry platforms. In addition to the WebSphere Application server for liberty, there are specific rules for migrating applications to Liberty on Bluemix. </a:t>
            </a:r>
          </a:p>
          <a:p>
            <a:endParaRPr lang="en-US" altLang="en-US" dirty="0"/>
          </a:p>
          <a:p>
            <a:endParaRPr lang="en-US" altLang="en-US" dirty="0"/>
          </a:p>
        </p:txBody>
      </p:sp>
    </p:spTree>
    <p:extLst>
      <p:ext uri="{BB962C8B-B14F-4D97-AF65-F5344CB8AC3E}">
        <p14:creationId xmlns:p14="http://schemas.microsoft.com/office/powerpoint/2010/main" val="1038838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xfrm>
            <a:off x="444500" y="714375"/>
            <a:ext cx="6345238" cy="35687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t>WAMT can also produce a more detailed report, showing you every line of source that may need to change.  It provides detailed information about each rule that was triggered and where possible it provides ‘quick fixes’ to make the code changes for you.</a:t>
            </a:r>
          </a:p>
        </p:txBody>
      </p:sp>
      <p:sp>
        <p:nvSpPr>
          <p:cNvPr id="593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cs typeface="Arial" pitchFamily="34" charset="0"/>
              </a:defRPr>
            </a:lvl1pPr>
            <a:lvl2pPr marL="763233" indent="-293551">
              <a:defRPr>
                <a:solidFill>
                  <a:schemeClr val="tx1"/>
                </a:solidFill>
                <a:latin typeface="Arial" pitchFamily="34" charset="0"/>
                <a:cs typeface="Arial" pitchFamily="34" charset="0"/>
              </a:defRPr>
            </a:lvl2pPr>
            <a:lvl3pPr marL="1174204" indent="-234841">
              <a:defRPr>
                <a:solidFill>
                  <a:schemeClr val="tx1"/>
                </a:solidFill>
                <a:latin typeface="Arial" pitchFamily="34" charset="0"/>
                <a:cs typeface="Arial" pitchFamily="34" charset="0"/>
              </a:defRPr>
            </a:lvl3pPr>
            <a:lvl4pPr marL="1643885" indent="-234841">
              <a:defRPr>
                <a:solidFill>
                  <a:schemeClr val="tx1"/>
                </a:solidFill>
                <a:latin typeface="Arial" pitchFamily="34" charset="0"/>
                <a:cs typeface="Arial" pitchFamily="34" charset="0"/>
              </a:defRPr>
            </a:lvl4pPr>
            <a:lvl5pPr marL="2113567" indent="-234841">
              <a:defRPr>
                <a:solidFill>
                  <a:schemeClr val="tx1"/>
                </a:solidFill>
                <a:latin typeface="Arial" pitchFamily="34" charset="0"/>
                <a:cs typeface="Arial" pitchFamily="34" charset="0"/>
              </a:defRPr>
            </a:lvl5pPr>
            <a:lvl6pPr marL="2583249" indent="-234841" defTabSz="469682" eaLnBrk="0" fontAlgn="base" hangingPunct="0">
              <a:spcBef>
                <a:spcPct val="0"/>
              </a:spcBef>
              <a:spcAft>
                <a:spcPct val="0"/>
              </a:spcAft>
              <a:defRPr>
                <a:solidFill>
                  <a:schemeClr val="tx1"/>
                </a:solidFill>
                <a:latin typeface="Arial" pitchFamily="34" charset="0"/>
                <a:cs typeface="Arial" pitchFamily="34" charset="0"/>
              </a:defRPr>
            </a:lvl6pPr>
            <a:lvl7pPr marL="3052930" indent="-234841" defTabSz="469682" eaLnBrk="0" fontAlgn="base" hangingPunct="0">
              <a:spcBef>
                <a:spcPct val="0"/>
              </a:spcBef>
              <a:spcAft>
                <a:spcPct val="0"/>
              </a:spcAft>
              <a:defRPr>
                <a:solidFill>
                  <a:schemeClr val="tx1"/>
                </a:solidFill>
                <a:latin typeface="Arial" pitchFamily="34" charset="0"/>
                <a:cs typeface="Arial" pitchFamily="34" charset="0"/>
              </a:defRPr>
            </a:lvl7pPr>
            <a:lvl8pPr marL="3522612" indent="-234841" defTabSz="469682" eaLnBrk="0" fontAlgn="base" hangingPunct="0">
              <a:spcBef>
                <a:spcPct val="0"/>
              </a:spcBef>
              <a:spcAft>
                <a:spcPct val="0"/>
              </a:spcAft>
              <a:defRPr>
                <a:solidFill>
                  <a:schemeClr val="tx1"/>
                </a:solidFill>
                <a:latin typeface="Arial" pitchFamily="34" charset="0"/>
                <a:cs typeface="Arial" pitchFamily="34" charset="0"/>
              </a:defRPr>
            </a:lvl8pPr>
            <a:lvl9pPr marL="3992293" indent="-234841" defTabSz="469682" eaLnBrk="0" fontAlgn="base" hangingPunct="0">
              <a:spcBef>
                <a:spcPct val="0"/>
              </a:spcBef>
              <a:spcAft>
                <a:spcPct val="0"/>
              </a:spcAft>
              <a:defRPr>
                <a:solidFill>
                  <a:schemeClr val="tx1"/>
                </a:solidFill>
                <a:latin typeface="Arial" pitchFamily="34" charset="0"/>
                <a:cs typeface="Arial" pitchFamily="34" charset="0"/>
              </a:defRPr>
            </a:lvl9pPr>
          </a:lstStyle>
          <a:p>
            <a:fld id="{B9BA1D1C-15AB-4E04-8A70-2CD7D56B1192}" type="slidenum">
              <a:rPr lang="en-US" altLang="en-US">
                <a:solidFill>
                  <a:srgbClr val="000000"/>
                </a:solidFill>
                <a:latin typeface="Calibri" pitchFamily="34" charset="0"/>
                <a:ea typeface="ＭＳ Ｐゴシック" pitchFamily="34" charset="-128"/>
              </a:rPr>
              <a:pPr/>
              <a:t>31</a:t>
            </a:fld>
            <a:endParaRPr lang="en-US" altLang="en-US" dirty="0">
              <a:solidFill>
                <a:srgbClr val="000000"/>
              </a:solidFill>
              <a:latin typeface="Calibri" pitchFamily="34" charset="0"/>
              <a:ea typeface="ＭＳ Ｐゴシック" pitchFamily="34" charset="-128"/>
            </a:endParaRPr>
          </a:p>
        </p:txBody>
      </p:sp>
    </p:spTree>
    <p:extLst>
      <p:ext uri="{BB962C8B-B14F-4D97-AF65-F5344CB8AC3E}">
        <p14:creationId xmlns:p14="http://schemas.microsoft.com/office/powerpoint/2010/main" val="10388289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Compare to </a:t>
            </a:r>
            <a:r>
              <a:rPr lang="en-US" b="1" dirty="0" smtClean="0"/>
              <a:t>http://start.spring.io</a:t>
            </a:r>
          </a:p>
          <a:p>
            <a:endParaRPr lang="en-US" dirty="0" smtClean="0"/>
          </a:p>
        </p:txBody>
      </p:sp>
      <p:sp>
        <p:nvSpPr>
          <p:cNvPr id="4" name="Slide Number Placeholder 3"/>
          <p:cNvSpPr>
            <a:spLocks noGrp="1"/>
          </p:cNvSpPr>
          <p:nvPr>
            <p:ph type="sldNum" sz="quarter" idx="10"/>
          </p:nvPr>
        </p:nvSpPr>
        <p:spPr/>
        <p:txBody>
          <a:bodyPr/>
          <a:lstStyle/>
          <a:p>
            <a:fld id="{2938A2F8-54F1-AB4E-B8B5-B1130F7515F8}" type="slidenum">
              <a:rPr lang="en-US" smtClean="0"/>
              <a:t>33</a:t>
            </a:fld>
            <a:endParaRPr lang="en-US" dirty="0"/>
          </a:p>
        </p:txBody>
      </p:sp>
    </p:spTree>
    <p:extLst>
      <p:ext uri="{BB962C8B-B14F-4D97-AF65-F5344CB8AC3E}">
        <p14:creationId xmlns:p14="http://schemas.microsoft.com/office/powerpoint/2010/main" val="15047483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38A2F8-54F1-AB4E-B8B5-B1130F7515F8}" type="slidenum">
              <a:rPr lang="en-US" smtClean="0"/>
              <a:t>34</a:t>
            </a:fld>
            <a:endParaRPr lang="en-US" dirty="0"/>
          </a:p>
        </p:txBody>
      </p:sp>
    </p:spTree>
    <p:extLst>
      <p:ext uri="{BB962C8B-B14F-4D97-AF65-F5344CB8AC3E}">
        <p14:creationId xmlns:p14="http://schemas.microsoft.com/office/powerpoint/2010/main" val="2253544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7CF83774-E151-0640-8E15-9731D471418C}" type="slidenum">
              <a:rPr lang="en-US" smtClean="0"/>
              <a:t>36</a:t>
            </a:fld>
            <a:endParaRPr lang="en-US" dirty="0"/>
          </a:p>
        </p:txBody>
      </p:sp>
    </p:spTree>
    <p:extLst>
      <p:ext uri="{BB962C8B-B14F-4D97-AF65-F5344CB8AC3E}">
        <p14:creationId xmlns:p14="http://schemas.microsoft.com/office/powerpoint/2010/main" val="3736606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38A2F8-54F1-AB4E-B8B5-B1130F7515F8}" type="slidenum">
              <a:rPr lang="en-US" smtClean="0"/>
              <a:t>39</a:t>
            </a:fld>
            <a:endParaRPr lang="en-US" dirty="0"/>
          </a:p>
        </p:txBody>
      </p:sp>
    </p:spTree>
    <p:extLst>
      <p:ext uri="{BB962C8B-B14F-4D97-AF65-F5344CB8AC3E}">
        <p14:creationId xmlns:p14="http://schemas.microsoft.com/office/powerpoint/2010/main" val="11182905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0529C4E9-9815-2C4B-8773-F08204D37298}"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8958617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Start with WebSphere based applications and use its dependencies to drive adoption of other IBM Software on IBM Cloud.</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2938A2F8-54F1-AB4E-B8B5-B1130F7515F8}" type="slidenum">
              <a:rPr lang="en-US" smtClean="0"/>
              <a:t>41</a:t>
            </a:fld>
            <a:endParaRPr lang="en-US" dirty="0"/>
          </a:p>
        </p:txBody>
      </p:sp>
    </p:spTree>
    <p:extLst>
      <p:ext uri="{BB962C8B-B14F-4D97-AF65-F5344CB8AC3E}">
        <p14:creationId xmlns:p14="http://schemas.microsoft.com/office/powerpoint/2010/main" val="447339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38A2F8-54F1-AB4E-B8B5-B1130F7515F8}" type="slidenum">
              <a:rPr lang="en-US" smtClean="0"/>
              <a:t>44</a:t>
            </a:fld>
            <a:endParaRPr lang="en-US" dirty="0"/>
          </a:p>
        </p:txBody>
      </p:sp>
    </p:spTree>
    <p:extLst>
      <p:ext uri="{BB962C8B-B14F-4D97-AF65-F5344CB8AC3E}">
        <p14:creationId xmlns:p14="http://schemas.microsoft.com/office/powerpoint/2010/main" val="1347513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38A2F8-54F1-AB4E-B8B5-B1130F7515F8}" type="slidenum">
              <a:rPr lang="en-US" smtClean="0"/>
              <a:t>6</a:t>
            </a:fld>
            <a:endParaRPr lang="en-US" dirty="0"/>
          </a:p>
        </p:txBody>
      </p:sp>
    </p:spTree>
    <p:extLst>
      <p:ext uri="{BB962C8B-B14F-4D97-AF65-F5344CB8AC3E}">
        <p14:creationId xmlns:p14="http://schemas.microsoft.com/office/powerpoint/2010/main" val="15578401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xfrm>
            <a:off x="417513" y="701675"/>
            <a:ext cx="6242050" cy="35115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44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63233" indent="-293551">
              <a:defRPr>
                <a:solidFill>
                  <a:schemeClr val="tx1"/>
                </a:solidFill>
                <a:latin typeface="Arial" charset="0"/>
                <a:ea typeface="ＭＳ Ｐゴシック" charset="0"/>
              </a:defRPr>
            </a:lvl2pPr>
            <a:lvl3pPr marL="1174204" indent="-234841">
              <a:defRPr>
                <a:solidFill>
                  <a:schemeClr val="tx1"/>
                </a:solidFill>
                <a:latin typeface="Arial" charset="0"/>
                <a:ea typeface="ＭＳ Ｐゴシック" charset="0"/>
              </a:defRPr>
            </a:lvl3pPr>
            <a:lvl4pPr marL="1643885" indent="-234841">
              <a:defRPr>
                <a:solidFill>
                  <a:schemeClr val="tx1"/>
                </a:solidFill>
                <a:latin typeface="Arial" charset="0"/>
                <a:ea typeface="ＭＳ Ｐゴシック" charset="0"/>
              </a:defRPr>
            </a:lvl4pPr>
            <a:lvl5pPr marL="2113567" indent="-234841">
              <a:defRPr>
                <a:solidFill>
                  <a:schemeClr val="tx1"/>
                </a:solidFill>
                <a:latin typeface="Arial" charset="0"/>
                <a:ea typeface="ＭＳ Ｐゴシック" charset="0"/>
              </a:defRPr>
            </a:lvl5pPr>
            <a:lvl6pPr marL="2583249" indent="-234841" eaLnBrk="0" fontAlgn="base" hangingPunct="0">
              <a:spcBef>
                <a:spcPct val="0"/>
              </a:spcBef>
              <a:spcAft>
                <a:spcPct val="0"/>
              </a:spcAft>
              <a:defRPr>
                <a:solidFill>
                  <a:schemeClr val="tx1"/>
                </a:solidFill>
                <a:latin typeface="Arial" charset="0"/>
                <a:ea typeface="ＭＳ Ｐゴシック" charset="0"/>
              </a:defRPr>
            </a:lvl6pPr>
            <a:lvl7pPr marL="3052930" indent="-234841" eaLnBrk="0" fontAlgn="base" hangingPunct="0">
              <a:spcBef>
                <a:spcPct val="0"/>
              </a:spcBef>
              <a:spcAft>
                <a:spcPct val="0"/>
              </a:spcAft>
              <a:defRPr>
                <a:solidFill>
                  <a:schemeClr val="tx1"/>
                </a:solidFill>
                <a:latin typeface="Arial" charset="0"/>
                <a:ea typeface="ＭＳ Ｐゴシック" charset="0"/>
              </a:defRPr>
            </a:lvl7pPr>
            <a:lvl8pPr marL="3522612" indent="-234841" eaLnBrk="0" fontAlgn="base" hangingPunct="0">
              <a:spcBef>
                <a:spcPct val="0"/>
              </a:spcBef>
              <a:spcAft>
                <a:spcPct val="0"/>
              </a:spcAft>
              <a:defRPr>
                <a:solidFill>
                  <a:schemeClr val="tx1"/>
                </a:solidFill>
                <a:latin typeface="Arial" charset="0"/>
                <a:ea typeface="ＭＳ Ｐゴシック" charset="0"/>
              </a:defRPr>
            </a:lvl8pPr>
            <a:lvl9pPr marL="3992293" indent="-234841" eaLnBrk="0" fontAlgn="base" hangingPunct="0">
              <a:spcBef>
                <a:spcPct val="0"/>
              </a:spcBef>
              <a:spcAft>
                <a:spcPct val="0"/>
              </a:spcAft>
              <a:defRPr>
                <a:solidFill>
                  <a:schemeClr val="tx1"/>
                </a:solidFill>
                <a:latin typeface="Arial" charset="0"/>
                <a:ea typeface="ＭＳ Ｐゴシック" charset="0"/>
              </a:defRPr>
            </a:lvl9pPr>
          </a:lstStyle>
          <a:p>
            <a:fld id="{C5190A1F-040D-5540-A076-DDFD6F61D6AA}" type="slidenum">
              <a:rPr lang="en-US">
                <a:latin typeface="Calibri" charset="0"/>
                <a:cs typeface="Arial" charset="0"/>
              </a:rPr>
              <a:pPr/>
              <a:t>47</a:t>
            </a:fld>
            <a:endParaRPr lang="en-US" dirty="0">
              <a:latin typeface="Calibri" charset="0"/>
              <a:cs typeface="Arial" charset="0"/>
            </a:endParaRPr>
          </a:p>
        </p:txBody>
      </p:sp>
    </p:spTree>
    <p:extLst>
      <p:ext uri="{BB962C8B-B14F-4D97-AF65-F5344CB8AC3E}">
        <p14:creationId xmlns:p14="http://schemas.microsoft.com/office/powerpoint/2010/main" val="19564456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xfrm>
            <a:off x="417513" y="701675"/>
            <a:ext cx="6242050" cy="35115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44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63233" indent="-293551">
              <a:defRPr>
                <a:solidFill>
                  <a:schemeClr val="tx1"/>
                </a:solidFill>
                <a:latin typeface="Arial" charset="0"/>
                <a:ea typeface="ＭＳ Ｐゴシック" charset="0"/>
              </a:defRPr>
            </a:lvl2pPr>
            <a:lvl3pPr marL="1174204" indent="-234841">
              <a:defRPr>
                <a:solidFill>
                  <a:schemeClr val="tx1"/>
                </a:solidFill>
                <a:latin typeface="Arial" charset="0"/>
                <a:ea typeface="ＭＳ Ｐゴシック" charset="0"/>
              </a:defRPr>
            </a:lvl3pPr>
            <a:lvl4pPr marL="1643885" indent="-234841">
              <a:defRPr>
                <a:solidFill>
                  <a:schemeClr val="tx1"/>
                </a:solidFill>
                <a:latin typeface="Arial" charset="0"/>
                <a:ea typeface="ＭＳ Ｐゴシック" charset="0"/>
              </a:defRPr>
            </a:lvl4pPr>
            <a:lvl5pPr marL="2113567" indent="-234841">
              <a:defRPr>
                <a:solidFill>
                  <a:schemeClr val="tx1"/>
                </a:solidFill>
                <a:latin typeface="Arial" charset="0"/>
                <a:ea typeface="ＭＳ Ｐゴシック" charset="0"/>
              </a:defRPr>
            </a:lvl5pPr>
            <a:lvl6pPr marL="2583249" indent="-234841" eaLnBrk="0" fontAlgn="base" hangingPunct="0">
              <a:spcBef>
                <a:spcPct val="0"/>
              </a:spcBef>
              <a:spcAft>
                <a:spcPct val="0"/>
              </a:spcAft>
              <a:defRPr>
                <a:solidFill>
                  <a:schemeClr val="tx1"/>
                </a:solidFill>
                <a:latin typeface="Arial" charset="0"/>
                <a:ea typeface="ＭＳ Ｐゴシック" charset="0"/>
              </a:defRPr>
            </a:lvl6pPr>
            <a:lvl7pPr marL="3052930" indent="-234841" eaLnBrk="0" fontAlgn="base" hangingPunct="0">
              <a:spcBef>
                <a:spcPct val="0"/>
              </a:spcBef>
              <a:spcAft>
                <a:spcPct val="0"/>
              </a:spcAft>
              <a:defRPr>
                <a:solidFill>
                  <a:schemeClr val="tx1"/>
                </a:solidFill>
                <a:latin typeface="Arial" charset="0"/>
                <a:ea typeface="ＭＳ Ｐゴシック" charset="0"/>
              </a:defRPr>
            </a:lvl7pPr>
            <a:lvl8pPr marL="3522612" indent="-234841" eaLnBrk="0" fontAlgn="base" hangingPunct="0">
              <a:spcBef>
                <a:spcPct val="0"/>
              </a:spcBef>
              <a:spcAft>
                <a:spcPct val="0"/>
              </a:spcAft>
              <a:defRPr>
                <a:solidFill>
                  <a:schemeClr val="tx1"/>
                </a:solidFill>
                <a:latin typeface="Arial" charset="0"/>
                <a:ea typeface="ＭＳ Ｐゴシック" charset="0"/>
              </a:defRPr>
            </a:lvl8pPr>
            <a:lvl9pPr marL="3992293" indent="-234841" eaLnBrk="0" fontAlgn="base" hangingPunct="0">
              <a:spcBef>
                <a:spcPct val="0"/>
              </a:spcBef>
              <a:spcAft>
                <a:spcPct val="0"/>
              </a:spcAft>
              <a:defRPr>
                <a:solidFill>
                  <a:schemeClr val="tx1"/>
                </a:solidFill>
                <a:latin typeface="Arial" charset="0"/>
                <a:ea typeface="ＭＳ Ｐゴシック" charset="0"/>
              </a:defRPr>
            </a:lvl9pPr>
          </a:lstStyle>
          <a:p>
            <a:fld id="{C5190A1F-040D-5540-A076-DDFD6F61D6AA}" type="slidenum">
              <a:rPr lang="en-US">
                <a:latin typeface="Calibri" charset="0"/>
                <a:cs typeface="Arial" charset="0"/>
              </a:rPr>
              <a:pPr/>
              <a:t>48</a:t>
            </a:fld>
            <a:endParaRPr lang="en-US" dirty="0">
              <a:latin typeface="Calibri" charset="0"/>
              <a:cs typeface="Arial" charset="0"/>
            </a:endParaRPr>
          </a:p>
        </p:txBody>
      </p:sp>
    </p:spTree>
    <p:extLst>
      <p:ext uri="{BB962C8B-B14F-4D97-AF65-F5344CB8AC3E}">
        <p14:creationId xmlns:p14="http://schemas.microsoft.com/office/powerpoint/2010/main" val="14706627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xfrm>
            <a:off x="417513" y="701675"/>
            <a:ext cx="6242050" cy="35115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44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63233" indent="-293551">
              <a:defRPr>
                <a:solidFill>
                  <a:schemeClr val="tx1"/>
                </a:solidFill>
                <a:latin typeface="Arial" charset="0"/>
                <a:ea typeface="ＭＳ Ｐゴシック" charset="0"/>
              </a:defRPr>
            </a:lvl2pPr>
            <a:lvl3pPr marL="1174204" indent="-234841">
              <a:defRPr>
                <a:solidFill>
                  <a:schemeClr val="tx1"/>
                </a:solidFill>
                <a:latin typeface="Arial" charset="0"/>
                <a:ea typeface="ＭＳ Ｐゴシック" charset="0"/>
              </a:defRPr>
            </a:lvl3pPr>
            <a:lvl4pPr marL="1643885" indent="-234841">
              <a:defRPr>
                <a:solidFill>
                  <a:schemeClr val="tx1"/>
                </a:solidFill>
                <a:latin typeface="Arial" charset="0"/>
                <a:ea typeface="ＭＳ Ｐゴシック" charset="0"/>
              </a:defRPr>
            </a:lvl4pPr>
            <a:lvl5pPr marL="2113567" indent="-234841">
              <a:defRPr>
                <a:solidFill>
                  <a:schemeClr val="tx1"/>
                </a:solidFill>
                <a:latin typeface="Arial" charset="0"/>
                <a:ea typeface="ＭＳ Ｐゴシック" charset="0"/>
              </a:defRPr>
            </a:lvl5pPr>
            <a:lvl6pPr marL="2583249" indent="-234841" eaLnBrk="0" fontAlgn="base" hangingPunct="0">
              <a:spcBef>
                <a:spcPct val="0"/>
              </a:spcBef>
              <a:spcAft>
                <a:spcPct val="0"/>
              </a:spcAft>
              <a:defRPr>
                <a:solidFill>
                  <a:schemeClr val="tx1"/>
                </a:solidFill>
                <a:latin typeface="Arial" charset="0"/>
                <a:ea typeface="ＭＳ Ｐゴシック" charset="0"/>
              </a:defRPr>
            </a:lvl6pPr>
            <a:lvl7pPr marL="3052930" indent="-234841" eaLnBrk="0" fontAlgn="base" hangingPunct="0">
              <a:spcBef>
                <a:spcPct val="0"/>
              </a:spcBef>
              <a:spcAft>
                <a:spcPct val="0"/>
              </a:spcAft>
              <a:defRPr>
                <a:solidFill>
                  <a:schemeClr val="tx1"/>
                </a:solidFill>
                <a:latin typeface="Arial" charset="0"/>
                <a:ea typeface="ＭＳ Ｐゴシック" charset="0"/>
              </a:defRPr>
            </a:lvl7pPr>
            <a:lvl8pPr marL="3522612" indent="-234841" eaLnBrk="0" fontAlgn="base" hangingPunct="0">
              <a:spcBef>
                <a:spcPct val="0"/>
              </a:spcBef>
              <a:spcAft>
                <a:spcPct val="0"/>
              </a:spcAft>
              <a:defRPr>
                <a:solidFill>
                  <a:schemeClr val="tx1"/>
                </a:solidFill>
                <a:latin typeface="Arial" charset="0"/>
                <a:ea typeface="ＭＳ Ｐゴシック" charset="0"/>
              </a:defRPr>
            </a:lvl8pPr>
            <a:lvl9pPr marL="3992293" indent="-234841" eaLnBrk="0" fontAlgn="base" hangingPunct="0">
              <a:spcBef>
                <a:spcPct val="0"/>
              </a:spcBef>
              <a:spcAft>
                <a:spcPct val="0"/>
              </a:spcAft>
              <a:defRPr>
                <a:solidFill>
                  <a:schemeClr val="tx1"/>
                </a:solidFill>
                <a:latin typeface="Arial" charset="0"/>
                <a:ea typeface="ＭＳ Ｐゴシック" charset="0"/>
              </a:defRPr>
            </a:lvl9pPr>
          </a:lstStyle>
          <a:p>
            <a:fld id="{C5190A1F-040D-5540-A076-DDFD6F61D6AA}" type="slidenum">
              <a:rPr lang="en-US">
                <a:latin typeface="Calibri" charset="0"/>
                <a:cs typeface="Arial" charset="0"/>
              </a:rPr>
              <a:pPr/>
              <a:t>49</a:t>
            </a:fld>
            <a:endParaRPr lang="en-US" dirty="0">
              <a:latin typeface="Calibri" charset="0"/>
              <a:cs typeface="Arial" charset="0"/>
            </a:endParaRPr>
          </a:p>
        </p:txBody>
      </p:sp>
    </p:spTree>
    <p:extLst>
      <p:ext uri="{BB962C8B-B14F-4D97-AF65-F5344CB8AC3E}">
        <p14:creationId xmlns:p14="http://schemas.microsoft.com/office/powerpoint/2010/main" val="17599997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xfrm>
            <a:off x="417513" y="701675"/>
            <a:ext cx="6242050" cy="35115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44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63233" indent="-293551">
              <a:defRPr>
                <a:solidFill>
                  <a:schemeClr val="tx1"/>
                </a:solidFill>
                <a:latin typeface="Arial" charset="0"/>
                <a:ea typeface="ＭＳ Ｐゴシック" charset="0"/>
              </a:defRPr>
            </a:lvl2pPr>
            <a:lvl3pPr marL="1174204" indent="-234841">
              <a:defRPr>
                <a:solidFill>
                  <a:schemeClr val="tx1"/>
                </a:solidFill>
                <a:latin typeface="Arial" charset="0"/>
                <a:ea typeface="ＭＳ Ｐゴシック" charset="0"/>
              </a:defRPr>
            </a:lvl3pPr>
            <a:lvl4pPr marL="1643885" indent="-234841">
              <a:defRPr>
                <a:solidFill>
                  <a:schemeClr val="tx1"/>
                </a:solidFill>
                <a:latin typeface="Arial" charset="0"/>
                <a:ea typeface="ＭＳ Ｐゴシック" charset="0"/>
              </a:defRPr>
            </a:lvl4pPr>
            <a:lvl5pPr marL="2113567" indent="-234841">
              <a:defRPr>
                <a:solidFill>
                  <a:schemeClr val="tx1"/>
                </a:solidFill>
                <a:latin typeface="Arial" charset="0"/>
                <a:ea typeface="ＭＳ Ｐゴシック" charset="0"/>
              </a:defRPr>
            </a:lvl5pPr>
            <a:lvl6pPr marL="2583249" indent="-234841" eaLnBrk="0" fontAlgn="base" hangingPunct="0">
              <a:spcBef>
                <a:spcPct val="0"/>
              </a:spcBef>
              <a:spcAft>
                <a:spcPct val="0"/>
              </a:spcAft>
              <a:defRPr>
                <a:solidFill>
                  <a:schemeClr val="tx1"/>
                </a:solidFill>
                <a:latin typeface="Arial" charset="0"/>
                <a:ea typeface="ＭＳ Ｐゴシック" charset="0"/>
              </a:defRPr>
            </a:lvl6pPr>
            <a:lvl7pPr marL="3052930" indent="-234841" eaLnBrk="0" fontAlgn="base" hangingPunct="0">
              <a:spcBef>
                <a:spcPct val="0"/>
              </a:spcBef>
              <a:spcAft>
                <a:spcPct val="0"/>
              </a:spcAft>
              <a:defRPr>
                <a:solidFill>
                  <a:schemeClr val="tx1"/>
                </a:solidFill>
                <a:latin typeface="Arial" charset="0"/>
                <a:ea typeface="ＭＳ Ｐゴシック" charset="0"/>
              </a:defRPr>
            </a:lvl7pPr>
            <a:lvl8pPr marL="3522612" indent="-234841" eaLnBrk="0" fontAlgn="base" hangingPunct="0">
              <a:spcBef>
                <a:spcPct val="0"/>
              </a:spcBef>
              <a:spcAft>
                <a:spcPct val="0"/>
              </a:spcAft>
              <a:defRPr>
                <a:solidFill>
                  <a:schemeClr val="tx1"/>
                </a:solidFill>
                <a:latin typeface="Arial" charset="0"/>
                <a:ea typeface="ＭＳ Ｐゴシック" charset="0"/>
              </a:defRPr>
            </a:lvl8pPr>
            <a:lvl9pPr marL="3992293" indent="-234841" eaLnBrk="0" fontAlgn="base" hangingPunct="0">
              <a:spcBef>
                <a:spcPct val="0"/>
              </a:spcBef>
              <a:spcAft>
                <a:spcPct val="0"/>
              </a:spcAft>
              <a:defRPr>
                <a:solidFill>
                  <a:schemeClr val="tx1"/>
                </a:solidFill>
                <a:latin typeface="Arial" charset="0"/>
                <a:ea typeface="ＭＳ Ｐゴシック" charset="0"/>
              </a:defRPr>
            </a:lvl9pPr>
          </a:lstStyle>
          <a:p>
            <a:fld id="{C5190A1F-040D-5540-A076-DDFD6F61D6AA}" type="slidenum">
              <a:rPr lang="en-US">
                <a:latin typeface="Calibri" charset="0"/>
                <a:cs typeface="Arial" charset="0"/>
              </a:rPr>
              <a:pPr/>
              <a:t>50</a:t>
            </a:fld>
            <a:endParaRPr lang="en-US" dirty="0">
              <a:latin typeface="Calibri" charset="0"/>
              <a:cs typeface="Arial" charset="0"/>
            </a:endParaRPr>
          </a:p>
        </p:txBody>
      </p:sp>
    </p:spTree>
    <p:extLst>
      <p:ext uri="{BB962C8B-B14F-4D97-AF65-F5344CB8AC3E}">
        <p14:creationId xmlns:p14="http://schemas.microsoft.com/office/powerpoint/2010/main" val="8106735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xfrm>
            <a:off x="417513" y="701675"/>
            <a:ext cx="6242050" cy="35115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44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63233" indent="-293551">
              <a:defRPr>
                <a:solidFill>
                  <a:schemeClr val="tx1"/>
                </a:solidFill>
                <a:latin typeface="Arial" charset="0"/>
                <a:ea typeface="ＭＳ Ｐゴシック" charset="0"/>
              </a:defRPr>
            </a:lvl2pPr>
            <a:lvl3pPr marL="1174204" indent="-234841">
              <a:defRPr>
                <a:solidFill>
                  <a:schemeClr val="tx1"/>
                </a:solidFill>
                <a:latin typeface="Arial" charset="0"/>
                <a:ea typeface="ＭＳ Ｐゴシック" charset="0"/>
              </a:defRPr>
            </a:lvl3pPr>
            <a:lvl4pPr marL="1643885" indent="-234841">
              <a:defRPr>
                <a:solidFill>
                  <a:schemeClr val="tx1"/>
                </a:solidFill>
                <a:latin typeface="Arial" charset="0"/>
                <a:ea typeface="ＭＳ Ｐゴシック" charset="0"/>
              </a:defRPr>
            </a:lvl4pPr>
            <a:lvl5pPr marL="2113567" indent="-234841">
              <a:defRPr>
                <a:solidFill>
                  <a:schemeClr val="tx1"/>
                </a:solidFill>
                <a:latin typeface="Arial" charset="0"/>
                <a:ea typeface="ＭＳ Ｐゴシック" charset="0"/>
              </a:defRPr>
            </a:lvl5pPr>
            <a:lvl6pPr marL="2583249" indent="-234841" eaLnBrk="0" fontAlgn="base" hangingPunct="0">
              <a:spcBef>
                <a:spcPct val="0"/>
              </a:spcBef>
              <a:spcAft>
                <a:spcPct val="0"/>
              </a:spcAft>
              <a:defRPr>
                <a:solidFill>
                  <a:schemeClr val="tx1"/>
                </a:solidFill>
                <a:latin typeface="Arial" charset="0"/>
                <a:ea typeface="ＭＳ Ｐゴシック" charset="0"/>
              </a:defRPr>
            </a:lvl6pPr>
            <a:lvl7pPr marL="3052930" indent="-234841" eaLnBrk="0" fontAlgn="base" hangingPunct="0">
              <a:spcBef>
                <a:spcPct val="0"/>
              </a:spcBef>
              <a:spcAft>
                <a:spcPct val="0"/>
              </a:spcAft>
              <a:defRPr>
                <a:solidFill>
                  <a:schemeClr val="tx1"/>
                </a:solidFill>
                <a:latin typeface="Arial" charset="0"/>
                <a:ea typeface="ＭＳ Ｐゴシック" charset="0"/>
              </a:defRPr>
            </a:lvl7pPr>
            <a:lvl8pPr marL="3522612" indent="-234841" eaLnBrk="0" fontAlgn="base" hangingPunct="0">
              <a:spcBef>
                <a:spcPct val="0"/>
              </a:spcBef>
              <a:spcAft>
                <a:spcPct val="0"/>
              </a:spcAft>
              <a:defRPr>
                <a:solidFill>
                  <a:schemeClr val="tx1"/>
                </a:solidFill>
                <a:latin typeface="Arial" charset="0"/>
                <a:ea typeface="ＭＳ Ｐゴシック" charset="0"/>
              </a:defRPr>
            </a:lvl8pPr>
            <a:lvl9pPr marL="3992293" indent="-234841" eaLnBrk="0" fontAlgn="base" hangingPunct="0">
              <a:spcBef>
                <a:spcPct val="0"/>
              </a:spcBef>
              <a:spcAft>
                <a:spcPct val="0"/>
              </a:spcAft>
              <a:defRPr>
                <a:solidFill>
                  <a:schemeClr val="tx1"/>
                </a:solidFill>
                <a:latin typeface="Arial" charset="0"/>
                <a:ea typeface="ＭＳ Ｐゴシック" charset="0"/>
              </a:defRPr>
            </a:lvl9pPr>
          </a:lstStyle>
          <a:p>
            <a:fld id="{C5190A1F-040D-5540-A076-DDFD6F61D6AA}" type="slidenum">
              <a:rPr lang="en-US">
                <a:latin typeface="Calibri" charset="0"/>
                <a:cs typeface="Arial" charset="0"/>
              </a:rPr>
              <a:pPr/>
              <a:t>51</a:t>
            </a:fld>
            <a:endParaRPr lang="en-US" dirty="0">
              <a:latin typeface="Calibri" charset="0"/>
              <a:cs typeface="Arial" charset="0"/>
            </a:endParaRPr>
          </a:p>
        </p:txBody>
      </p:sp>
    </p:spTree>
    <p:extLst>
      <p:ext uri="{BB962C8B-B14F-4D97-AF65-F5344CB8AC3E}">
        <p14:creationId xmlns:p14="http://schemas.microsoft.com/office/powerpoint/2010/main" val="8806678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xfrm>
            <a:off x="417513" y="701675"/>
            <a:ext cx="6242050" cy="35115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44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63233" indent="-293551">
              <a:defRPr>
                <a:solidFill>
                  <a:schemeClr val="tx1"/>
                </a:solidFill>
                <a:latin typeface="Arial" charset="0"/>
                <a:ea typeface="ＭＳ Ｐゴシック" charset="0"/>
              </a:defRPr>
            </a:lvl2pPr>
            <a:lvl3pPr marL="1174204" indent="-234841">
              <a:defRPr>
                <a:solidFill>
                  <a:schemeClr val="tx1"/>
                </a:solidFill>
                <a:latin typeface="Arial" charset="0"/>
                <a:ea typeface="ＭＳ Ｐゴシック" charset="0"/>
              </a:defRPr>
            </a:lvl3pPr>
            <a:lvl4pPr marL="1643885" indent="-234841">
              <a:defRPr>
                <a:solidFill>
                  <a:schemeClr val="tx1"/>
                </a:solidFill>
                <a:latin typeface="Arial" charset="0"/>
                <a:ea typeface="ＭＳ Ｐゴシック" charset="0"/>
              </a:defRPr>
            </a:lvl4pPr>
            <a:lvl5pPr marL="2113567" indent="-234841">
              <a:defRPr>
                <a:solidFill>
                  <a:schemeClr val="tx1"/>
                </a:solidFill>
                <a:latin typeface="Arial" charset="0"/>
                <a:ea typeface="ＭＳ Ｐゴシック" charset="0"/>
              </a:defRPr>
            </a:lvl5pPr>
            <a:lvl6pPr marL="2583249" indent="-234841" eaLnBrk="0" fontAlgn="base" hangingPunct="0">
              <a:spcBef>
                <a:spcPct val="0"/>
              </a:spcBef>
              <a:spcAft>
                <a:spcPct val="0"/>
              </a:spcAft>
              <a:defRPr>
                <a:solidFill>
                  <a:schemeClr val="tx1"/>
                </a:solidFill>
                <a:latin typeface="Arial" charset="0"/>
                <a:ea typeface="ＭＳ Ｐゴシック" charset="0"/>
              </a:defRPr>
            </a:lvl6pPr>
            <a:lvl7pPr marL="3052930" indent="-234841" eaLnBrk="0" fontAlgn="base" hangingPunct="0">
              <a:spcBef>
                <a:spcPct val="0"/>
              </a:spcBef>
              <a:spcAft>
                <a:spcPct val="0"/>
              </a:spcAft>
              <a:defRPr>
                <a:solidFill>
                  <a:schemeClr val="tx1"/>
                </a:solidFill>
                <a:latin typeface="Arial" charset="0"/>
                <a:ea typeface="ＭＳ Ｐゴシック" charset="0"/>
              </a:defRPr>
            </a:lvl7pPr>
            <a:lvl8pPr marL="3522612" indent="-234841" eaLnBrk="0" fontAlgn="base" hangingPunct="0">
              <a:spcBef>
                <a:spcPct val="0"/>
              </a:spcBef>
              <a:spcAft>
                <a:spcPct val="0"/>
              </a:spcAft>
              <a:defRPr>
                <a:solidFill>
                  <a:schemeClr val="tx1"/>
                </a:solidFill>
                <a:latin typeface="Arial" charset="0"/>
                <a:ea typeface="ＭＳ Ｐゴシック" charset="0"/>
              </a:defRPr>
            </a:lvl8pPr>
            <a:lvl9pPr marL="3992293" indent="-234841" eaLnBrk="0" fontAlgn="base" hangingPunct="0">
              <a:spcBef>
                <a:spcPct val="0"/>
              </a:spcBef>
              <a:spcAft>
                <a:spcPct val="0"/>
              </a:spcAft>
              <a:defRPr>
                <a:solidFill>
                  <a:schemeClr val="tx1"/>
                </a:solidFill>
                <a:latin typeface="Arial" charset="0"/>
                <a:ea typeface="ＭＳ Ｐゴシック" charset="0"/>
              </a:defRPr>
            </a:lvl9pPr>
          </a:lstStyle>
          <a:p>
            <a:fld id="{C5190A1F-040D-5540-A076-DDFD6F61D6AA}" type="slidenum">
              <a:rPr lang="en-US">
                <a:latin typeface="Calibri" charset="0"/>
                <a:cs typeface="Arial" charset="0"/>
              </a:rPr>
              <a:pPr/>
              <a:t>52</a:t>
            </a:fld>
            <a:endParaRPr lang="en-US" dirty="0">
              <a:latin typeface="Calibri" charset="0"/>
              <a:cs typeface="Arial" charset="0"/>
            </a:endParaRPr>
          </a:p>
        </p:txBody>
      </p:sp>
    </p:spTree>
    <p:extLst>
      <p:ext uri="{BB962C8B-B14F-4D97-AF65-F5344CB8AC3E}">
        <p14:creationId xmlns:p14="http://schemas.microsoft.com/office/powerpoint/2010/main" val="15828043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xfrm>
            <a:off x="417513" y="701675"/>
            <a:ext cx="6242050" cy="35115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44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63233" indent="-293551">
              <a:defRPr>
                <a:solidFill>
                  <a:schemeClr val="tx1"/>
                </a:solidFill>
                <a:latin typeface="Arial" charset="0"/>
                <a:ea typeface="ＭＳ Ｐゴシック" charset="0"/>
              </a:defRPr>
            </a:lvl2pPr>
            <a:lvl3pPr marL="1174204" indent="-234841">
              <a:defRPr>
                <a:solidFill>
                  <a:schemeClr val="tx1"/>
                </a:solidFill>
                <a:latin typeface="Arial" charset="0"/>
                <a:ea typeface="ＭＳ Ｐゴシック" charset="0"/>
              </a:defRPr>
            </a:lvl3pPr>
            <a:lvl4pPr marL="1643885" indent="-234841">
              <a:defRPr>
                <a:solidFill>
                  <a:schemeClr val="tx1"/>
                </a:solidFill>
                <a:latin typeface="Arial" charset="0"/>
                <a:ea typeface="ＭＳ Ｐゴシック" charset="0"/>
              </a:defRPr>
            </a:lvl4pPr>
            <a:lvl5pPr marL="2113567" indent="-234841">
              <a:defRPr>
                <a:solidFill>
                  <a:schemeClr val="tx1"/>
                </a:solidFill>
                <a:latin typeface="Arial" charset="0"/>
                <a:ea typeface="ＭＳ Ｐゴシック" charset="0"/>
              </a:defRPr>
            </a:lvl5pPr>
            <a:lvl6pPr marL="2583249" indent="-234841" eaLnBrk="0" fontAlgn="base" hangingPunct="0">
              <a:spcBef>
                <a:spcPct val="0"/>
              </a:spcBef>
              <a:spcAft>
                <a:spcPct val="0"/>
              </a:spcAft>
              <a:defRPr>
                <a:solidFill>
                  <a:schemeClr val="tx1"/>
                </a:solidFill>
                <a:latin typeface="Arial" charset="0"/>
                <a:ea typeface="ＭＳ Ｐゴシック" charset="0"/>
              </a:defRPr>
            </a:lvl6pPr>
            <a:lvl7pPr marL="3052930" indent="-234841" eaLnBrk="0" fontAlgn="base" hangingPunct="0">
              <a:spcBef>
                <a:spcPct val="0"/>
              </a:spcBef>
              <a:spcAft>
                <a:spcPct val="0"/>
              </a:spcAft>
              <a:defRPr>
                <a:solidFill>
                  <a:schemeClr val="tx1"/>
                </a:solidFill>
                <a:latin typeface="Arial" charset="0"/>
                <a:ea typeface="ＭＳ Ｐゴシック" charset="0"/>
              </a:defRPr>
            </a:lvl7pPr>
            <a:lvl8pPr marL="3522612" indent="-234841" eaLnBrk="0" fontAlgn="base" hangingPunct="0">
              <a:spcBef>
                <a:spcPct val="0"/>
              </a:spcBef>
              <a:spcAft>
                <a:spcPct val="0"/>
              </a:spcAft>
              <a:defRPr>
                <a:solidFill>
                  <a:schemeClr val="tx1"/>
                </a:solidFill>
                <a:latin typeface="Arial" charset="0"/>
                <a:ea typeface="ＭＳ Ｐゴシック" charset="0"/>
              </a:defRPr>
            </a:lvl8pPr>
            <a:lvl9pPr marL="3992293" indent="-234841" eaLnBrk="0" fontAlgn="base" hangingPunct="0">
              <a:spcBef>
                <a:spcPct val="0"/>
              </a:spcBef>
              <a:spcAft>
                <a:spcPct val="0"/>
              </a:spcAft>
              <a:defRPr>
                <a:solidFill>
                  <a:schemeClr val="tx1"/>
                </a:solidFill>
                <a:latin typeface="Arial" charset="0"/>
                <a:ea typeface="ＭＳ Ｐゴシック" charset="0"/>
              </a:defRPr>
            </a:lvl9pPr>
          </a:lstStyle>
          <a:p>
            <a:fld id="{C5190A1F-040D-5540-A076-DDFD6F61D6AA}" type="slidenum">
              <a:rPr lang="en-US">
                <a:latin typeface="Calibri" charset="0"/>
                <a:cs typeface="Arial" charset="0"/>
              </a:rPr>
              <a:pPr/>
              <a:t>53</a:t>
            </a:fld>
            <a:endParaRPr lang="en-US" dirty="0">
              <a:latin typeface="Calibri" charset="0"/>
              <a:cs typeface="Arial" charset="0"/>
            </a:endParaRPr>
          </a:p>
        </p:txBody>
      </p:sp>
    </p:spTree>
    <p:extLst>
      <p:ext uri="{BB962C8B-B14F-4D97-AF65-F5344CB8AC3E}">
        <p14:creationId xmlns:p14="http://schemas.microsoft.com/office/powerpoint/2010/main" val="9616133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xfrm>
            <a:off x="417513" y="701675"/>
            <a:ext cx="6242050" cy="35115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44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63233" indent="-293551">
              <a:defRPr>
                <a:solidFill>
                  <a:schemeClr val="tx1"/>
                </a:solidFill>
                <a:latin typeface="Arial" charset="0"/>
                <a:ea typeface="ＭＳ Ｐゴシック" charset="0"/>
              </a:defRPr>
            </a:lvl2pPr>
            <a:lvl3pPr marL="1174204" indent="-234841">
              <a:defRPr>
                <a:solidFill>
                  <a:schemeClr val="tx1"/>
                </a:solidFill>
                <a:latin typeface="Arial" charset="0"/>
                <a:ea typeface="ＭＳ Ｐゴシック" charset="0"/>
              </a:defRPr>
            </a:lvl3pPr>
            <a:lvl4pPr marL="1643885" indent="-234841">
              <a:defRPr>
                <a:solidFill>
                  <a:schemeClr val="tx1"/>
                </a:solidFill>
                <a:latin typeface="Arial" charset="0"/>
                <a:ea typeface="ＭＳ Ｐゴシック" charset="0"/>
              </a:defRPr>
            </a:lvl4pPr>
            <a:lvl5pPr marL="2113567" indent="-234841">
              <a:defRPr>
                <a:solidFill>
                  <a:schemeClr val="tx1"/>
                </a:solidFill>
                <a:latin typeface="Arial" charset="0"/>
                <a:ea typeface="ＭＳ Ｐゴシック" charset="0"/>
              </a:defRPr>
            </a:lvl5pPr>
            <a:lvl6pPr marL="2583249" indent="-234841" eaLnBrk="0" fontAlgn="base" hangingPunct="0">
              <a:spcBef>
                <a:spcPct val="0"/>
              </a:spcBef>
              <a:spcAft>
                <a:spcPct val="0"/>
              </a:spcAft>
              <a:defRPr>
                <a:solidFill>
                  <a:schemeClr val="tx1"/>
                </a:solidFill>
                <a:latin typeface="Arial" charset="0"/>
                <a:ea typeface="ＭＳ Ｐゴシック" charset="0"/>
              </a:defRPr>
            </a:lvl6pPr>
            <a:lvl7pPr marL="3052930" indent="-234841" eaLnBrk="0" fontAlgn="base" hangingPunct="0">
              <a:spcBef>
                <a:spcPct val="0"/>
              </a:spcBef>
              <a:spcAft>
                <a:spcPct val="0"/>
              </a:spcAft>
              <a:defRPr>
                <a:solidFill>
                  <a:schemeClr val="tx1"/>
                </a:solidFill>
                <a:latin typeface="Arial" charset="0"/>
                <a:ea typeface="ＭＳ Ｐゴシック" charset="0"/>
              </a:defRPr>
            </a:lvl7pPr>
            <a:lvl8pPr marL="3522612" indent="-234841" eaLnBrk="0" fontAlgn="base" hangingPunct="0">
              <a:spcBef>
                <a:spcPct val="0"/>
              </a:spcBef>
              <a:spcAft>
                <a:spcPct val="0"/>
              </a:spcAft>
              <a:defRPr>
                <a:solidFill>
                  <a:schemeClr val="tx1"/>
                </a:solidFill>
                <a:latin typeface="Arial" charset="0"/>
                <a:ea typeface="ＭＳ Ｐゴシック" charset="0"/>
              </a:defRPr>
            </a:lvl8pPr>
            <a:lvl9pPr marL="3992293" indent="-234841" eaLnBrk="0" fontAlgn="base" hangingPunct="0">
              <a:spcBef>
                <a:spcPct val="0"/>
              </a:spcBef>
              <a:spcAft>
                <a:spcPct val="0"/>
              </a:spcAft>
              <a:defRPr>
                <a:solidFill>
                  <a:schemeClr val="tx1"/>
                </a:solidFill>
                <a:latin typeface="Arial" charset="0"/>
                <a:ea typeface="ＭＳ Ｐゴシック" charset="0"/>
              </a:defRPr>
            </a:lvl9pPr>
          </a:lstStyle>
          <a:p>
            <a:fld id="{C5190A1F-040D-5540-A076-DDFD6F61D6AA}" type="slidenum">
              <a:rPr lang="en-US">
                <a:latin typeface="Calibri" charset="0"/>
                <a:cs typeface="Arial" charset="0"/>
              </a:rPr>
              <a:pPr/>
              <a:t>54</a:t>
            </a:fld>
            <a:endParaRPr lang="en-US" dirty="0">
              <a:latin typeface="Calibri" charset="0"/>
              <a:cs typeface="Arial" charset="0"/>
            </a:endParaRPr>
          </a:p>
        </p:txBody>
      </p:sp>
    </p:spTree>
    <p:extLst>
      <p:ext uri="{BB962C8B-B14F-4D97-AF65-F5344CB8AC3E}">
        <p14:creationId xmlns:p14="http://schemas.microsoft.com/office/powerpoint/2010/main" val="13650599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xfrm>
            <a:off x="417513" y="701675"/>
            <a:ext cx="6242050" cy="35115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44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63233" indent="-293551">
              <a:defRPr>
                <a:solidFill>
                  <a:schemeClr val="tx1"/>
                </a:solidFill>
                <a:latin typeface="Arial" charset="0"/>
                <a:ea typeface="ＭＳ Ｐゴシック" charset="0"/>
              </a:defRPr>
            </a:lvl2pPr>
            <a:lvl3pPr marL="1174204" indent="-234841">
              <a:defRPr>
                <a:solidFill>
                  <a:schemeClr val="tx1"/>
                </a:solidFill>
                <a:latin typeface="Arial" charset="0"/>
                <a:ea typeface="ＭＳ Ｐゴシック" charset="0"/>
              </a:defRPr>
            </a:lvl3pPr>
            <a:lvl4pPr marL="1643885" indent="-234841">
              <a:defRPr>
                <a:solidFill>
                  <a:schemeClr val="tx1"/>
                </a:solidFill>
                <a:latin typeface="Arial" charset="0"/>
                <a:ea typeface="ＭＳ Ｐゴシック" charset="0"/>
              </a:defRPr>
            </a:lvl4pPr>
            <a:lvl5pPr marL="2113567" indent="-234841">
              <a:defRPr>
                <a:solidFill>
                  <a:schemeClr val="tx1"/>
                </a:solidFill>
                <a:latin typeface="Arial" charset="0"/>
                <a:ea typeface="ＭＳ Ｐゴシック" charset="0"/>
              </a:defRPr>
            </a:lvl5pPr>
            <a:lvl6pPr marL="2583249" indent="-234841" eaLnBrk="0" fontAlgn="base" hangingPunct="0">
              <a:spcBef>
                <a:spcPct val="0"/>
              </a:spcBef>
              <a:spcAft>
                <a:spcPct val="0"/>
              </a:spcAft>
              <a:defRPr>
                <a:solidFill>
                  <a:schemeClr val="tx1"/>
                </a:solidFill>
                <a:latin typeface="Arial" charset="0"/>
                <a:ea typeface="ＭＳ Ｐゴシック" charset="0"/>
              </a:defRPr>
            </a:lvl6pPr>
            <a:lvl7pPr marL="3052930" indent="-234841" eaLnBrk="0" fontAlgn="base" hangingPunct="0">
              <a:spcBef>
                <a:spcPct val="0"/>
              </a:spcBef>
              <a:spcAft>
                <a:spcPct val="0"/>
              </a:spcAft>
              <a:defRPr>
                <a:solidFill>
                  <a:schemeClr val="tx1"/>
                </a:solidFill>
                <a:latin typeface="Arial" charset="0"/>
                <a:ea typeface="ＭＳ Ｐゴシック" charset="0"/>
              </a:defRPr>
            </a:lvl7pPr>
            <a:lvl8pPr marL="3522612" indent="-234841" eaLnBrk="0" fontAlgn="base" hangingPunct="0">
              <a:spcBef>
                <a:spcPct val="0"/>
              </a:spcBef>
              <a:spcAft>
                <a:spcPct val="0"/>
              </a:spcAft>
              <a:defRPr>
                <a:solidFill>
                  <a:schemeClr val="tx1"/>
                </a:solidFill>
                <a:latin typeface="Arial" charset="0"/>
                <a:ea typeface="ＭＳ Ｐゴシック" charset="0"/>
              </a:defRPr>
            </a:lvl8pPr>
            <a:lvl9pPr marL="3992293" indent="-234841" eaLnBrk="0" fontAlgn="base" hangingPunct="0">
              <a:spcBef>
                <a:spcPct val="0"/>
              </a:spcBef>
              <a:spcAft>
                <a:spcPct val="0"/>
              </a:spcAft>
              <a:defRPr>
                <a:solidFill>
                  <a:schemeClr val="tx1"/>
                </a:solidFill>
                <a:latin typeface="Arial" charset="0"/>
                <a:ea typeface="ＭＳ Ｐゴシック" charset="0"/>
              </a:defRPr>
            </a:lvl9pPr>
          </a:lstStyle>
          <a:p>
            <a:fld id="{C5190A1F-040D-5540-A076-DDFD6F61D6AA}" type="slidenum">
              <a:rPr lang="en-US">
                <a:latin typeface="Calibri" charset="0"/>
                <a:cs typeface="Arial" charset="0"/>
              </a:rPr>
              <a:pPr/>
              <a:t>55</a:t>
            </a:fld>
            <a:endParaRPr lang="en-US" dirty="0">
              <a:latin typeface="Calibri" charset="0"/>
              <a:cs typeface="Arial" charset="0"/>
            </a:endParaRPr>
          </a:p>
        </p:txBody>
      </p:sp>
    </p:spTree>
    <p:extLst>
      <p:ext uri="{BB962C8B-B14F-4D97-AF65-F5344CB8AC3E}">
        <p14:creationId xmlns:p14="http://schemas.microsoft.com/office/powerpoint/2010/main" val="5212920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xfrm>
            <a:off x="417513" y="701675"/>
            <a:ext cx="6242050" cy="35115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44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63233" indent="-293551">
              <a:defRPr>
                <a:solidFill>
                  <a:schemeClr val="tx1"/>
                </a:solidFill>
                <a:latin typeface="Arial" charset="0"/>
                <a:ea typeface="ＭＳ Ｐゴシック" charset="0"/>
              </a:defRPr>
            </a:lvl2pPr>
            <a:lvl3pPr marL="1174204" indent="-234841">
              <a:defRPr>
                <a:solidFill>
                  <a:schemeClr val="tx1"/>
                </a:solidFill>
                <a:latin typeface="Arial" charset="0"/>
                <a:ea typeface="ＭＳ Ｐゴシック" charset="0"/>
              </a:defRPr>
            </a:lvl3pPr>
            <a:lvl4pPr marL="1643885" indent="-234841">
              <a:defRPr>
                <a:solidFill>
                  <a:schemeClr val="tx1"/>
                </a:solidFill>
                <a:latin typeface="Arial" charset="0"/>
                <a:ea typeface="ＭＳ Ｐゴシック" charset="0"/>
              </a:defRPr>
            </a:lvl4pPr>
            <a:lvl5pPr marL="2113567" indent="-234841">
              <a:defRPr>
                <a:solidFill>
                  <a:schemeClr val="tx1"/>
                </a:solidFill>
                <a:latin typeface="Arial" charset="0"/>
                <a:ea typeface="ＭＳ Ｐゴシック" charset="0"/>
              </a:defRPr>
            </a:lvl5pPr>
            <a:lvl6pPr marL="2583249" indent="-234841" eaLnBrk="0" fontAlgn="base" hangingPunct="0">
              <a:spcBef>
                <a:spcPct val="0"/>
              </a:spcBef>
              <a:spcAft>
                <a:spcPct val="0"/>
              </a:spcAft>
              <a:defRPr>
                <a:solidFill>
                  <a:schemeClr val="tx1"/>
                </a:solidFill>
                <a:latin typeface="Arial" charset="0"/>
                <a:ea typeface="ＭＳ Ｐゴシック" charset="0"/>
              </a:defRPr>
            </a:lvl6pPr>
            <a:lvl7pPr marL="3052930" indent="-234841" eaLnBrk="0" fontAlgn="base" hangingPunct="0">
              <a:spcBef>
                <a:spcPct val="0"/>
              </a:spcBef>
              <a:spcAft>
                <a:spcPct val="0"/>
              </a:spcAft>
              <a:defRPr>
                <a:solidFill>
                  <a:schemeClr val="tx1"/>
                </a:solidFill>
                <a:latin typeface="Arial" charset="0"/>
                <a:ea typeface="ＭＳ Ｐゴシック" charset="0"/>
              </a:defRPr>
            </a:lvl7pPr>
            <a:lvl8pPr marL="3522612" indent="-234841" eaLnBrk="0" fontAlgn="base" hangingPunct="0">
              <a:spcBef>
                <a:spcPct val="0"/>
              </a:spcBef>
              <a:spcAft>
                <a:spcPct val="0"/>
              </a:spcAft>
              <a:defRPr>
                <a:solidFill>
                  <a:schemeClr val="tx1"/>
                </a:solidFill>
                <a:latin typeface="Arial" charset="0"/>
                <a:ea typeface="ＭＳ Ｐゴシック" charset="0"/>
              </a:defRPr>
            </a:lvl8pPr>
            <a:lvl9pPr marL="3992293" indent="-234841" eaLnBrk="0" fontAlgn="base" hangingPunct="0">
              <a:spcBef>
                <a:spcPct val="0"/>
              </a:spcBef>
              <a:spcAft>
                <a:spcPct val="0"/>
              </a:spcAft>
              <a:defRPr>
                <a:solidFill>
                  <a:schemeClr val="tx1"/>
                </a:solidFill>
                <a:latin typeface="Arial" charset="0"/>
                <a:ea typeface="ＭＳ Ｐゴシック" charset="0"/>
              </a:defRPr>
            </a:lvl9pPr>
          </a:lstStyle>
          <a:p>
            <a:fld id="{C5190A1F-040D-5540-A076-DDFD6F61D6AA}" type="slidenum">
              <a:rPr lang="en-US">
                <a:latin typeface="Calibri" charset="0"/>
                <a:cs typeface="Arial" charset="0"/>
              </a:rPr>
              <a:pPr/>
              <a:t>56</a:t>
            </a:fld>
            <a:endParaRPr lang="en-US" dirty="0">
              <a:latin typeface="Calibri" charset="0"/>
              <a:cs typeface="Arial" charset="0"/>
            </a:endParaRPr>
          </a:p>
        </p:txBody>
      </p:sp>
    </p:spTree>
    <p:extLst>
      <p:ext uri="{BB962C8B-B14F-4D97-AF65-F5344CB8AC3E}">
        <p14:creationId xmlns:p14="http://schemas.microsoft.com/office/powerpoint/2010/main" val="501688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2400" b="1" u="sng" dirty="0" smtClean="0"/>
          </a:p>
          <a:p>
            <a:endParaRPr lang="en-US" dirty="0"/>
          </a:p>
        </p:txBody>
      </p:sp>
      <p:sp>
        <p:nvSpPr>
          <p:cNvPr id="4" name="Slide Number Placeholder 3"/>
          <p:cNvSpPr>
            <a:spLocks noGrp="1"/>
          </p:cNvSpPr>
          <p:nvPr>
            <p:ph type="sldNum" sz="quarter" idx="10"/>
          </p:nvPr>
        </p:nvSpPr>
        <p:spPr/>
        <p:txBody>
          <a:bodyPr/>
          <a:lstStyle/>
          <a:p>
            <a:fld id="{2938A2F8-54F1-AB4E-B8B5-B1130F7515F8}" type="slidenum">
              <a:rPr lang="en-US" smtClean="0"/>
              <a:t>7</a:t>
            </a:fld>
            <a:endParaRPr lang="en-US" dirty="0"/>
          </a:p>
        </p:txBody>
      </p:sp>
    </p:spTree>
    <p:extLst>
      <p:ext uri="{BB962C8B-B14F-4D97-AF65-F5344CB8AC3E}">
        <p14:creationId xmlns:p14="http://schemas.microsoft.com/office/powerpoint/2010/main" val="1621737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xfrm>
            <a:off x="417513" y="701675"/>
            <a:ext cx="6242050" cy="35115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44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ＭＳ Ｐゴシック" charset="0"/>
              </a:defRPr>
            </a:lvl1pPr>
            <a:lvl2pPr marL="763233" indent="-293551">
              <a:defRPr>
                <a:solidFill>
                  <a:schemeClr val="tx1"/>
                </a:solidFill>
                <a:latin typeface="Arial" charset="0"/>
                <a:ea typeface="ＭＳ Ｐゴシック" charset="0"/>
              </a:defRPr>
            </a:lvl2pPr>
            <a:lvl3pPr marL="1174204" indent="-234841">
              <a:defRPr>
                <a:solidFill>
                  <a:schemeClr val="tx1"/>
                </a:solidFill>
                <a:latin typeface="Arial" charset="0"/>
                <a:ea typeface="ＭＳ Ｐゴシック" charset="0"/>
              </a:defRPr>
            </a:lvl3pPr>
            <a:lvl4pPr marL="1643885" indent="-234841">
              <a:defRPr>
                <a:solidFill>
                  <a:schemeClr val="tx1"/>
                </a:solidFill>
                <a:latin typeface="Arial" charset="0"/>
                <a:ea typeface="ＭＳ Ｐゴシック" charset="0"/>
              </a:defRPr>
            </a:lvl4pPr>
            <a:lvl5pPr marL="2113567" indent="-234841">
              <a:defRPr>
                <a:solidFill>
                  <a:schemeClr val="tx1"/>
                </a:solidFill>
                <a:latin typeface="Arial" charset="0"/>
                <a:ea typeface="ＭＳ Ｐゴシック" charset="0"/>
              </a:defRPr>
            </a:lvl5pPr>
            <a:lvl6pPr marL="2583249" indent="-234841" eaLnBrk="0" fontAlgn="base" hangingPunct="0">
              <a:spcBef>
                <a:spcPct val="0"/>
              </a:spcBef>
              <a:spcAft>
                <a:spcPct val="0"/>
              </a:spcAft>
              <a:defRPr>
                <a:solidFill>
                  <a:schemeClr val="tx1"/>
                </a:solidFill>
                <a:latin typeface="Arial" charset="0"/>
                <a:ea typeface="ＭＳ Ｐゴシック" charset="0"/>
              </a:defRPr>
            </a:lvl6pPr>
            <a:lvl7pPr marL="3052930" indent="-234841" eaLnBrk="0" fontAlgn="base" hangingPunct="0">
              <a:spcBef>
                <a:spcPct val="0"/>
              </a:spcBef>
              <a:spcAft>
                <a:spcPct val="0"/>
              </a:spcAft>
              <a:defRPr>
                <a:solidFill>
                  <a:schemeClr val="tx1"/>
                </a:solidFill>
                <a:latin typeface="Arial" charset="0"/>
                <a:ea typeface="ＭＳ Ｐゴシック" charset="0"/>
              </a:defRPr>
            </a:lvl7pPr>
            <a:lvl8pPr marL="3522612" indent="-234841" eaLnBrk="0" fontAlgn="base" hangingPunct="0">
              <a:spcBef>
                <a:spcPct val="0"/>
              </a:spcBef>
              <a:spcAft>
                <a:spcPct val="0"/>
              </a:spcAft>
              <a:defRPr>
                <a:solidFill>
                  <a:schemeClr val="tx1"/>
                </a:solidFill>
                <a:latin typeface="Arial" charset="0"/>
                <a:ea typeface="ＭＳ Ｐゴシック" charset="0"/>
              </a:defRPr>
            </a:lvl8pPr>
            <a:lvl9pPr marL="3992293" indent="-234841" eaLnBrk="0" fontAlgn="base" hangingPunct="0">
              <a:spcBef>
                <a:spcPct val="0"/>
              </a:spcBef>
              <a:spcAft>
                <a:spcPct val="0"/>
              </a:spcAft>
              <a:defRPr>
                <a:solidFill>
                  <a:schemeClr val="tx1"/>
                </a:solidFill>
                <a:latin typeface="Arial" charset="0"/>
                <a:ea typeface="ＭＳ Ｐゴシック" charset="0"/>
              </a:defRPr>
            </a:lvl9pPr>
          </a:lstStyle>
          <a:p>
            <a:fld id="{C5190A1F-040D-5540-A076-DDFD6F61D6AA}" type="slidenum">
              <a:rPr lang="en-US">
                <a:latin typeface="Calibri" charset="0"/>
                <a:cs typeface="Arial" charset="0"/>
              </a:rPr>
              <a:pPr/>
              <a:t>57</a:t>
            </a:fld>
            <a:endParaRPr lang="en-US" dirty="0">
              <a:latin typeface="Calibri" charset="0"/>
              <a:cs typeface="Arial" charset="0"/>
            </a:endParaRPr>
          </a:p>
        </p:txBody>
      </p:sp>
    </p:spTree>
    <p:extLst>
      <p:ext uri="{BB962C8B-B14F-4D97-AF65-F5344CB8AC3E}">
        <p14:creationId xmlns:p14="http://schemas.microsoft.com/office/powerpoint/2010/main" val="10804963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38A2F8-54F1-AB4E-B8B5-B1130F7515F8}" type="slidenum">
              <a:rPr lang="en-US" smtClean="0"/>
              <a:t>58</a:t>
            </a:fld>
            <a:endParaRPr lang="en-US" dirty="0"/>
          </a:p>
        </p:txBody>
      </p:sp>
    </p:spTree>
    <p:extLst>
      <p:ext uri="{BB962C8B-B14F-4D97-AF65-F5344CB8AC3E}">
        <p14:creationId xmlns:p14="http://schemas.microsoft.com/office/powerpoint/2010/main" val="6317597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00E19-F562-4142-A0E8-E8BCB60B6EB5}" type="slidenum">
              <a:rPr lang="en-US" smtClean="0"/>
              <a:t>61</a:t>
            </a:fld>
            <a:endParaRPr lang="en-US" dirty="0"/>
          </a:p>
        </p:txBody>
      </p:sp>
    </p:spTree>
    <p:extLst>
      <p:ext uri="{BB962C8B-B14F-4D97-AF65-F5344CB8AC3E}">
        <p14:creationId xmlns:p14="http://schemas.microsoft.com/office/powerpoint/2010/main" val="18579993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00E19-F562-4142-A0E8-E8BCB60B6EB5}" type="slidenum">
              <a:rPr lang="en-US" smtClean="0"/>
              <a:t>62</a:t>
            </a:fld>
            <a:endParaRPr lang="en-US" dirty="0"/>
          </a:p>
        </p:txBody>
      </p:sp>
    </p:spTree>
    <p:extLst>
      <p:ext uri="{BB962C8B-B14F-4D97-AF65-F5344CB8AC3E}">
        <p14:creationId xmlns:p14="http://schemas.microsoft.com/office/powerpoint/2010/main" val="5147192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00E19-F562-4142-A0E8-E8BCB60B6EB5}" type="slidenum">
              <a:rPr lang="en-US" smtClean="0"/>
              <a:t>63</a:t>
            </a:fld>
            <a:endParaRPr lang="en-US" dirty="0"/>
          </a:p>
        </p:txBody>
      </p:sp>
    </p:spTree>
    <p:extLst>
      <p:ext uri="{BB962C8B-B14F-4D97-AF65-F5344CB8AC3E}">
        <p14:creationId xmlns:p14="http://schemas.microsoft.com/office/powerpoint/2010/main" val="17570290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fontAlgn="b" hangingPunct="1">
              <a:lnSpc>
                <a:spcPct val="90000"/>
              </a:lnSpc>
              <a:spcBef>
                <a:spcPct val="50000"/>
              </a:spcBef>
              <a:buClr>
                <a:schemeClr val="accent1"/>
              </a:buClr>
              <a:buFont typeface="Wingdings" pitchFamily="2" charset="2"/>
              <a:buNone/>
            </a:pPr>
            <a:r>
              <a:rPr lang="en-US" altLang="en-US" dirty="0">
                <a:latin typeface="Times New Roman" pitchFamily="18" charset="0"/>
                <a:ea typeface="ヒラギノ角ゴ Pro W3"/>
                <a:cs typeface="ヒラギノ角ゴ Pro W3"/>
              </a:rPr>
              <a:t>Our solution </a:t>
            </a:r>
            <a:r>
              <a:rPr lang="en-US" altLang="en-US" dirty="0" smtClean="0">
                <a:latin typeface="Times New Roman" pitchFamily="18" charset="0"/>
                <a:ea typeface="ヒラギノ角ゴ Pro W3"/>
                <a:cs typeface="ヒラギノ角ゴ Pro W3"/>
              </a:rPr>
              <a:t>is WebSphere </a:t>
            </a:r>
            <a:r>
              <a:rPr lang="en-US" altLang="en-US" dirty="0">
                <a:latin typeface="Times New Roman" pitchFamily="18" charset="0"/>
                <a:ea typeface="ヒラギノ角ゴ Pro W3"/>
                <a:cs typeface="ヒラギノ角ゴ Pro W3"/>
              </a:rPr>
              <a:t>Liberty, introduced as</a:t>
            </a:r>
            <a:r>
              <a:rPr lang="en-US" altLang="en-US" baseline="0" dirty="0">
                <a:latin typeface="Times New Roman" pitchFamily="18" charset="0"/>
                <a:ea typeface="ヒラギノ角ゴ Pro W3"/>
                <a:cs typeface="ヒラギノ角ゴ Pro W3"/>
              </a:rPr>
              <a:t> part of </a:t>
            </a:r>
            <a:r>
              <a:rPr lang="en-US" altLang="en-US" dirty="0" smtClean="0">
                <a:latin typeface="Times New Roman" pitchFamily="18" charset="0"/>
                <a:ea typeface="ヒラギノ角ゴ Pro W3"/>
                <a:cs typeface="ヒラギノ角ゴ Pro W3"/>
              </a:rPr>
              <a:t>WebSphere </a:t>
            </a:r>
            <a:r>
              <a:rPr lang="en-US" altLang="en-US" baseline="0" dirty="0" smtClean="0">
                <a:latin typeface="Times New Roman" pitchFamily="18" charset="0"/>
                <a:ea typeface="ヒラギノ角ゴ Pro W3"/>
                <a:cs typeface="ヒラギノ角ゴ Pro W3"/>
              </a:rPr>
              <a:t>V8.5 </a:t>
            </a:r>
            <a:r>
              <a:rPr lang="en-US" altLang="en-US" baseline="0" dirty="0">
                <a:latin typeface="Times New Roman" pitchFamily="18" charset="0"/>
                <a:ea typeface="ヒラギノ角ゴ Pro W3"/>
                <a:cs typeface="ヒラギノ角ゴ Pro W3"/>
              </a:rPr>
              <a:t>in 2012 and part of every </a:t>
            </a:r>
            <a:r>
              <a:rPr lang="en-US" altLang="en-US" dirty="0" smtClean="0">
                <a:latin typeface="Times New Roman" pitchFamily="18" charset="0"/>
                <a:ea typeface="ヒラギノ角ゴ Pro W3"/>
                <a:cs typeface="ヒラギノ角ゴ Pro W3"/>
              </a:rPr>
              <a:t>WebSphere </a:t>
            </a:r>
            <a:r>
              <a:rPr lang="en-US" altLang="en-US" baseline="0" dirty="0" smtClean="0">
                <a:latin typeface="Times New Roman" pitchFamily="18" charset="0"/>
                <a:ea typeface="ヒラギノ角ゴ Pro W3"/>
                <a:cs typeface="ヒラギノ角ゴ Pro W3"/>
              </a:rPr>
              <a:t>offering </a:t>
            </a:r>
            <a:r>
              <a:rPr lang="en-US" altLang="en-US" baseline="0" dirty="0">
                <a:latin typeface="Times New Roman" pitchFamily="18" charset="0"/>
                <a:ea typeface="ヒラギノ角ゴ Pro W3"/>
                <a:cs typeface="ヒラギノ角ゴ Pro W3"/>
              </a:rPr>
              <a:t>since then. </a:t>
            </a:r>
            <a:r>
              <a:rPr lang="en-US" altLang="en-US" dirty="0" smtClean="0">
                <a:latin typeface="Times New Roman" pitchFamily="18" charset="0"/>
                <a:ea typeface="ヒラギノ角ゴ Pro W3"/>
                <a:cs typeface="ヒラギノ角ゴ Pro W3"/>
              </a:rPr>
              <a:t>WebSphere </a:t>
            </a:r>
            <a:r>
              <a:rPr lang="en-US" altLang="en-US" baseline="0" dirty="0" smtClean="0">
                <a:latin typeface="Times New Roman" pitchFamily="18" charset="0"/>
                <a:ea typeface="ヒラギノ角ゴ Pro W3"/>
                <a:cs typeface="ヒラギノ角ゴ Pro W3"/>
              </a:rPr>
              <a:t>Liberty </a:t>
            </a:r>
            <a:r>
              <a:rPr lang="en-US" altLang="en-US" baseline="0" dirty="0">
                <a:latin typeface="Times New Roman" pitchFamily="18" charset="0"/>
                <a:ea typeface="ヒラギノ角ゴ Pro W3"/>
                <a:cs typeface="ヒラギノ角ゴ Pro W3"/>
              </a:rPr>
              <a:t>provides a lightweight, composable runtime that maintains application-level runtime compatibility with traditional WebSphere, but has a development and operational experience geared towards rapid development and cloud deployment. Crucially, we did not create a separate offering and did not make customers think about deployment choices before they made a purchasing decision. This has allowed them to adopt </a:t>
            </a:r>
            <a:r>
              <a:rPr lang="en-US" altLang="en-US" dirty="0" smtClean="0">
                <a:latin typeface="Times New Roman" pitchFamily="18" charset="0"/>
                <a:ea typeface="ヒラギノ角ゴ Pro W3"/>
                <a:cs typeface="ヒラギノ角ゴ Pro W3"/>
              </a:rPr>
              <a:t>WebSphere </a:t>
            </a:r>
            <a:r>
              <a:rPr lang="en-US" altLang="en-US" baseline="0" dirty="0" smtClean="0">
                <a:latin typeface="Times New Roman" pitchFamily="18" charset="0"/>
                <a:ea typeface="ヒラギノ角ゴ Pro W3"/>
                <a:cs typeface="ヒラギノ角ゴ Pro W3"/>
              </a:rPr>
              <a:t>Liberty </a:t>
            </a:r>
            <a:r>
              <a:rPr lang="en-US" altLang="en-US" baseline="0" dirty="0">
                <a:latin typeface="Times New Roman" pitchFamily="18" charset="0"/>
                <a:ea typeface="ヒラギノ角ゴ Pro W3"/>
                <a:cs typeface="ヒラギノ角ゴ Pro W3"/>
              </a:rPr>
              <a:t>successfully at the own pace and enabled WebSphere as a whole to remain successful through an overall industry transformation to cloud.</a:t>
            </a:r>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019CF7B-5CE6-45BD-BA56-21D85DD78425}" type="slidenum">
              <a:rPr lang="en-US" altLang="en-US"/>
              <a:pPr/>
              <a:t>65</a:t>
            </a:fld>
            <a:endParaRPr lang="en-US" altLang="en-US" dirty="0"/>
          </a:p>
        </p:txBody>
      </p:sp>
    </p:spTree>
    <p:extLst>
      <p:ext uri="{BB962C8B-B14F-4D97-AF65-F5344CB8AC3E}">
        <p14:creationId xmlns:p14="http://schemas.microsoft.com/office/powerpoint/2010/main" val="10454977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smtClean="0"/>
              <a:t>So</a:t>
            </a:r>
            <a:r>
              <a:rPr lang="en-US" altLang="ja-JP" baseline="0" dirty="0" smtClean="0"/>
              <a:t> the first V9 delivery of </a:t>
            </a:r>
            <a:r>
              <a:rPr lang="en-US" altLang="en-US" dirty="0" smtClean="0">
                <a:latin typeface="Times New Roman" pitchFamily="18" charset="0"/>
                <a:ea typeface="ヒラギノ角ゴ Pro W3"/>
                <a:cs typeface="ヒラギノ角ゴ Pro W3"/>
              </a:rPr>
              <a:t>WebSphere </a:t>
            </a:r>
            <a:r>
              <a:rPr lang="en-US" altLang="ja-JP" baseline="0" dirty="0" smtClean="0"/>
              <a:t>Liberty is the same as the next v8.5.5 fixpack – that is what single service stream means.</a:t>
            </a:r>
          </a:p>
          <a:p>
            <a:r>
              <a:rPr lang="en-US" altLang="ja-JP" baseline="0" dirty="0" smtClean="0"/>
              <a:t>It would make no sense to have identical 9.0.0.0 and 8.5.5.10 deliveries so we are emphasizing the versionless delivery stream by using a numbering scheme based on year and fixpack number. The first V9 delivery of </a:t>
            </a:r>
            <a:r>
              <a:rPr lang="en-US" altLang="en-US" dirty="0" smtClean="0">
                <a:latin typeface="Times New Roman" pitchFamily="18" charset="0"/>
                <a:ea typeface="ヒラギノ角ゴ Pro W3"/>
                <a:cs typeface="ヒラギノ角ゴ Pro W3"/>
              </a:rPr>
              <a:t>WebSphere </a:t>
            </a:r>
            <a:r>
              <a:rPr lang="en-US" altLang="ja-JP" baseline="0" dirty="0" smtClean="0"/>
              <a:t>Liberty is the second fixpack of 2016 and is numbered 16.0.0.2.</a:t>
            </a:r>
            <a:endParaRPr lang="en-US" altLang="ja-JP" dirty="0" smtClean="0"/>
          </a:p>
          <a:p>
            <a:endParaRPr lang="en-US" dirty="0"/>
          </a:p>
        </p:txBody>
      </p:sp>
      <p:sp>
        <p:nvSpPr>
          <p:cNvPr id="4" name="Slide Number Placeholder 3"/>
          <p:cNvSpPr>
            <a:spLocks noGrp="1"/>
          </p:cNvSpPr>
          <p:nvPr>
            <p:ph type="sldNum" sz="quarter" idx="10"/>
          </p:nvPr>
        </p:nvSpPr>
        <p:spPr/>
        <p:txBody>
          <a:bodyPr/>
          <a:lstStyle/>
          <a:p>
            <a:fld id="{2938A2F8-54F1-AB4E-B8B5-B1130F7515F8}" type="slidenum">
              <a:rPr lang="en-US" smtClean="0"/>
              <a:t>66</a:t>
            </a:fld>
            <a:endParaRPr lang="en-US" dirty="0"/>
          </a:p>
        </p:txBody>
      </p:sp>
    </p:spTree>
    <p:extLst>
      <p:ext uri="{BB962C8B-B14F-4D97-AF65-F5344CB8AC3E}">
        <p14:creationId xmlns:p14="http://schemas.microsoft.com/office/powerpoint/2010/main" val="278038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38A2F8-54F1-AB4E-B8B5-B1130F7515F8}" type="slidenum">
              <a:rPr lang="en-US" smtClean="0"/>
              <a:t>8</a:t>
            </a:fld>
            <a:endParaRPr lang="en-US" dirty="0"/>
          </a:p>
        </p:txBody>
      </p:sp>
    </p:spTree>
    <p:extLst>
      <p:ext uri="{BB962C8B-B14F-4D97-AF65-F5344CB8AC3E}">
        <p14:creationId xmlns:p14="http://schemas.microsoft.com/office/powerpoint/2010/main" val="1863592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375"/>
              </a:spcBef>
              <a:spcAft>
                <a:spcPts val="225"/>
              </a:spcAft>
              <a:buFont typeface="Arial" panose="020B0604020202020204" pitchFamily="34" charset="0"/>
              <a:buChar char="•"/>
              <a:defRPr/>
            </a:pPr>
            <a:r>
              <a:rPr lang="en-US" sz="1200" dirty="0" smtClean="0">
                <a:solidFill>
                  <a:schemeClr val="tx1"/>
                </a:solidFill>
                <a:ea typeface="MS Gothic" panose="020B0609070205080204" pitchFamily="49" charset="-128"/>
              </a:rPr>
              <a:t>Migration planning analyzes the application from multiple viewpoints (e.g. source code, runtime, etc.) and produces a project plan;</a:t>
            </a:r>
            <a:r>
              <a:rPr lang="en-US" sz="1200" baseline="0" dirty="0" smtClean="0">
                <a:solidFill>
                  <a:schemeClr val="tx1"/>
                </a:solidFill>
                <a:ea typeface="MS Gothic" panose="020B0609070205080204" pitchFamily="49" charset="-128"/>
              </a:rPr>
              <a:t> </a:t>
            </a:r>
            <a:r>
              <a:rPr lang="en-US" sz="1200" dirty="0" smtClean="0">
                <a:solidFill>
                  <a:schemeClr val="tx1"/>
                </a:solidFill>
                <a:ea typeface="MS Gothic" panose="020B0609070205080204" pitchFamily="49" charset="-128"/>
              </a:rPr>
              <a:t>Includes Migration Discovery and Assessment</a:t>
            </a:r>
          </a:p>
          <a:p>
            <a:pPr>
              <a:spcBef>
                <a:spcPts val="375"/>
              </a:spcBef>
              <a:spcAft>
                <a:spcPts val="225"/>
              </a:spcAft>
              <a:buFont typeface="Arial" panose="020B0604020202020204" pitchFamily="34" charset="0"/>
              <a:buChar char="•"/>
              <a:defRPr/>
            </a:pPr>
            <a:r>
              <a:rPr lang="en-US" sz="1200" dirty="0" smtClean="0">
                <a:solidFill>
                  <a:schemeClr val="tx1"/>
                </a:solidFill>
                <a:ea typeface="MS Gothic" panose="020B0609070205080204" pitchFamily="49" charset="-128"/>
              </a:rPr>
              <a:t>Configuration migration defines the topology for all of the runtime environments (e.g. integration, QA, etc.) and installs and configures them</a:t>
            </a:r>
          </a:p>
          <a:p>
            <a:pPr>
              <a:spcBef>
                <a:spcPts val="375"/>
              </a:spcBef>
              <a:spcAft>
                <a:spcPts val="225"/>
              </a:spcAft>
              <a:buFont typeface="Arial" panose="020B0604020202020204" pitchFamily="34" charset="0"/>
              <a:buChar char="•"/>
              <a:defRPr/>
            </a:pPr>
            <a:r>
              <a:rPr lang="en-US" sz="1200" dirty="0" smtClean="0">
                <a:solidFill>
                  <a:schemeClr val="tx1"/>
                </a:solidFill>
                <a:ea typeface="MS Gothic" panose="020B0609070205080204" pitchFamily="49" charset="-128"/>
              </a:rPr>
              <a:t>Source migration extracts and transforms vendor specific details from application source code and J2EE server configuration until they are compatible with the target version of WebSphere</a:t>
            </a:r>
          </a:p>
          <a:p>
            <a:pPr>
              <a:spcBef>
                <a:spcPts val="375"/>
              </a:spcBef>
              <a:spcAft>
                <a:spcPts val="225"/>
              </a:spcAft>
              <a:buFont typeface="Arial" panose="020B0604020202020204" pitchFamily="34" charset="0"/>
              <a:buChar char="•"/>
              <a:defRPr/>
            </a:pPr>
            <a:r>
              <a:rPr lang="en-US" sz="1200" dirty="0" smtClean="0">
                <a:solidFill>
                  <a:schemeClr val="tx1"/>
                </a:solidFill>
                <a:ea typeface="MS Gothic" panose="020B0609070205080204" pitchFamily="49" charset="-128"/>
              </a:rPr>
              <a:t>Testing prepares and executes functional and non-functional tests</a:t>
            </a:r>
          </a:p>
          <a:p>
            <a:pPr>
              <a:spcBef>
                <a:spcPts val="375"/>
              </a:spcBef>
              <a:spcAft>
                <a:spcPts val="225"/>
              </a:spcAft>
              <a:buFont typeface="Arial" panose="020B0604020202020204" pitchFamily="34" charset="0"/>
              <a:buChar char="•"/>
              <a:defRPr/>
            </a:pPr>
            <a:r>
              <a:rPr lang="en-US" sz="1200" dirty="0" smtClean="0">
                <a:solidFill>
                  <a:schemeClr val="tx1"/>
                </a:solidFill>
                <a:ea typeface="MS Gothic" panose="020B0609070205080204" pitchFamily="49" charset="-128"/>
              </a:rPr>
              <a:t>The result is a fully migrated application running in a WAS 9.0 production environment with equal or greater performance and scalability. </a:t>
            </a:r>
          </a:p>
          <a:p>
            <a:endParaRPr lang="en-US" altLang="en-US" dirty="0" smtClean="0"/>
          </a:p>
          <a:p>
            <a:endParaRPr lang="en-US" dirty="0"/>
          </a:p>
        </p:txBody>
      </p:sp>
      <p:sp>
        <p:nvSpPr>
          <p:cNvPr id="4" name="Slide Number Placeholder 3"/>
          <p:cNvSpPr>
            <a:spLocks noGrp="1"/>
          </p:cNvSpPr>
          <p:nvPr>
            <p:ph type="sldNum" sz="quarter" idx="10"/>
          </p:nvPr>
        </p:nvSpPr>
        <p:spPr/>
        <p:txBody>
          <a:bodyPr/>
          <a:lstStyle/>
          <a:p>
            <a:fld id="{2938A2F8-54F1-AB4E-B8B5-B1130F7515F8}" type="slidenum">
              <a:rPr lang="en-US" smtClean="0"/>
              <a:t>9</a:t>
            </a:fld>
            <a:endParaRPr lang="en-US" dirty="0"/>
          </a:p>
        </p:txBody>
      </p:sp>
    </p:spTree>
    <p:extLst>
      <p:ext uri="{BB962C8B-B14F-4D97-AF65-F5344CB8AC3E}">
        <p14:creationId xmlns:p14="http://schemas.microsoft.com/office/powerpoint/2010/main" val="2132297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https://www.ibm.com/developerworks/library/mw-1701-was-migration/index.html/#WebSpheremigration</a:t>
            </a:r>
            <a:endParaRPr lang="en-US" dirty="0"/>
          </a:p>
        </p:txBody>
      </p:sp>
      <p:sp>
        <p:nvSpPr>
          <p:cNvPr id="4" name="Slide Number Placeholder 3"/>
          <p:cNvSpPr>
            <a:spLocks noGrp="1"/>
          </p:cNvSpPr>
          <p:nvPr>
            <p:ph type="sldNum" sz="quarter" idx="10"/>
          </p:nvPr>
        </p:nvSpPr>
        <p:spPr/>
        <p:txBody>
          <a:bodyPr/>
          <a:lstStyle/>
          <a:p>
            <a:fld id="{2938A2F8-54F1-AB4E-B8B5-B1130F7515F8}" type="slidenum">
              <a:rPr lang="en-US" smtClean="0"/>
              <a:t>11</a:t>
            </a:fld>
            <a:endParaRPr lang="en-US" dirty="0"/>
          </a:p>
        </p:txBody>
      </p:sp>
    </p:spTree>
    <p:extLst>
      <p:ext uri="{BB962C8B-B14F-4D97-AF65-F5344CB8AC3E}">
        <p14:creationId xmlns:p14="http://schemas.microsoft.com/office/powerpoint/2010/main" val="1500711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Have a mixed app server environment (WebSphere plus Tomcat, JBoss, and more)?</a:t>
            </a:r>
          </a:p>
          <a:p>
            <a:r>
              <a:rPr lang="en-US" sz="1200" kern="1200" dirty="0" smtClean="0">
                <a:solidFill>
                  <a:schemeClr val="tx1"/>
                </a:solidFill>
                <a:effectLst/>
                <a:latin typeface="+mn-lt"/>
                <a:ea typeface="+mn-ea"/>
                <a:cs typeface="+mn-cs"/>
              </a:rPr>
              <a:t>•Simplify to traditional WebSphere and WebSphere Liberty profiles </a:t>
            </a:r>
          </a:p>
          <a:p>
            <a:r>
              <a:rPr lang="en-US" sz="1200" kern="1200" dirty="0" smtClean="0">
                <a:solidFill>
                  <a:schemeClr val="tx1"/>
                </a:solidFill>
                <a:effectLst/>
                <a:latin typeface="+mn-lt"/>
                <a:ea typeface="+mn-ea"/>
                <a:cs typeface="+mn-cs"/>
              </a:rPr>
              <a:t>•Easy to move applications between servers as needs change</a:t>
            </a:r>
          </a:p>
          <a:p>
            <a:r>
              <a:rPr lang="en-US" sz="1200" kern="1200" dirty="0" smtClean="0">
                <a:solidFill>
                  <a:schemeClr val="tx1"/>
                </a:solidFill>
                <a:effectLst/>
                <a:latin typeface="+mn-lt"/>
                <a:ea typeface="+mn-ea"/>
                <a:cs typeface="+mn-cs"/>
              </a:rPr>
              <a:t>•Use cells for traditional WebSphere and lightweight collectives for WebSphere Liberty</a:t>
            </a:r>
          </a:p>
          <a:p>
            <a:r>
              <a:rPr lang="en-US" sz="1200" kern="1200" dirty="0" smtClean="0">
                <a:solidFill>
                  <a:schemeClr val="tx1"/>
                </a:solidFill>
                <a:effectLst/>
                <a:latin typeface="+mn-lt"/>
                <a:ea typeface="+mn-ea"/>
                <a:cs typeface="+mn-cs"/>
              </a:rPr>
              <a:t>•Use hybrid management for a single point of control</a:t>
            </a:r>
          </a:p>
          <a:p>
            <a:endParaRPr lang="en-US" dirty="0"/>
          </a:p>
        </p:txBody>
      </p:sp>
      <p:sp>
        <p:nvSpPr>
          <p:cNvPr id="4" name="Slide Number Placeholder 3"/>
          <p:cNvSpPr>
            <a:spLocks noGrp="1"/>
          </p:cNvSpPr>
          <p:nvPr>
            <p:ph type="sldNum" sz="quarter" idx="10"/>
          </p:nvPr>
        </p:nvSpPr>
        <p:spPr/>
        <p:txBody>
          <a:bodyPr/>
          <a:lstStyle/>
          <a:p>
            <a:fld id="{2938A2F8-54F1-AB4E-B8B5-B1130F7515F8}" type="slidenum">
              <a:rPr lang="en-US" smtClean="0"/>
              <a:t>12</a:t>
            </a:fld>
            <a:endParaRPr lang="en-US" dirty="0"/>
          </a:p>
        </p:txBody>
      </p:sp>
    </p:spTree>
    <p:extLst>
      <p:ext uri="{BB962C8B-B14F-4D97-AF65-F5344CB8AC3E}">
        <p14:creationId xmlns:p14="http://schemas.microsoft.com/office/powerpoint/2010/main" val="1471350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WebSphere V9 brings traditional WebSphere deployments up to the same level of EE7 and Java 8 as WebSphere Liberty.</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938A2F8-54F1-AB4E-B8B5-B1130F7515F8}" type="slidenum">
              <a:rPr lang="en-US" smtClean="0"/>
              <a:t>13</a:t>
            </a:fld>
            <a:endParaRPr lang="en-US" dirty="0"/>
          </a:p>
        </p:txBody>
      </p:sp>
    </p:spTree>
    <p:extLst>
      <p:ext uri="{BB962C8B-B14F-4D97-AF65-F5344CB8AC3E}">
        <p14:creationId xmlns:p14="http://schemas.microsoft.com/office/powerpoint/2010/main" val="19805967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5" name="Rectangle 4"/>
          <p:cNvSpPr/>
          <p:nvPr userDrawn="1"/>
        </p:nvSpPr>
        <p:spPr>
          <a:xfrm>
            <a:off x="0" y="0"/>
            <a:ext cx="14630400" cy="822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45843" tIns="72922" rIns="145843" bIns="72922" rtlCol="0" anchor="ctr"/>
          <a:lstStyle/>
          <a:p>
            <a:pPr algn="ctr" defTabSz="728758"/>
            <a:endParaRPr lang="en-US" sz="2880" b="0" i="0" dirty="0">
              <a:solidFill>
                <a:srgbClr val="FFFFFF"/>
              </a:solidFill>
              <a:latin typeface="IBM Plex Sans Regular" charset="0"/>
            </a:endParaRP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
        <p:nvSpPr>
          <p:cNvPr id="2" name="Title 1"/>
          <p:cNvSpPr>
            <a:spLocks noGrp="1"/>
          </p:cNvSpPr>
          <p:nvPr>
            <p:ph type="ctrTitle"/>
          </p:nvPr>
        </p:nvSpPr>
        <p:spPr>
          <a:xfrm>
            <a:off x="406631" y="3441984"/>
            <a:ext cx="9496213" cy="1482275"/>
          </a:xfrm>
        </p:spPr>
        <p:txBody>
          <a:bodyPr anchor="b" anchorCtr="0">
            <a:noAutofit/>
          </a:bodyPr>
          <a:lstStyle>
            <a:lvl1pPr algn="l">
              <a:lnSpc>
                <a:spcPct val="85000"/>
              </a:lnSpc>
              <a:defRPr sz="544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406402" y="4951778"/>
            <a:ext cx="9509760" cy="1037014"/>
          </a:xfrm>
        </p:spPr>
        <p:txBody>
          <a:bodyPr tIns="0"/>
          <a:lstStyle>
            <a:lvl1pPr marL="0" indent="0" algn="l">
              <a:buNone/>
              <a:defRPr>
                <a:solidFill>
                  <a:schemeClr val="accent6"/>
                </a:solidFill>
              </a:defRPr>
            </a:lvl1pPr>
            <a:lvl2pPr marL="728758" indent="0" algn="ctr">
              <a:buNone/>
              <a:defRPr>
                <a:solidFill>
                  <a:schemeClr val="tx1">
                    <a:tint val="75000"/>
                  </a:schemeClr>
                </a:solidFill>
              </a:defRPr>
            </a:lvl2pPr>
            <a:lvl3pPr marL="1457856" indent="0" algn="ctr">
              <a:buNone/>
              <a:defRPr>
                <a:solidFill>
                  <a:schemeClr val="tx1">
                    <a:tint val="75000"/>
                  </a:schemeClr>
                </a:solidFill>
              </a:defRPr>
            </a:lvl3pPr>
            <a:lvl4pPr marL="2186726" indent="0" algn="ctr">
              <a:buNone/>
              <a:defRPr>
                <a:solidFill>
                  <a:schemeClr val="tx1">
                    <a:tint val="75000"/>
                  </a:schemeClr>
                </a:solidFill>
              </a:defRPr>
            </a:lvl4pPr>
            <a:lvl5pPr marL="2915710" indent="0" algn="ctr">
              <a:buNone/>
              <a:defRPr>
                <a:solidFill>
                  <a:schemeClr val="tx1">
                    <a:tint val="75000"/>
                  </a:schemeClr>
                </a:solidFill>
              </a:defRPr>
            </a:lvl5pPr>
            <a:lvl6pPr marL="3644467" indent="0" algn="ctr">
              <a:buNone/>
              <a:defRPr>
                <a:solidFill>
                  <a:schemeClr val="tx1">
                    <a:tint val="75000"/>
                  </a:schemeClr>
                </a:solidFill>
              </a:defRPr>
            </a:lvl6pPr>
            <a:lvl7pPr marL="4373266" indent="0" algn="ctr">
              <a:buNone/>
              <a:defRPr>
                <a:solidFill>
                  <a:schemeClr val="tx1">
                    <a:tint val="75000"/>
                  </a:schemeClr>
                </a:solidFill>
              </a:defRPr>
            </a:lvl7pPr>
            <a:lvl8pPr marL="5102269" indent="0" algn="ctr">
              <a:buNone/>
              <a:defRPr>
                <a:solidFill>
                  <a:schemeClr val="tx1">
                    <a:tint val="75000"/>
                  </a:schemeClr>
                </a:solidFill>
              </a:defRPr>
            </a:lvl8pPr>
            <a:lvl9pPr marL="5831171" indent="0" algn="ctr">
              <a:buNone/>
              <a:defRPr>
                <a:solidFill>
                  <a:schemeClr val="tx1">
                    <a:tint val="75000"/>
                  </a:schemeClr>
                </a:solidFill>
              </a:defRPr>
            </a:lvl9pPr>
          </a:lstStyle>
          <a:p>
            <a:r>
              <a:rPr lang="en-US" dirty="0" smtClean="0"/>
              <a:t>Click to edit Master subtitle style</a:t>
            </a:r>
            <a:endParaRPr lang="en-US" dirty="0"/>
          </a:p>
        </p:txBody>
      </p:sp>
      <p:pic>
        <p:nvPicPr>
          <p:cNvPr id="8" name="Picture 7" descr="title slide-graphic imag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47445" y="0"/>
            <a:ext cx="4796502" cy="8229600"/>
          </a:xfrm>
          <a:prstGeom prst="rect">
            <a:avLst/>
          </a:prstGeom>
        </p:spPr>
      </p:pic>
      <p:pic>
        <p:nvPicPr>
          <p:cNvPr id="9" name="Picture 8" descr="ibm logo-white-rotated.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3505510" y="741849"/>
            <a:ext cx="393374" cy="1001685"/>
          </a:xfrm>
          <a:prstGeom prst="rect">
            <a:avLst/>
          </a:prstGeom>
        </p:spPr>
      </p:pic>
      <p:sp>
        <p:nvSpPr>
          <p:cNvPr id="13" name="TextBox 12"/>
          <p:cNvSpPr txBox="1"/>
          <p:nvPr userDrawn="1"/>
        </p:nvSpPr>
        <p:spPr>
          <a:xfrm>
            <a:off x="468944" y="7791346"/>
            <a:ext cx="4696614" cy="246221"/>
          </a:xfrm>
          <a:prstGeom prst="rect">
            <a:avLst/>
          </a:prstGeom>
          <a:noFill/>
        </p:spPr>
        <p:txBody>
          <a:bodyPr wrap="square" lIns="0" tIns="0" rIns="0" bIns="0" rtlCol="0">
            <a:spAutoFit/>
          </a:bodyPr>
          <a:lstStyle/>
          <a:p>
            <a:pPr defTabSz="728758"/>
            <a:r>
              <a:rPr lang="en-US" sz="1600" b="0" i="0" dirty="0" smtClean="0">
                <a:solidFill>
                  <a:srgbClr val="325C80">
                    <a:lumMod val="60000"/>
                    <a:lumOff val="40000"/>
                  </a:srgbClr>
                </a:solidFill>
                <a:latin typeface="IBM Plex Sans Regular" charset="0"/>
              </a:rPr>
              <a:t>IBM Internal Only – Do not share with customers</a:t>
            </a:r>
            <a:endParaRPr lang="en-US" sz="1600" b="0" i="0" dirty="0">
              <a:solidFill>
                <a:srgbClr val="325C80">
                  <a:lumMod val="60000"/>
                  <a:lumOff val="40000"/>
                </a:srgbClr>
              </a:solidFill>
              <a:latin typeface="IBM Plex Sans Regular" charset="0"/>
            </a:endParaRPr>
          </a:p>
        </p:txBody>
      </p:sp>
    </p:spTree>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0 pt Title and Content">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49147" y="922606"/>
            <a:ext cx="6339840" cy="1764440"/>
          </a:xfrm>
        </p:spPr>
        <p:txBody>
          <a:bodyPr>
            <a:spAutoFit/>
          </a:bodyPr>
          <a:lstStyle>
            <a:lvl1pPr algn="l" defTabSz="1463004" rtl="0" eaLnBrk="1" latinLnBrk="0" hangingPunct="1">
              <a:lnSpc>
                <a:spcPts val="6720"/>
              </a:lnSpc>
              <a:spcBef>
                <a:spcPct val="0"/>
              </a:spcBef>
              <a:buNone/>
              <a:defRPr lang="en-US" sz="6400" kern="1200" baseline="0" dirty="0">
                <a:solidFill>
                  <a:schemeClr val="accent5"/>
                </a:solidFill>
                <a:latin typeface="+mj-lt"/>
                <a:ea typeface="+mj-ea"/>
                <a:cs typeface="+mj-cs"/>
              </a:defRPr>
            </a:lvl1pPr>
          </a:lstStyle>
          <a:p>
            <a:r>
              <a:rPr lang="en-US" dirty="0"/>
              <a:t>Click to edit Master title style</a:t>
            </a:r>
          </a:p>
        </p:txBody>
      </p:sp>
      <p:sp>
        <p:nvSpPr>
          <p:cNvPr id="3" name="Content Placeholder 2"/>
          <p:cNvSpPr>
            <a:spLocks noGrp="1"/>
          </p:cNvSpPr>
          <p:nvPr>
            <p:ph idx="1"/>
          </p:nvPr>
        </p:nvSpPr>
        <p:spPr>
          <a:xfrm>
            <a:off x="7934144" y="956388"/>
            <a:ext cx="5852160" cy="2624017"/>
          </a:xfrm>
        </p:spPr>
        <p:txBody>
          <a:bodyPr>
            <a:spAutoFit/>
          </a:bodyPr>
          <a:lstStyle>
            <a:lvl1pPr marL="365750" indent="-365750">
              <a:spcBef>
                <a:spcPts val="2880"/>
              </a:spcBef>
              <a:defRPr sz="3200" baseline="0">
                <a:solidFill>
                  <a:schemeClr val="bg1"/>
                </a:solidFill>
              </a:defRPr>
            </a:lvl1pPr>
            <a:lvl2pPr>
              <a:defRPr baseline="0">
                <a:solidFill>
                  <a:schemeClr val="bg1"/>
                </a:solidFill>
              </a:defRPr>
            </a:lvl2pPr>
            <a:lvl3pPr>
              <a:defRPr baseline="0">
                <a:solidFill>
                  <a:schemeClr val="bg1"/>
                </a:solidFill>
              </a:defRPr>
            </a:lvl3pPr>
            <a:lvl4pPr>
              <a:defRPr baseline="0">
                <a:solidFill>
                  <a:schemeClr val="bg1"/>
                </a:solidFill>
              </a:defRPr>
            </a:lvl4pPr>
            <a:lvl5pPr>
              <a:defRPr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p:cNvSpPr/>
          <p:nvPr userDrawn="1"/>
        </p:nvSpPr>
        <p:spPr>
          <a:xfrm>
            <a:off x="4468181" y="7788276"/>
            <a:ext cx="492899" cy="147733"/>
          </a:xfrm>
          <a:prstGeom prst="rect">
            <a:avLst/>
          </a:prstGeom>
        </p:spPr>
        <p:txBody>
          <a:bodyPr wrap="square" lIns="0" tIns="0" rIns="0" bIns="0">
            <a:spAutoFit/>
          </a:bodyPr>
          <a:lstStyle/>
          <a:p>
            <a:fld id="{655362CE-4ABE-4CB4-8947-B1242CDD9D94}" type="slidenum">
              <a:rPr lang="en-US" sz="960">
                <a:solidFill>
                  <a:srgbClr val="5A5A5A"/>
                </a:solidFill>
                <a:cs typeface="Arial" panose="020B0604020202020204" pitchFamily="34" charset="0"/>
              </a:rPr>
              <a:pPr/>
              <a:t>‹#›</a:t>
            </a:fld>
            <a:endParaRPr lang="en-US" sz="960" dirty="0">
              <a:solidFill>
                <a:srgbClr val="5A5A5A"/>
              </a:solidFill>
              <a:cs typeface="Arial" panose="020B0604020202020204" pitchFamily="34" charset="0"/>
            </a:endParaRPr>
          </a:p>
        </p:txBody>
      </p:sp>
      <p:sp>
        <p:nvSpPr>
          <p:cNvPr id="12" name="Rectangle 11"/>
          <p:cNvSpPr/>
          <p:nvPr userDrawn="1"/>
        </p:nvSpPr>
        <p:spPr>
          <a:xfrm>
            <a:off x="4145917" y="7788276"/>
            <a:ext cx="313832" cy="147733"/>
          </a:xfrm>
          <a:prstGeom prst="rect">
            <a:avLst/>
          </a:prstGeom>
        </p:spPr>
        <p:txBody>
          <a:bodyPr wrap="square" lIns="0" tIns="0" rIns="0" bIns="0">
            <a:spAutoFit/>
          </a:bodyPr>
          <a:lstStyle/>
          <a:p>
            <a:r>
              <a:rPr lang="en-US" sz="960" dirty="0">
                <a:solidFill>
                  <a:srgbClr val="5A5A5A"/>
                </a:solidFill>
                <a:cs typeface="Arial" panose="020B0604020202020204" pitchFamily="34" charset="0"/>
              </a:rPr>
              <a:t>Page</a:t>
            </a:r>
          </a:p>
        </p:txBody>
      </p:sp>
      <p:sp>
        <p:nvSpPr>
          <p:cNvPr id="13" name="Rectangle 12"/>
          <p:cNvSpPr/>
          <p:nvPr userDrawn="1"/>
        </p:nvSpPr>
        <p:spPr>
          <a:xfrm>
            <a:off x="981077" y="7788276"/>
            <a:ext cx="1907539" cy="147733"/>
          </a:xfrm>
          <a:prstGeom prst="rect">
            <a:avLst/>
          </a:prstGeom>
        </p:spPr>
        <p:txBody>
          <a:bodyPr wrap="square" lIns="0" tIns="0" rIns="0" bIns="0">
            <a:spAutoFit/>
          </a:bodyPr>
          <a:lstStyle/>
          <a:p>
            <a:r>
              <a:rPr lang="en-US" sz="960" dirty="0">
                <a:solidFill>
                  <a:srgbClr val="5A5A5A"/>
                </a:solidFill>
                <a:cs typeface="Arial" panose="020B0604020202020204" pitchFamily="34" charset="0"/>
              </a:rPr>
              <a:t>© 2017 IBM Corporation</a:t>
            </a:r>
          </a:p>
        </p:txBody>
      </p:sp>
    </p:spTree>
    <p:extLst>
      <p:ext uri="{BB962C8B-B14F-4D97-AF65-F5344CB8AC3E}">
        <p14:creationId xmlns:p14="http://schemas.microsoft.com/office/powerpoint/2010/main" val="829303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pPr defTabSz="728758"/>
            <a:fld id="{E9549862-13E2-C34D-815E-8545BD36FC59}" type="slidenum">
              <a:rPr lang="en-US" smtClean="0">
                <a:solidFill>
                  <a:srgbClr val="6D7777"/>
                </a:solidFill>
              </a:rPr>
              <a:pPr defTabSz="728758"/>
              <a:t>‹#›</a:t>
            </a:fld>
            <a:endParaRPr lang="en-US" dirty="0">
              <a:solidFill>
                <a:srgbClr val="6D7777"/>
              </a:solidFill>
            </a:endParaRPr>
          </a:p>
        </p:txBody>
      </p:sp>
      <p:sp>
        <p:nvSpPr>
          <p:cNvPr id="5" name="Content Placeholder 4"/>
          <p:cNvSpPr>
            <a:spLocks noGrp="1"/>
          </p:cNvSpPr>
          <p:nvPr>
            <p:ph sz="quarter" idx="11"/>
          </p:nvPr>
        </p:nvSpPr>
        <p:spPr>
          <a:xfrm>
            <a:off x="468946" y="1443707"/>
            <a:ext cx="13064176" cy="6096082"/>
          </a:xfrm>
        </p:spPr>
        <p:txBody>
          <a:bodyPr/>
          <a:lstStyle>
            <a:lvl2pPr marL="635237" indent="-253078">
              <a:buClr>
                <a:schemeClr val="tx1"/>
              </a:buClr>
              <a:buSzPct val="90000"/>
              <a:buFont typeface=".AppleSystemUIFont" charset="-120"/>
              <a:buChar char="–"/>
              <a:defRPr/>
            </a:lvl2pPr>
            <a:lvl3pPr marL="946506" indent="-275939">
              <a:buFont typeface="LucidaGrande" charset="0"/>
              <a:buChar char="-"/>
              <a:defRPr/>
            </a:lvl3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68600855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otic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defTabSz="728758"/>
            <a:fld id="{E9549862-13E2-C34D-815E-8545BD36FC59}" type="slidenum">
              <a:rPr lang="en-US" smtClean="0">
                <a:solidFill>
                  <a:srgbClr val="6D7777"/>
                </a:solidFill>
              </a:rPr>
              <a:pPr defTabSz="728758"/>
              <a:t>‹#›</a:t>
            </a:fld>
            <a:endParaRPr lang="en-US" dirty="0">
              <a:solidFill>
                <a:srgbClr val="6D7777"/>
              </a:solidFill>
            </a:endParaRPr>
          </a:p>
        </p:txBody>
      </p:sp>
      <p:sp>
        <p:nvSpPr>
          <p:cNvPr id="10" name="Text Placeholder 9"/>
          <p:cNvSpPr>
            <a:spLocks noGrp="1"/>
          </p:cNvSpPr>
          <p:nvPr>
            <p:ph type="body" sz="quarter" idx="12" hasCustomPrompt="1"/>
          </p:nvPr>
        </p:nvSpPr>
        <p:spPr>
          <a:xfrm>
            <a:off x="465138" y="1427163"/>
            <a:ext cx="13074650" cy="6129337"/>
          </a:xfrm>
        </p:spPr>
        <p:txBody>
          <a:bodyPr anchor="ctr" anchorCtr="0"/>
          <a:lstStyle>
            <a:lvl1pPr algn="ctr">
              <a:defRPr baseline="0"/>
            </a:lvl1pPr>
          </a:lstStyle>
          <a:p>
            <a:pPr lvl="0"/>
            <a:r>
              <a:rPr lang="en-US" dirty="0" smtClean="0"/>
              <a:t>This presentation is intended for an IBM internal audience only. </a:t>
            </a:r>
            <a:endParaRPr lang="en-US" dirty="0"/>
          </a:p>
        </p:txBody>
      </p:sp>
    </p:spTree>
    <p:extLst>
      <p:ext uri="{BB962C8B-B14F-4D97-AF65-F5344CB8AC3E}">
        <p14:creationId xmlns:p14="http://schemas.microsoft.com/office/powerpoint/2010/main" val="76723300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5"/>
          <p:cNvSpPr>
            <a:spLocks noGrp="1"/>
          </p:cNvSpPr>
          <p:nvPr>
            <p:ph type="sldNum" sz="quarter" idx="4"/>
          </p:nvPr>
        </p:nvSpPr>
        <p:spPr>
          <a:xfrm>
            <a:off x="13659855" y="7729863"/>
            <a:ext cx="640614" cy="438150"/>
          </a:xfrm>
          <a:prstGeom prst="rect">
            <a:avLst/>
          </a:prstGeom>
        </p:spPr>
        <p:txBody>
          <a:bodyPr vert="horz" lIns="91152" tIns="45576" rIns="91152" bIns="45576" rtlCol="0" anchor="ctr"/>
          <a:lstStyle>
            <a:lvl1pPr algn="r">
              <a:defRPr sz="1440" b="0" i="0">
                <a:solidFill>
                  <a:schemeClr val="tx1"/>
                </a:solidFill>
                <a:latin typeface="IBM Plex Sans Regular" charset="0"/>
              </a:defRPr>
            </a:lvl1pPr>
          </a:lstStyle>
          <a:p>
            <a:pPr defTabSz="728758"/>
            <a:fld id="{E9549862-13E2-C34D-815E-8545BD36FC59}" type="slidenum">
              <a:rPr lang="en-US" smtClean="0">
                <a:solidFill>
                  <a:srgbClr val="6D7777"/>
                </a:solidFill>
              </a:rPr>
              <a:pPr defTabSz="728758"/>
              <a:t>‹#›</a:t>
            </a:fld>
            <a:endParaRPr lang="en-US" dirty="0">
              <a:solidFill>
                <a:srgbClr val="6D7777"/>
              </a:solidFill>
            </a:endParaRPr>
          </a:p>
        </p:txBody>
      </p:sp>
    </p:spTree>
    <p:extLst>
      <p:ext uri="{BB962C8B-B14F-4D97-AF65-F5344CB8AC3E}">
        <p14:creationId xmlns:p14="http://schemas.microsoft.com/office/powerpoint/2010/main" val="886520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fld id="{B983EF16-D7DD-4876-B3B5-CE2C9509BB1F}" type="slidenum">
              <a:rPr lang="en-US" altLang="en-US">
                <a:solidFill>
                  <a:srgbClr val="5AAAFA"/>
                </a:solidFill>
              </a:rPr>
              <a:pPr/>
              <a:t>‹#›</a:t>
            </a:fld>
            <a:endParaRPr lang="en-US" altLang="en-US" dirty="0">
              <a:solidFill>
                <a:srgbClr val="5AAAFA"/>
              </a:solidFill>
            </a:endParaRPr>
          </a:p>
        </p:txBody>
      </p:sp>
    </p:spTree>
    <p:extLst>
      <p:ext uri="{BB962C8B-B14F-4D97-AF65-F5344CB8AC3E}">
        <p14:creationId xmlns:p14="http://schemas.microsoft.com/office/powerpoint/2010/main" val="25923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7319" y="1404519"/>
            <a:ext cx="6811428" cy="6441644"/>
          </a:xfrm>
        </p:spPr>
        <p:txBody>
          <a:bodyPr/>
          <a:lstStyle>
            <a:lvl4pPr marL="815981" indent="0">
              <a:buNone/>
              <a:defRPr/>
            </a:lvl4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half" idx="2"/>
          </p:nvPr>
        </p:nvSpPr>
        <p:spPr>
          <a:xfrm>
            <a:off x="7410796" y="1404519"/>
            <a:ext cx="6811428" cy="6441644"/>
          </a:xfrm>
        </p:spPr>
        <p:txBody>
          <a:bodyPr/>
          <a:lstStyle>
            <a:lvl4pPr marL="815981" indent="0">
              <a:buNone/>
              <a:defRPr/>
            </a:lvl4pPr>
          </a:lstStyle>
          <a:p>
            <a:pPr lvl="0"/>
            <a:r>
              <a:rPr lang="en-US" smtClean="0"/>
              <a:t>Click to edit Master text styles</a:t>
            </a:r>
          </a:p>
          <a:p>
            <a:pPr lvl="1"/>
            <a:r>
              <a:rPr lang="en-US" smtClean="0"/>
              <a:t>Second level</a:t>
            </a:r>
          </a:p>
          <a:p>
            <a:pPr lvl="2"/>
            <a:r>
              <a:rPr lang="en-US" smtClean="0"/>
              <a:t>Third level</a:t>
            </a:r>
          </a:p>
        </p:txBody>
      </p:sp>
      <p:sp>
        <p:nvSpPr>
          <p:cNvPr id="5" name="Rectangle 10"/>
          <p:cNvSpPr>
            <a:spLocks noGrp="1" noChangeArrowheads="1"/>
          </p:cNvSpPr>
          <p:nvPr>
            <p:ph type="sldNum" sz="quarter" idx="10"/>
          </p:nvPr>
        </p:nvSpPr>
        <p:spPr>
          <a:ln/>
        </p:spPr>
        <p:txBody>
          <a:bodyPr/>
          <a:lstStyle>
            <a:lvl1pPr>
              <a:defRPr/>
            </a:lvl1pPr>
          </a:lstStyle>
          <a:p>
            <a:pPr>
              <a:defRPr/>
            </a:pPr>
            <a:fld id="{DC29C952-BF7A-374C-9B53-129407421682}" type="slidenum">
              <a:rPr lang="en-US" altLang="en-US"/>
              <a:pPr>
                <a:defRPr/>
              </a:pPr>
              <a:t>‹#›</a:t>
            </a:fld>
            <a:endParaRPr lang="en-US" altLang="en-US" dirty="0"/>
          </a:p>
        </p:txBody>
      </p:sp>
    </p:spTree>
    <p:extLst>
      <p:ext uri="{BB962C8B-B14F-4D97-AF65-F5344CB8AC3E}">
        <p14:creationId xmlns:p14="http://schemas.microsoft.com/office/powerpoint/2010/main" val="1308928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ontent - Title 1 Line">
    <p:spTree>
      <p:nvGrpSpPr>
        <p:cNvPr id="1" name=""/>
        <p:cNvGrpSpPr/>
        <p:nvPr/>
      </p:nvGrpSpPr>
      <p:grpSpPr>
        <a:xfrm>
          <a:off x="0" y="0"/>
          <a:ext cx="0" cy="0"/>
          <a:chOff x="0" y="0"/>
          <a:chExt cx="0" cy="0"/>
        </a:xfrm>
      </p:grpSpPr>
      <p:sp>
        <p:nvSpPr>
          <p:cNvPr id="8" name="Slide Number Placeholder 3"/>
          <p:cNvSpPr>
            <a:spLocks noGrp="1"/>
          </p:cNvSpPr>
          <p:nvPr>
            <p:ph type="sldNum" sz="quarter" idx="4"/>
          </p:nvPr>
        </p:nvSpPr>
        <p:spPr>
          <a:xfrm>
            <a:off x="466931" y="7765996"/>
            <a:ext cx="696798" cy="299774"/>
          </a:xfrm>
          <a:prstGeom prst="rect">
            <a:avLst/>
          </a:prstGeom>
        </p:spPr>
        <p:txBody>
          <a:bodyPr vert="horz" lIns="91440" tIns="45720" rIns="91440" bIns="45720" rtlCol="0" anchor="ctr"/>
          <a:lstStyle>
            <a:lvl1pPr algn="l">
              <a:defRPr sz="1440" baseline="0">
                <a:solidFill>
                  <a:srgbClr val="655A5B"/>
                </a:solidFill>
              </a:defRPr>
            </a:lvl1pPr>
          </a:lstStyle>
          <a:p>
            <a:fld id="{64A8A213-8E92-D94A-82D7-8578C89CAF17}" type="slidenum">
              <a:rPr lang="en-US" smtClean="0"/>
              <a:pPr/>
              <a:t>‹#›</a:t>
            </a:fld>
            <a:endParaRPr lang="en-US" dirty="0"/>
          </a:p>
        </p:txBody>
      </p:sp>
      <p:sp>
        <p:nvSpPr>
          <p:cNvPr id="9" name="Date Placeholder 4"/>
          <p:cNvSpPr>
            <a:spLocks noGrp="1"/>
          </p:cNvSpPr>
          <p:nvPr>
            <p:ph type="dt" sz="half" idx="2"/>
          </p:nvPr>
        </p:nvSpPr>
        <p:spPr>
          <a:xfrm>
            <a:off x="1163585" y="7765996"/>
            <a:ext cx="3291840" cy="299774"/>
          </a:xfrm>
          <a:prstGeom prst="rect">
            <a:avLst/>
          </a:prstGeom>
        </p:spPr>
        <p:txBody>
          <a:bodyPr vert="horz" lIns="91440" tIns="45720" rIns="91440" bIns="45720" rtlCol="0" anchor="ctr"/>
          <a:lstStyle>
            <a:lvl1pPr algn="l">
              <a:defRPr sz="1440" baseline="0">
                <a:solidFill>
                  <a:srgbClr val="655A5B"/>
                </a:solidFill>
              </a:defRPr>
            </a:lvl1pPr>
          </a:lstStyle>
          <a:p>
            <a:endParaRPr lang="en-US" dirty="0"/>
          </a:p>
        </p:txBody>
      </p:sp>
      <p:sp>
        <p:nvSpPr>
          <p:cNvPr id="10" name="Text Placeholder 15"/>
          <p:cNvSpPr>
            <a:spLocks noGrp="1"/>
          </p:cNvSpPr>
          <p:nvPr>
            <p:ph type="body" sz="quarter" idx="11" hasCustomPrompt="1"/>
          </p:nvPr>
        </p:nvSpPr>
        <p:spPr>
          <a:xfrm>
            <a:off x="324026" y="465483"/>
            <a:ext cx="6032424" cy="742429"/>
          </a:xfrm>
        </p:spPr>
        <p:txBody>
          <a:bodyPr>
            <a:noAutofit/>
          </a:bodyPr>
          <a:lstStyle>
            <a:lvl1pPr marL="0" indent="0" fontAlgn="t">
              <a:buFontTx/>
              <a:buNone/>
              <a:defRPr sz="3600" baseline="0">
                <a:solidFill>
                  <a:srgbClr val="5498E4"/>
                </a:solidFill>
                <a:latin typeface="Arial" charset="0"/>
              </a:defRPr>
            </a:lvl1pPr>
          </a:lstStyle>
          <a:p>
            <a:r>
              <a:rPr lang="en-US" dirty="0" smtClean="0"/>
              <a:t>One line headline goes here</a:t>
            </a:r>
            <a:endParaRPr lang="en-US" dirty="0"/>
          </a:p>
        </p:txBody>
      </p:sp>
      <p:sp>
        <p:nvSpPr>
          <p:cNvPr id="6" name="Text Placeholder 5"/>
          <p:cNvSpPr>
            <a:spLocks noGrp="1"/>
          </p:cNvSpPr>
          <p:nvPr>
            <p:ph type="body" sz="quarter" idx="13" hasCustomPrompt="1"/>
          </p:nvPr>
        </p:nvSpPr>
        <p:spPr>
          <a:xfrm>
            <a:off x="320041" y="1346328"/>
            <a:ext cx="13091160" cy="5167630"/>
          </a:xfrm>
        </p:spPr>
        <p:txBody>
          <a:bodyPr numCol="1" spcCol="822960"/>
          <a:lstStyle>
            <a:lvl1pPr marL="0" marR="0" indent="0" algn="l" defTabSz="1097280" rtl="0" eaLnBrk="1" fontAlgn="auto" latinLnBrk="0" hangingPunct="1">
              <a:lnSpc>
                <a:spcPct val="95000"/>
              </a:lnSpc>
              <a:spcBef>
                <a:spcPts val="0"/>
              </a:spcBef>
              <a:spcAft>
                <a:spcPts val="1440"/>
              </a:spcAft>
              <a:buClrTx/>
              <a:buSzTx/>
              <a:buFont typeface="Arial"/>
              <a:buNone/>
              <a:tabLst/>
              <a:defRPr lang="en-US" sz="2160" kern="1200" baseline="0">
                <a:effectLst/>
                <a:latin typeface="+mn-lt"/>
              </a:defRPr>
            </a:lvl1pPr>
            <a:lvl2pPr marL="548640" indent="0">
              <a:buNone/>
              <a:defRPr/>
            </a:lvl2pPr>
            <a:lvl3pPr marL="1097280" indent="0">
              <a:buNone/>
              <a:defRPr/>
            </a:lvl3pPr>
            <a:lvl4pPr marL="1645920" indent="0">
              <a:buNone/>
              <a:defRPr/>
            </a:lvl4pPr>
            <a:lvl5pPr marL="2194560" indent="0">
              <a:buNone/>
              <a:defRPr/>
            </a:lvl5pPr>
          </a:lstStyle>
          <a:p>
            <a:r>
              <a:rPr lang="en-US" sz="2160" dirty="0" smtClean="0">
                <a:effectLst/>
                <a:latin typeface="+mn-lt"/>
                <a:ea typeface="ＭＳ 明朝"/>
                <a:cs typeface="Times New Roman"/>
              </a:rPr>
              <a:t>Copy goes here for two column </a:t>
            </a:r>
            <a:r>
              <a:rPr lang="en-US" sz="2160" dirty="0" err="1" smtClean="0">
                <a:effectLst/>
                <a:latin typeface="+mn-lt"/>
                <a:ea typeface="ＭＳ 明朝"/>
                <a:cs typeface="Times New Roman"/>
              </a:rPr>
              <a:t>lorem</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ipsum</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dolar</a:t>
            </a:r>
            <a:r>
              <a:rPr lang="en-US" sz="2160" dirty="0" smtClean="0">
                <a:effectLst/>
                <a:latin typeface="+mn-lt"/>
                <a:ea typeface="ＭＳ 明朝"/>
                <a:cs typeface="Times New Roman"/>
              </a:rPr>
              <a:t> sit </a:t>
            </a:r>
            <a:r>
              <a:rPr lang="en-US" sz="2160" dirty="0" err="1" smtClean="0">
                <a:effectLst/>
                <a:latin typeface="+mn-lt"/>
                <a:ea typeface="ＭＳ 明朝"/>
                <a:cs typeface="Times New Roman"/>
              </a:rPr>
              <a:t>amet</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consectetur</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adipiscing</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elit</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Donec</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vehicula</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lorem</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enim</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quis</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convallis</a:t>
            </a:r>
            <a:r>
              <a:rPr lang="en-US" sz="2160" dirty="0" smtClean="0">
                <a:effectLst/>
                <a:latin typeface="+mn-lt"/>
                <a:ea typeface="ＭＳ 明朝"/>
                <a:cs typeface="Times New Roman"/>
              </a:rPr>
              <a:t> lacus </a:t>
            </a:r>
            <a:r>
              <a:rPr lang="en-US" sz="2160" dirty="0" err="1" smtClean="0">
                <a:effectLst/>
                <a:latin typeface="+mn-lt"/>
                <a:ea typeface="ＭＳ 明朝"/>
                <a:cs typeface="Times New Roman"/>
              </a:rPr>
              <a:t>sodales</a:t>
            </a:r>
            <a:r>
              <a:rPr lang="en-US" sz="2160" dirty="0" smtClean="0">
                <a:effectLst/>
                <a:latin typeface="+mn-lt"/>
                <a:ea typeface="ＭＳ 明朝"/>
                <a:cs typeface="Times New Roman"/>
              </a:rPr>
              <a:t> in.</a:t>
            </a:r>
            <a:endParaRPr lang="en-US" sz="1440" dirty="0" smtClean="0">
              <a:effectLst/>
              <a:latin typeface="Cambria"/>
              <a:ea typeface="ＭＳ 明朝"/>
              <a:cs typeface="Times New Roman"/>
            </a:endParaRPr>
          </a:p>
          <a:p>
            <a:r>
              <a:rPr lang="en-US" sz="2160" dirty="0" smtClean="0">
                <a:effectLst/>
                <a:latin typeface="+mn-lt"/>
                <a:ea typeface="ＭＳ 明朝"/>
                <a:cs typeface="Times New Roman"/>
              </a:rPr>
              <a:t>In </a:t>
            </a:r>
            <a:r>
              <a:rPr lang="en-US" sz="2160" dirty="0" err="1" smtClean="0">
                <a:effectLst/>
                <a:latin typeface="+mn-lt"/>
                <a:ea typeface="ＭＳ 明朝"/>
                <a:cs typeface="Times New Roman"/>
              </a:rPr>
              <a:t>ut</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lobortis</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neque</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quis</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lobortis</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velit</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Praesent</a:t>
            </a:r>
            <a:r>
              <a:rPr lang="en-US" sz="2160" dirty="0" smtClean="0">
                <a:effectLst/>
                <a:latin typeface="+mn-lt"/>
                <a:ea typeface="ＭＳ 明朝"/>
                <a:cs typeface="Times New Roman"/>
              </a:rPr>
              <a:t> non </a:t>
            </a:r>
            <a:r>
              <a:rPr lang="en-US" sz="2160" dirty="0" err="1" smtClean="0">
                <a:effectLst/>
                <a:latin typeface="+mn-lt"/>
                <a:ea typeface="ＭＳ 明朝"/>
                <a:cs typeface="Times New Roman"/>
              </a:rPr>
              <a:t>feugiat</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sapien</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sed</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rhoncus</a:t>
            </a:r>
            <a:r>
              <a:rPr lang="en-US" sz="2160" dirty="0" smtClean="0">
                <a:effectLst/>
                <a:latin typeface="+mn-lt"/>
                <a:ea typeface="ＭＳ 明朝"/>
                <a:cs typeface="Times New Roman"/>
              </a:rPr>
              <a:t>.</a:t>
            </a:r>
            <a:endParaRPr lang="en-US" sz="1440" dirty="0" smtClean="0">
              <a:effectLst/>
              <a:latin typeface="Cambria"/>
              <a:ea typeface="ＭＳ 明朝"/>
              <a:cs typeface="Times New Roman"/>
            </a:endParaRPr>
          </a:p>
          <a:p>
            <a:r>
              <a:rPr lang="en-US" sz="2160" dirty="0" err="1" smtClean="0">
                <a:effectLst/>
                <a:latin typeface="+mn-lt"/>
                <a:ea typeface="ＭＳ 明朝"/>
                <a:cs typeface="Times New Roman"/>
              </a:rPr>
              <a:t>Ut</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wisi</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enim</a:t>
            </a:r>
            <a:r>
              <a:rPr lang="en-US" sz="2160" dirty="0" smtClean="0">
                <a:effectLst/>
                <a:latin typeface="+mn-lt"/>
                <a:ea typeface="ＭＳ 明朝"/>
                <a:cs typeface="Times New Roman"/>
              </a:rPr>
              <a:t> ad minim </a:t>
            </a:r>
            <a:r>
              <a:rPr lang="en-US" sz="2160" dirty="0" err="1" smtClean="0">
                <a:effectLst/>
                <a:latin typeface="+mn-lt"/>
                <a:ea typeface="ＭＳ 明朝"/>
                <a:cs typeface="Times New Roman"/>
              </a:rPr>
              <a:t>veniam</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quis</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nostrud</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exerci</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tation</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ullamcorper</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suscipit</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lobortis</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nisl</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ut</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aliquip</a:t>
            </a:r>
            <a:r>
              <a:rPr lang="en-US" sz="2160" dirty="0" smtClean="0">
                <a:effectLst/>
                <a:latin typeface="+mn-lt"/>
                <a:ea typeface="ＭＳ 明朝"/>
                <a:cs typeface="Times New Roman"/>
              </a:rPr>
              <a:t> ex </a:t>
            </a:r>
            <a:r>
              <a:rPr lang="en-US" sz="2160" dirty="0" err="1" smtClean="0">
                <a:effectLst/>
                <a:latin typeface="+mn-lt"/>
                <a:ea typeface="ＭＳ 明朝"/>
                <a:cs typeface="Times New Roman"/>
              </a:rPr>
              <a:t>ea</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commodo</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consequat</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Duis</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autem</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vel</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eum</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iriure</a:t>
            </a:r>
            <a:r>
              <a:rPr lang="en-US" sz="2160" dirty="0" smtClean="0">
                <a:effectLst/>
                <a:latin typeface="+mn-lt"/>
                <a:ea typeface="ＭＳ 明朝"/>
                <a:cs typeface="Times New Roman"/>
              </a:rPr>
              <a:t> dolor in </a:t>
            </a:r>
            <a:r>
              <a:rPr lang="en-US" sz="2160" dirty="0" err="1" smtClean="0">
                <a:effectLst/>
                <a:latin typeface="+mn-lt"/>
                <a:ea typeface="ＭＳ 明朝"/>
                <a:cs typeface="Times New Roman"/>
              </a:rPr>
              <a:t>hendrerit</a:t>
            </a:r>
            <a:r>
              <a:rPr lang="en-US" sz="2160" dirty="0" smtClean="0">
                <a:effectLst/>
                <a:latin typeface="+mn-lt"/>
                <a:ea typeface="ＭＳ 明朝"/>
                <a:cs typeface="Times New Roman"/>
              </a:rPr>
              <a:t> in </a:t>
            </a:r>
            <a:r>
              <a:rPr lang="en-US" sz="2160" dirty="0" err="1" smtClean="0">
                <a:effectLst/>
                <a:latin typeface="+mn-lt"/>
                <a:ea typeface="ＭＳ 明朝"/>
                <a:cs typeface="Times New Roman"/>
              </a:rPr>
              <a:t>vulputate</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velit</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esse</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molestie</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consequat</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vel</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illum</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dolore</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eu</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feugiat</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nulla</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facilisis</a:t>
            </a:r>
            <a:r>
              <a:rPr lang="en-US" sz="2160" dirty="0" smtClean="0">
                <a:effectLst/>
                <a:latin typeface="+mn-lt"/>
                <a:ea typeface="ＭＳ 明朝"/>
                <a:cs typeface="Times New Roman"/>
              </a:rPr>
              <a:t> at </a:t>
            </a:r>
            <a:r>
              <a:rPr lang="en-US" sz="2160" dirty="0" err="1" smtClean="0">
                <a:effectLst/>
                <a:latin typeface="+mn-lt"/>
                <a:ea typeface="ＭＳ 明朝"/>
                <a:cs typeface="Times New Roman"/>
              </a:rPr>
              <a:t>vero</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eros</a:t>
            </a:r>
            <a:r>
              <a:rPr lang="en-US" sz="2160" dirty="0" smtClean="0">
                <a:effectLst/>
                <a:latin typeface="+mn-lt"/>
                <a:ea typeface="ＭＳ 明朝"/>
                <a:cs typeface="Times New Roman"/>
              </a:rPr>
              <a:t> et </a:t>
            </a:r>
            <a:r>
              <a:rPr lang="en-US" sz="2160" dirty="0" err="1" smtClean="0">
                <a:effectLst/>
                <a:latin typeface="+mn-lt"/>
                <a:ea typeface="ＭＳ 明朝"/>
                <a:cs typeface="Times New Roman"/>
              </a:rPr>
              <a:t>accumsan</a:t>
            </a:r>
            <a:r>
              <a:rPr lang="en-US" sz="2160" dirty="0" smtClean="0">
                <a:effectLst/>
                <a:latin typeface="+mn-lt"/>
                <a:ea typeface="ＭＳ 明朝"/>
                <a:cs typeface="Times New Roman"/>
              </a:rPr>
              <a:t> et </a:t>
            </a:r>
            <a:r>
              <a:rPr lang="en-US" sz="2160" dirty="0" err="1" smtClean="0">
                <a:effectLst/>
                <a:latin typeface="+mn-lt"/>
                <a:ea typeface="ＭＳ 明朝"/>
                <a:cs typeface="Times New Roman"/>
              </a:rPr>
              <a:t>iusto</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odio</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dignissim</a:t>
            </a:r>
            <a:r>
              <a:rPr lang="en-US" sz="2160" dirty="0" smtClean="0">
                <a:effectLst/>
                <a:latin typeface="+mn-lt"/>
                <a:ea typeface="ＭＳ 明朝"/>
                <a:cs typeface="Times New Roman"/>
              </a:rPr>
              <a:t> qui </a:t>
            </a:r>
            <a:r>
              <a:rPr lang="en-US" sz="2160" dirty="0" err="1" smtClean="0">
                <a:effectLst/>
                <a:latin typeface="+mn-lt"/>
                <a:ea typeface="ＭＳ 明朝"/>
                <a:cs typeface="Times New Roman"/>
              </a:rPr>
              <a:t>blandit</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praesent</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luptatum</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zzril</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delenit</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augue</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duis</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dolore</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te</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feugait</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nulla</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facilisi</a:t>
            </a:r>
            <a:r>
              <a:rPr lang="en-US" sz="2160" dirty="0" smtClean="0">
                <a:effectLst/>
                <a:latin typeface="+mn-lt"/>
                <a:ea typeface="ＭＳ 明朝"/>
                <a:cs typeface="Times New Roman"/>
              </a:rPr>
              <a:t>. </a:t>
            </a:r>
          </a:p>
          <a:p>
            <a:r>
              <a:rPr lang="en-US" sz="2160" dirty="0" smtClean="0">
                <a:effectLst/>
                <a:latin typeface="+mn-lt"/>
                <a:ea typeface="ＭＳ 明朝"/>
                <a:cs typeface="Times New Roman"/>
              </a:rPr>
              <a:t>Nam liber </a:t>
            </a:r>
            <a:r>
              <a:rPr lang="en-US" sz="2160" dirty="0" err="1" smtClean="0">
                <a:effectLst/>
                <a:latin typeface="+mn-lt"/>
                <a:ea typeface="ＭＳ 明朝"/>
                <a:cs typeface="Times New Roman"/>
              </a:rPr>
              <a:t>tempor</a:t>
            </a:r>
            <a:r>
              <a:rPr lang="en-US" sz="2160" dirty="0" smtClean="0">
                <a:effectLst/>
                <a:latin typeface="+mn-lt"/>
                <a:ea typeface="ＭＳ 明朝"/>
                <a:cs typeface="Times New Roman"/>
              </a:rPr>
              <a:t> cum </a:t>
            </a:r>
            <a:r>
              <a:rPr lang="en-US" sz="2160" dirty="0" err="1" smtClean="0">
                <a:effectLst/>
                <a:latin typeface="+mn-lt"/>
                <a:ea typeface="ＭＳ 明朝"/>
                <a:cs typeface="Times New Roman"/>
              </a:rPr>
              <a:t>soluta</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nobis</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eleifend</a:t>
            </a:r>
            <a:r>
              <a:rPr lang="en-US" sz="2160" dirty="0" smtClean="0">
                <a:effectLst/>
                <a:latin typeface="+mn-lt"/>
                <a:ea typeface="ＭＳ 明朝"/>
                <a:cs typeface="Times New Roman"/>
              </a:rPr>
              <a:t> option </a:t>
            </a:r>
            <a:r>
              <a:rPr lang="en-US" sz="2160" dirty="0" err="1" smtClean="0">
                <a:effectLst/>
                <a:latin typeface="+mn-lt"/>
                <a:ea typeface="ＭＳ 明朝"/>
                <a:cs typeface="Times New Roman"/>
              </a:rPr>
              <a:t>congue</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nihil</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imperdiet</a:t>
            </a:r>
            <a:r>
              <a:rPr lang="en-US" sz="2160" dirty="0" smtClean="0">
                <a:effectLst/>
                <a:latin typeface="+mn-lt"/>
                <a:ea typeface="ＭＳ 明朝"/>
                <a:cs typeface="Times New Roman"/>
              </a:rPr>
              <a:t> doming id quod </a:t>
            </a:r>
            <a:r>
              <a:rPr lang="en-US" sz="2160" dirty="0" err="1" smtClean="0">
                <a:effectLst/>
                <a:latin typeface="+mn-lt"/>
                <a:ea typeface="ＭＳ 明朝"/>
                <a:cs typeface="Times New Roman"/>
              </a:rPr>
              <a:t>mazim</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placerat</a:t>
            </a:r>
            <a:r>
              <a:rPr lang="en-US" sz="2160" dirty="0" smtClean="0">
                <a:effectLst/>
                <a:latin typeface="+mn-lt"/>
                <a:ea typeface="ＭＳ 明朝"/>
                <a:cs typeface="Times New Roman"/>
              </a:rPr>
              <a:t> facer </a:t>
            </a:r>
            <a:r>
              <a:rPr lang="en-US" sz="2160" dirty="0" err="1" smtClean="0">
                <a:effectLst/>
                <a:latin typeface="+mn-lt"/>
                <a:ea typeface="ＭＳ 明朝"/>
                <a:cs typeface="Times New Roman"/>
              </a:rPr>
              <a:t>possim</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assum</a:t>
            </a:r>
            <a:r>
              <a:rPr lang="en-US" sz="2160" dirty="0" smtClean="0">
                <a:effectLst/>
                <a:latin typeface="+mn-lt"/>
                <a:ea typeface="ＭＳ 明朝"/>
                <a:cs typeface="Times New Roman"/>
              </a:rPr>
              <a:t>. </a:t>
            </a:r>
          </a:p>
          <a:p>
            <a:r>
              <a:rPr lang="en-US" sz="2160" dirty="0" err="1" smtClean="0">
                <a:effectLst/>
                <a:latin typeface="+mn-lt"/>
                <a:ea typeface="ＭＳ 明朝"/>
                <a:cs typeface="Times New Roman"/>
              </a:rPr>
              <a:t>Typi</a:t>
            </a:r>
            <a:r>
              <a:rPr lang="en-US" sz="2160" dirty="0" smtClean="0">
                <a:effectLst/>
                <a:latin typeface="+mn-lt"/>
                <a:ea typeface="ＭＳ 明朝"/>
                <a:cs typeface="Times New Roman"/>
              </a:rPr>
              <a:t> non </a:t>
            </a:r>
            <a:r>
              <a:rPr lang="en-US" sz="2160" dirty="0" err="1" smtClean="0">
                <a:effectLst/>
                <a:latin typeface="+mn-lt"/>
                <a:ea typeface="ＭＳ 明朝"/>
                <a:cs typeface="Times New Roman"/>
              </a:rPr>
              <a:t>habent</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claritatem</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insitam</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est</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usus</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legentis</a:t>
            </a:r>
            <a:r>
              <a:rPr lang="en-US" sz="2160" dirty="0" smtClean="0">
                <a:effectLst/>
                <a:latin typeface="+mn-lt"/>
                <a:ea typeface="ＭＳ 明朝"/>
                <a:cs typeface="Times New Roman"/>
              </a:rPr>
              <a:t> in </a:t>
            </a:r>
            <a:r>
              <a:rPr lang="en-US" sz="2160" dirty="0" err="1" smtClean="0">
                <a:effectLst/>
                <a:latin typeface="+mn-lt"/>
                <a:ea typeface="ＭＳ 明朝"/>
                <a:cs typeface="Times New Roman"/>
              </a:rPr>
              <a:t>iis</a:t>
            </a:r>
            <a:r>
              <a:rPr lang="en-US" sz="2160" dirty="0" smtClean="0">
                <a:effectLst/>
                <a:latin typeface="+mn-lt"/>
                <a:ea typeface="ＭＳ 明朝"/>
                <a:cs typeface="Times New Roman"/>
              </a:rPr>
              <a:t> qui </a:t>
            </a:r>
            <a:r>
              <a:rPr lang="en-US" sz="2160" dirty="0" err="1" smtClean="0">
                <a:effectLst/>
                <a:latin typeface="+mn-lt"/>
                <a:ea typeface="ＭＳ 明朝"/>
                <a:cs typeface="Times New Roman"/>
              </a:rPr>
              <a:t>facit</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eorum</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claritatem</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Investigationes</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demonstraverunt</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lectores</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legere</a:t>
            </a:r>
            <a:r>
              <a:rPr lang="en-US" sz="2160" dirty="0" smtClean="0">
                <a:effectLst/>
                <a:latin typeface="+mn-lt"/>
                <a:ea typeface="ＭＳ 明朝"/>
                <a:cs typeface="Times New Roman"/>
              </a:rPr>
              <a:t> me </a:t>
            </a:r>
            <a:r>
              <a:rPr lang="en-US" sz="2160" dirty="0" err="1" smtClean="0">
                <a:effectLst/>
                <a:latin typeface="+mn-lt"/>
                <a:ea typeface="ＭＳ 明朝"/>
                <a:cs typeface="Times New Roman"/>
              </a:rPr>
              <a:t>lius</a:t>
            </a:r>
            <a:r>
              <a:rPr lang="en-US" sz="2160" dirty="0" smtClean="0">
                <a:effectLst/>
                <a:latin typeface="+mn-lt"/>
                <a:ea typeface="ＭＳ 明朝"/>
                <a:cs typeface="Times New Roman"/>
              </a:rPr>
              <a:t> quod ii </a:t>
            </a:r>
            <a:r>
              <a:rPr lang="en-US" sz="2160" dirty="0" err="1" smtClean="0">
                <a:effectLst/>
                <a:latin typeface="+mn-lt"/>
                <a:ea typeface="ＭＳ 明朝"/>
                <a:cs typeface="Times New Roman"/>
              </a:rPr>
              <a:t>legunt</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saepius</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Claritas</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est</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etiam</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processus</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dynamicus</a:t>
            </a:r>
            <a:r>
              <a:rPr lang="en-US" sz="2160" dirty="0" smtClean="0">
                <a:effectLst/>
                <a:latin typeface="+mn-lt"/>
                <a:ea typeface="ＭＳ 明朝"/>
                <a:cs typeface="Times New Roman"/>
              </a:rPr>
              <a:t>, qui sequitur </a:t>
            </a:r>
            <a:r>
              <a:rPr lang="en-US" sz="2160" dirty="0" err="1" smtClean="0">
                <a:effectLst/>
                <a:latin typeface="+mn-lt"/>
                <a:ea typeface="ＭＳ 明朝"/>
                <a:cs typeface="Times New Roman"/>
              </a:rPr>
              <a:t>mutationem</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consuetudium</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lectorum</a:t>
            </a:r>
            <a:r>
              <a:rPr lang="en-US" sz="2160" dirty="0" smtClean="0">
                <a:effectLst/>
                <a:latin typeface="+mn-lt"/>
                <a:ea typeface="ＭＳ 明朝"/>
                <a:cs typeface="Times New Roman"/>
              </a:rPr>
              <a:t>. </a:t>
            </a:r>
          </a:p>
          <a:p>
            <a:r>
              <a:rPr lang="en-US" sz="2160" dirty="0" err="1" smtClean="0">
                <a:effectLst/>
                <a:latin typeface="+mn-lt"/>
                <a:ea typeface="ＭＳ 明朝"/>
                <a:cs typeface="Times New Roman"/>
              </a:rPr>
              <a:t>Mirum</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est</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notare</a:t>
            </a:r>
            <a:r>
              <a:rPr lang="en-US" sz="2160" dirty="0" smtClean="0">
                <a:effectLst/>
                <a:latin typeface="+mn-lt"/>
                <a:ea typeface="ＭＳ 明朝"/>
                <a:cs typeface="Times New Roman"/>
              </a:rPr>
              <a:t> quam </a:t>
            </a:r>
            <a:r>
              <a:rPr lang="en-US" sz="2160" dirty="0" err="1" smtClean="0">
                <a:effectLst/>
                <a:latin typeface="+mn-lt"/>
                <a:ea typeface="ＭＳ 明朝"/>
                <a:cs typeface="Times New Roman"/>
              </a:rPr>
              <a:t>littera</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gothica</a:t>
            </a:r>
            <a:r>
              <a:rPr lang="en-US" sz="2160" dirty="0" smtClean="0">
                <a:effectLst/>
                <a:latin typeface="+mn-lt"/>
                <a:ea typeface="ＭＳ 明朝"/>
                <a:cs typeface="Times New Roman"/>
              </a:rPr>
              <a:t>, quam </a:t>
            </a:r>
            <a:r>
              <a:rPr lang="en-US" sz="2160" dirty="0" err="1" smtClean="0">
                <a:effectLst/>
                <a:latin typeface="+mn-lt"/>
                <a:ea typeface="ＭＳ 明朝"/>
                <a:cs typeface="Times New Roman"/>
              </a:rPr>
              <a:t>nunc</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putamus</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parum</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claram</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anteposuerit</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litterarum</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formas</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humanitatis</a:t>
            </a:r>
            <a:r>
              <a:rPr lang="en-US" sz="2160" dirty="0" smtClean="0">
                <a:effectLst/>
                <a:latin typeface="+mn-lt"/>
                <a:ea typeface="ＭＳ 明朝"/>
                <a:cs typeface="Times New Roman"/>
              </a:rPr>
              <a:t> per </a:t>
            </a:r>
            <a:r>
              <a:rPr lang="en-US" sz="2160" dirty="0" err="1" smtClean="0">
                <a:effectLst/>
                <a:latin typeface="+mn-lt"/>
                <a:ea typeface="ＭＳ 明朝"/>
                <a:cs typeface="Times New Roman"/>
              </a:rPr>
              <a:t>seacula</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quarta</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decima</a:t>
            </a:r>
            <a:r>
              <a:rPr lang="en-US" sz="2160" dirty="0" smtClean="0">
                <a:effectLst/>
                <a:latin typeface="+mn-lt"/>
                <a:ea typeface="ＭＳ 明朝"/>
                <a:cs typeface="Times New Roman"/>
              </a:rPr>
              <a:t> et </a:t>
            </a:r>
            <a:r>
              <a:rPr lang="en-US" sz="2160" dirty="0" err="1" smtClean="0">
                <a:effectLst/>
                <a:latin typeface="+mn-lt"/>
                <a:ea typeface="ＭＳ 明朝"/>
                <a:cs typeface="Times New Roman"/>
              </a:rPr>
              <a:t>quinta</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decima</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Eodem</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modo</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typi</a:t>
            </a:r>
            <a:r>
              <a:rPr lang="en-US" sz="2160" dirty="0" smtClean="0">
                <a:effectLst/>
                <a:latin typeface="+mn-lt"/>
                <a:ea typeface="ＭＳ 明朝"/>
                <a:cs typeface="Times New Roman"/>
              </a:rPr>
              <a:t>, qui </a:t>
            </a:r>
            <a:r>
              <a:rPr lang="en-US" sz="2160" dirty="0" err="1" smtClean="0">
                <a:effectLst/>
                <a:latin typeface="+mn-lt"/>
                <a:ea typeface="ＭＳ 明朝"/>
                <a:cs typeface="Times New Roman"/>
              </a:rPr>
              <a:t>nunc</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nobis</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videntur</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parum</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clari</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fiant</a:t>
            </a:r>
            <a:r>
              <a:rPr lang="en-US" sz="2160" dirty="0" smtClean="0">
                <a:effectLst/>
                <a:latin typeface="+mn-lt"/>
                <a:ea typeface="ＭＳ 明朝"/>
                <a:cs typeface="Times New Roman"/>
              </a:rPr>
              <a:t> </a:t>
            </a:r>
            <a:r>
              <a:rPr lang="en-US" sz="2160" dirty="0" err="1" smtClean="0">
                <a:effectLst/>
                <a:latin typeface="+mn-lt"/>
                <a:ea typeface="ＭＳ 明朝"/>
                <a:cs typeface="Times New Roman"/>
              </a:rPr>
              <a:t>sollemnes</a:t>
            </a:r>
            <a:r>
              <a:rPr lang="en-US" sz="2160" dirty="0" smtClean="0">
                <a:effectLst/>
                <a:latin typeface="+mn-lt"/>
                <a:ea typeface="ＭＳ 明朝"/>
                <a:cs typeface="Times New Roman"/>
              </a:rPr>
              <a:t> in </a:t>
            </a:r>
            <a:r>
              <a:rPr lang="en-US" sz="2160" dirty="0" err="1" smtClean="0">
                <a:effectLst/>
                <a:latin typeface="+mn-lt"/>
                <a:ea typeface="ＭＳ 明朝"/>
                <a:cs typeface="Times New Roman"/>
              </a:rPr>
              <a:t>futurum</a:t>
            </a:r>
            <a:r>
              <a:rPr lang="en-US" sz="2160" dirty="0" smtClean="0">
                <a:effectLst/>
                <a:latin typeface="+mn-lt"/>
                <a:ea typeface="ＭＳ 明朝"/>
                <a:cs typeface="Times New Roman"/>
              </a:rPr>
              <a:t>.</a:t>
            </a:r>
            <a:endParaRPr lang="en-US" sz="1440" dirty="0">
              <a:effectLst/>
              <a:latin typeface="Cambria"/>
              <a:ea typeface="ＭＳ 明朝"/>
              <a:cs typeface="Times New Roman"/>
            </a:endParaRPr>
          </a:p>
        </p:txBody>
      </p:sp>
    </p:spTree>
    <p:extLst>
      <p:ext uri="{BB962C8B-B14F-4D97-AF65-F5344CB8AC3E}">
        <p14:creationId xmlns:p14="http://schemas.microsoft.com/office/powerpoint/2010/main" val="104101943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1190118"/>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1369920322"/>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8946" y="72145"/>
            <a:ext cx="13064176" cy="1055048"/>
          </a:xfrm>
          <a:prstGeom prst="rect">
            <a:avLst/>
          </a:prstGeom>
        </p:spPr>
        <p:txBody>
          <a:bodyPr vert="horz" lIns="0" tIns="45576" rIns="91152" bIns="0" rtlCol="0" anchor="b"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69175" y="1442803"/>
            <a:ext cx="13429938" cy="6170426"/>
          </a:xfrm>
          <a:prstGeom prst="rect">
            <a:avLst/>
          </a:prstGeom>
        </p:spPr>
        <p:txBody>
          <a:bodyPr vert="horz" lIns="0" tIns="45576" rIns="91152" bIns="45576"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13659855" y="7761947"/>
            <a:ext cx="640614" cy="438150"/>
          </a:xfrm>
          <a:prstGeom prst="rect">
            <a:avLst/>
          </a:prstGeom>
        </p:spPr>
        <p:txBody>
          <a:bodyPr vert="horz" lIns="91152" tIns="45576" rIns="91152" bIns="45576" rtlCol="0" anchor="ctr"/>
          <a:lstStyle>
            <a:lvl1pPr algn="r">
              <a:defRPr sz="1440" b="0" i="0">
                <a:solidFill>
                  <a:schemeClr val="tx1"/>
                </a:solidFill>
                <a:latin typeface="IBM Plex Sans Regular" charset="0"/>
              </a:defRPr>
            </a:lvl1pPr>
          </a:lstStyle>
          <a:p>
            <a:pPr defTabSz="728758"/>
            <a:fld id="{E9549862-13E2-C34D-815E-8545BD36FC59}" type="slidenum">
              <a:rPr lang="en-US" smtClean="0">
                <a:solidFill>
                  <a:srgbClr val="6D7777"/>
                </a:solidFill>
              </a:rPr>
              <a:pPr defTabSz="728758"/>
              <a:t>‹#›</a:t>
            </a:fld>
            <a:endParaRPr lang="en-US" dirty="0">
              <a:solidFill>
                <a:srgbClr val="6D7777"/>
              </a:solidFill>
            </a:endParaRPr>
          </a:p>
        </p:txBody>
      </p:sp>
      <p:sp>
        <p:nvSpPr>
          <p:cNvPr id="4" name="TextBox 3"/>
          <p:cNvSpPr txBox="1"/>
          <p:nvPr userDrawn="1"/>
        </p:nvSpPr>
        <p:spPr>
          <a:xfrm>
            <a:off x="468943" y="7804893"/>
            <a:ext cx="4632445" cy="246221"/>
          </a:xfrm>
          <a:prstGeom prst="rect">
            <a:avLst/>
          </a:prstGeom>
          <a:noFill/>
        </p:spPr>
        <p:txBody>
          <a:bodyPr wrap="square" lIns="0" tIns="0" rIns="0" bIns="0" rtlCol="0">
            <a:spAutoFit/>
          </a:bodyPr>
          <a:lstStyle/>
          <a:p>
            <a:pPr defTabSz="728758"/>
            <a:r>
              <a:rPr lang="en-US" sz="1600" b="0" i="0" dirty="0" smtClean="0">
                <a:solidFill>
                  <a:srgbClr val="325C80"/>
                </a:solidFill>
                <a:latin typeface="IBM Plex Sans Regular" charset="0"/>
              </a:rPr>
              <a:t>IBM Internal Only</a:t>
            </a:r>
            <a:r>
              <a:rPr lang="en-US" sz="1600" b="0" i="0" baseline="0" dirty="0" smtClean="0">
                <a:solidFill>
                  <a:srgbClr val="325C80"/>
                </a:solidFill>
                <a:latin typeface="IBM Plex Sans Regular" charset="0"/>
              </a:rPr>
              <a:t> – Do not share with customers</a:t>
            </a:r>
            <a:endParaRPr lang="en-US" sz="1600" b="0" i="0" dirty="0">
              <a:solidFill>
                <a:srgbClr val="325C80"/>
              </a:solidFill>
              <a:latin typeface="IBM Plex Sans Regular" charset="0"/>
            </a:endParaRPr>
          </a:p>
        </p:txBody>
      </p:sp>
      <p:pic>
        <p:nvPicPr>
          <p:cNvPr id="9" name="Picture 8" descr="Content Slide, graphic far right corner.png"/>
          <p:cNvPicPr>
            <a:picLocks noChangeAspect="1"/>
          </p:cNvPicPr>
          <p:nvPr userDrawn="1"/>
        </p:nvPicPr>
        <p:blipFill>
          <a:blip r:embed="rId12" cstate="print">
            <a:alphaModFix amt="43000"/>
            <a:extLst>
              <a:ext uri="{28A0092B-C50C-407E-A947-70E740481C1C}">
                <a14:useLocalDpi xmlns:a14="http://schemas.microsoft.com/office/drawing/2010/main"/>
              </a:ext>
            </a:extLst>
          </a:blip>
          <a:stretch>
            <a:fillRect/>
          </a:stretch>
        </p:blipFill>
        <p:spPr>
          <a:xfrm>
            <a:off x="13586162" y="23"/>
            <a:ext cx="1057789" cy="2099733"/>
          </a:xfrm>
          <a:prstGeom prst="rect">
            <a:avLst/>
          </a:prstGeom>
        </p:spPr>
      </p:pic>
    </p:spTree>
    <p:extLst>
      <p:ext uri="{BB962C8B-B14F-4D97-AF65-F5344CB8AC3E}">
        <p14:creationId xmlns:p14="http://schemas.microsoft.com/office/powerpoint/2010/main" val="2079331310"/>
      </p:ext>
    </p:extLst>
  </p:cSld>
  <p:clrMap bg1="lt1" tx1="dk1" bg2="lt2" tx2="dk2" accent1="accent1" accent2="accent2" accent3="accent3" accent4="accent4" accent5="accent5" accent6="accent6" hlink="hlink" folHlink="folHlink"/>
  <p:sldLayoutIdLst>
    <p:sldLayoutId id="2147483682" r:id="rId1"/>
    <p:sldLayoutId id="2147483695" r:id="rId2"/>
    <p:sldLayoutId id="2147483696" r:id="rId3"/>
    <p:sldLayoutId id="2147483698" r:id="rId4"/>
    <p:sldLayoutId id="2147483699" r:id="rId5"/>
    <p:sldLayoutId id="2147483700" r:id="rId6"/>
    <p:sldLayoutId id="2147483702" r:id="rId7"/>
    <p:sldLayoutId id="2147483707" r:id="rId8"/>
    <p:sldLayoutId id="2147483711" r:id="rId9"/>
    <p:sldLayoutId id="2147483712" r:id="rId10"/>
  </p:sldLayoutIdLst>
  <p:timing>
    <p:tnLst>
      <p:par>
        <p:cTn id="1" dur="indefinite" restart="never" nodeType="tmRoot"/>
      </p:par>
    </p:tnLst>
  </p:timing>
  <p:hf sldNum="0" hdr="0" ftr="0" dt="0"/>
  <p:txStyles>
    <p:titleStyle>
      <a:lvl1pPr algn="l" defTabSz="728758" rtl="0" eaLnBrk="1" latinLnBrk="0" hangingPunct="1">
        <a:lnSpc>
          <a:spcPct val="85000"/>
        </a:lnSpc>
        <a:spcBef>
          <a:spcPct val="0"/>
        </a:spcBef>
        <a:buNone/>
        <a:defRPr sz="4480" b="0" i="0" kern="1200">
          <a:solidFill>
            <a:schemeClr val="accent4"/>
          </a:solidFill>
          <a:latin typeface="IBM Plex Sans Regular" charset="0"/>
          <a:ea typeface="+mj-ea"/>
          <a:cs typeface="+mj-cs"/>
        </a:defRPr>
      </a:lvl1pPr>
    </p:titleStyle>
    <p:bodyStyle>
      <a:lvl1pPr marL="0" indent="0" algn="l" defTabSz="728758" rtl="0" eaLnBrk="1" latinLnBrk="0" hangingPunct="1">
        <a:spcBef>
          <a:spcPts val="960"/>
        </a:spcBef>
        <a:buClr>
          <a:schemeClr val="tx1"/>
        </a:buClr>
        <a:buFontTx/>
        <a:buNone/>
        <a:defRPr sz="3200" b="0" i="0" kern="1200">
          <a:solidFill>
            <a:srgbClr val="595959"/>
          </a:solidFill>
          <a:latin typeface="IBM Plex Sans Regular" charset="0"/>
          <a:ea typeface="+mn-ea"/>
          <a:cs typeface="+mn-cs"/>
        </a:defRPr>
      </a:lvl1pPr>
      <a:lvl2pPr marL="635237" indent="-253078" algn="l" defTabSz="728758" rtl="0" eaLnBrk="1" latinLnBrk="0" hangingPunct="1">
        <a:spcBef>
          <a:spcPts val="960"/>
        </a:spcBef>
        <a:buClr>
          <a:schemeClr val="accent5"/>
        </a:buClr>
        <a:buFont typeface="Arial"/>
        <a:buChar char="•"/>
        <a:defRPr sz="2880" b="0" i="0" kern="1200">
          <a:solidFill>
            <a:srgbClr val="595959"/>
          </a:solidFill>
          <a:latin typeface="IBM Plex Sans Regular" charset="0"/>
          <a:ea typeface="+mn-ea"/>
          <a:cs typeface="+mn-cs"/>
        </a:defRPr>
      </a:lvl2pPr>
      <a:lvl3pPr marL="946506" indent="-275939" algn="l" defTabSz="728758" rtl="0" eaLnBrk="1" latinLnBrk="0" hangingPunct="1">
        <a:spcBef>
          <a:spcPts val="960"/>
        </a:spcBef>
        <a:buClr>
          <a:schemeClr val="tx1"/>
        </a:buClr>
        <a:buFont typeface="Lucida Grande"/>
        <a:buChar char="–"/>
        <a:defRPr sz="2560" b="0" i="0" kern="1200">
          <a:solidFill>
            <a:srgbClr val="595959"/>
          </a:solidFill>
          <a:latin typeface="IBM Plex Sans Regular" charset="0"/>
          <a:ea typeface="+mn-ea"/>
          <a:cs typeface="+mn-cs"/>
        </a:defRPr>
      </a:lvl3pPr>
      <a:lvl4pPr marL="1424952" indent="-478333" algn="l" defTabSz="728758" rtl="0" eaLnBrk="1" latinLnBrk="0" hangingPunct="1">
        <a:spcBef>
          <a:spcPts val="960"/>
        </a:spcBef>
        <a:buClr>
          <a:schemeClr val="tx1"/>
        </a:buClr>
        <a:buFont typeface="Lucida Grande"/>
        <a:buChar char="–"/>
        <a:defRPr sz="2240" b="0" i="0" kern="1200">
          <a:solidFill>
            <a:srgbClr val="595959"/>
          </a:solidFill>
          <a:latin typeface="IBM Plex Sans Regular" charset="0"/>
          <a:ea typeface="+mn-ea"/>
          <a:cs typeface="+mn-cs"/>
        </a:defRPr>
      </a:lvl4pPr>
      <a:lvl5pPr marL="1713360" indent="-288525" algn="l" defTabSz="728758" rtl="0" eaLnBrk="1" latinLnBrk="0" hangingPunct="1">
        <a:spcBef>
          <a:spcPts val="960"/>
        </a:spcBef>
        <a:buClr>
          <a:schemeClr val="tx1"/>
        </a:buClr>
        <a:buFont typeface="Lucida Grande"/>
        <a:buChar char="–"/>
        <a:defRPr sz="2240" b="0" i="0" kern="1200">
          <a:solidFill>
            <a:srgbClr val="595959"/>
          </a:solidFill>
          <a:latin typeface="IBM Plex Sans Regular" charset="0"/>
          <a:ea typeface="+mn-ea"/>
          <a:cs typeface="+mn-cs"/>
        </a:defRPr>
      </a:lvl5pPr>
      <a:lvl6pPr marL="4008845" indent="-364378" algn="l" defTabSz="728758" rtl="0" eaLnBrk="1" latinLnBrk="0" hangingPunct="1">
        <a:spcBef>
          <a:spcPct val="20000"/>
        </a:spcBef>
        <a:buFont typeface="Arial"/>
        <a:buChar char="•"/>
        <a:defRPr sz="3200" kern="1200">
          <a:solidFill>
            <a:schemeClr val="tx1"/>
          </a:solidFill>
          <a:latin typeface="+mn-lt"/>
          <a:ea typeface="+mn-ea"/>
          <a:cs typeface="+mn-cs"/>
        </a:defRPr>
      </a:lvl6pPr>
      <a:lvl7pPr marL="4737830" indent="-364378" algn="l" defTabSz="728758" rtl="0" eaLnBrk="1" latinLnBrk="0" hangingPunct="1">
        <a:spcBef>
          <a:spcPct val="20000"/>
        </a:spcBef>
        <a:buFont typeface="Arial"/>
        <a:buChar char="•"/>
        <a:defRPr sz="3200" kern="1200">
          <a:solidFill>
            <a:schemeClr val="tx1"/>
          </a:solidFill>
          <a:latin typeface="+mn-lt"/>
          <a:ea typeface="+mn-ea"/>
          <a:cs typeface="+mn-cs"/>
        </a:defRPr>
      </a:lvl7pPr>
      <a:lvl8pPr marL="5466702" indent="-364378" algn="l" defTabSz="728758" rtl="0" eaLnBrk="1" latinLnBrk="0" hangingPunct="1">
        <a:spcBef>
          <a:spcPct val="20000"/>
        </a:spcBef>
        <a:buFont typeface="Arial"/>
        <a:buChar char="•"/>
        <a:defRPr sz="3200" kern="1200">
          <a:solidFill>
            <a:schemeClr val="tx1"/>
          </a:solidFill>
          <a:latin typeface="+mn-lt"/>
          <a:ea typeface="+mn-ea"/>
          <a:cs typeface="+mn-cs"/>
        </a:defRPr>
      </a:lvl8pPr>
      <a:lvl9pPr marL="6195613" indent="-364378" algn="l" defTabSz="728758"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28758" rtl="0" eaLnBrk="1" latinLnBrk="0" hangingPunct="1">
        <a:defRPr sz="2880" kern="1200">
          <a:solidFill>
            <a:schemeClr val="tx1"/>
          </a:solidFill>
          <a:latin typeface="+mn-lt"/>
          <a:ea typeface="+mn-ea"/>
          <a:cs typeface="+mn-cs"/>
        </a:defRPr>
      </a:lvl1pPr>
      <a:lvl2pPr marL="728758" algn="l" defTabSz="728758" rtl="0" eaLnBrk="1" latinLnBrk="0" hangingPunct="1">
        <a:defRPr sz="2880" kern="1200">
          <a:solidFill>
            <a:schemeClr val="tx1"/>
          </a:solidFill>
          <a:latin typeface="+mn-lt"/>
          <a:ea typeface="+mn-ea"/>
          <a:cs typeface="+mn-cs"/>
        </a:defRPr>
      </a:lvl2pPr>
      <a:lvl3pPr marL="1457856" algn="l" defTabSz="728758" rtl="0" eaLnBrk="1" latinLnBrk="0" hangingPunct="1">
        <a:defRPr sz="2880" kern="1200">
          <a:solidFill>
            <a:schemeClr val="tx1"/>
          </a:solidFill>
          <a:latin typeface="+mn-lt"/>
          <a:ea typeface="+mn-ea"/>
          <a:cs typeface="+mn-cs"/>
        </a:defRPr>
      </a:lvl3pPr>
      <a:lvl4pPr marL="2186726" algn="l" defTabSz="728758" rtl="0" eaLnBrk="1" latinLnBrk="0" hangingPunct="1">
        <a:defRPr sz="2880" kern="1200">
          <a:solidFill>
            <a:schemeClr val="tx1"/>
          </a:solidFill>
          <a:latin typeface="+mn-lt"/>
          <a:ea typeface="+mn-ea"/>
          <a:cs typeface="+mn-cs"/>
        </a:defRPr>
      </a:lvl4pPr>
      <a:lvl5pPr marL="2915710" algn="l" defTabSz="728758" rtl="0" eaLnBrk="1" latinLnBrk="0" hangingPunct="1">
        <a:defRPr sz="2880" kern="1200">
          <a:solidFill>
            <a:schemeClr val="tx1"/>
          </a:solidFill>
          <a:latin typeface="+mn-lt"/>
          <a:ea typeface="+mn-ea"/>
          <a:cs typeface="+mn-cs"/>
        </a:defRPr>
      </a:lvl5pPr>
      <a:lvl6pPr marL="3644467" algn="l" defTabSz="728758" rtl="0" eaLnBrk="1" latinLnBrk="0" hangingPunct="1">
        <a:defRPr sz="2880" kern="1200">
          <a:solidFill>
            <a:schemeClr val="tx1"/>
          </a:solidFill>
          <a:latin typeface="+mn-lt"/>
          <a:ea typeface="+mn-ea"/>
          <a:cs typeface="+mn-cs"/>
        </a:defRPr>
      </a:lvl6pPr>
      <a:lvl7pPr marL="4373266" algn="l" defTabSz="728758" rtl="0" eaLnBrk="1" latinLnBrk="0" hangingPunct="1">
        <a:defRPr sz="2880" kern="1200">
          <a:solidFill>
            <a:schemeClr val="tx1"/>
          </a:solidFill>
          <a:latin typeface="+mn-lt"/>
          <a:ea typeface="+mn-ea"/>
          <a:cs typeface="+mn-cs"/>
        </a:defRPr>
      </a:lvl7pPr>
      <a:lvl8pPr marL="5102269" algn="l" defTabSz="728758" rtl="0" eaLnBrk="1" latinLnBrk="0" hangingPunct="1">
        <a:defRPr sz="2880" kern="1200">
          <a:solidFill>
            <a:schemeClr val="tx1"/>
          </a:solidFill>
          <a:latin typeface="+mn-lt"/>
          <a:ea typeface="+mn-ea"/>
          <a:cs typeface="+mn-cs"/>
        </a:defRPr>
      </a:lvl8pPr>
      <a:lvl9pPr marL="5831171" algn="l" defTabSz="728758" rtl="0" eaLnBrk="1" latinLnBrk="0" hangingPunct="1">
        <a:defRPr sz="28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hyperlink" Target="http://whichwas.mybluemix.net/" TargetMode="Externa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hyperlink" Target="http://ibm.biz/MigrationDiscovery"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wasdev.net/" TargetMode="Externa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5.tiff"/><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gif"/><Relationship Id="rId10" Type="http://schemas.openxmlformats.org/officeDocument/2006/relationships/image" Target="../media/image11.tiff"/><Relationship Id="rId4" Type="http://schemas.openxmlformats.org/officeDocument/2006/relationships/image" Target="../media/image6.png"/><Relationship Id="rId9" Type="http://schemas.openxmlformats.org/officeDocument/2006/relationships/image" Target="../media/image10.tiff"/></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wasdev.net/accelerate"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ibm-cloud-architecture/refarch-jee/blob/master/phases/phase1.md"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5.xml"/><Relationship Id="rId5" Type="http://schemas.openxmlformats.org/officeDocument/2006/relationships/image" Target="../media/image42.png"/><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ibm-cloud-architecture/refarch-jee/blob/master/phases/phase2.md"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5.xml"/><Relationship Id="rId5" Type="http://schemas.openxmlformats.org/officeDocument/2006/relationships/image" Target="../media/image51.png"/><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hyperlink" Target="https://www-03.ibm.com/services/learning/ites.wss/zz-en?pageType=course_description&amp;cc=&amp;courseCode=DL09100G&amp;gtpcc=us" TargetMode="External"/><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ibm.com/devops/method/tutorials/was_lift_shift"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hyperlink" Target="https://www.ibm.com/us-en/marketplace/microservice-builder" TargetMode="External"/><Relationship Id="rId3" Type="http://schemas.openxmlformats.org/officeDocument/2006/relationships/hyperlink" Target="https://www.imwuc.org/p/do/sd/sid=3509" TargetMode="External"/><Relationship Id="rId7" Type="http://schemas.openxmlformats.org/officeDocument/2006/relationships/hyperlink" Target="https://www.ibm.com/support/knowledgecenter/SSBS6K/product_welcome_cloud_private.html" TargetMode="External"/><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hyperlink" Target="http://ibm.biz/microservicebuilderdoc" TargetMode="External"/><Relationship Id="rId5" Type="http://schemas.openxmlformats.org/officeDocument/2006/relationships/hyperlink" Target="https://www.ibm.com/developerworks/community/wikis/home?lang=en" TargetMode="External"/><Relationship Id="rId4" Type="http://schemas.openxmlformats.org/officeDocument/2006/relationships/hyperlink" Target="https://developer.ibm.com/microservice-builder/"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t.co/ST1FKnkaTM" TargetMode="External"/><Relationship Id="rId2" Type="http://schemas.openxmlformats.org/officeDocument/2006/relationships/notesSlide" Target="../notesSlides/notesSlide43.xml"/><Relationship Id="rId1" Type="http://schemas.openxmlformats.org/officeDocument/2006/relationships/slideLayout" Target="../slideLayouts/slideLayout4.xml"/><Relationship Id="rId5" Type="http://schemas.openxmlformats.org/officeDocument/2006/relationships/hyperlink" Target="https://ibm.co/2vGNtZI" TargetMode="External"/><Relationship Id="rId4" Type="http://schemas.openxmlformats.org/officeDocument/2006/relationships/hyperlink" Target="https://t.co/KC4H3pSuLL"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developer.ibm.com/recipes/tutorials/use-kubernetes-secrets-to-make-your-app-portable-across-clouds/" TargetMode="External"/><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hyperlink" Target="https://developer.ibm.com/recipes/tutorials/deploy-db2-into-ibm-cloud-private" TargetMode="External"/><Relationship Id="rId5" Type="http://schemas.openxmlformats.org/officeDocument/2006/relationships/hyperlink" Target="https://developer.ibm.com/recipes/tutorials/deploy-mq-into-ibm-cloud-private" TargetMode="External"/><Relationship Id="rId4" Type="http://schemas.openxmlformats.org/officeDocument/2006/relationships/hyperlink" Target="https://developer.ibm.com/recipes/tutorials/running-istio-on-ibm-cloud-private"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ibm-cloud-architecture/refarch-jee-monolith-to-microservices?cm_mc_uid=90713788167515047018026&amp;cm_mc_sid_50200000=1504829877"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Run legacy middleware, migrate workloads</a:t>
            </a:r>
            <a:br>
              <a:rPr lang="en-US" dirty="0" smtClean="0"/>
            </a:br>
            <a:endParaRPr lang="en-US" dirty="0"/>
          </a:p>
        </p:txBody>
      </p:sp>
      <p:sp>
        <p:nvSpPr>
          <p:cNvPr id="4" name="Subtitle 3"/>
          <p:cNvSpPr>
            <a:spLocks noGrp="1"/>
          </p:cNvSpPr>
          <p:nvPr>
            <p:ph type="subTitle" idx="1"/>
          </p:nvPr>
        </p:nvSpPr>
        <p:spPr/>
        <p:txBody>
          <a:bodyPr/>
          <a:lstStyle/>
          <a:p>
            <a:r>
              <a:rPr lang="en-US" dirty="0" smtClean="0"/>
              <a:t>Rick Osowski  </a:t>
            </a:r>
            <a:r>
              <a:rPr lang="en-US" sz="2400" i="1" dirty="0" smtClean="0"/>
              <a:t>osowski@us.ibm.com</a:t>
            </a:r>
            <a:endParaRPr lang="en-US" sz="2400" dirty="0" smtClean="0"/>
          </a:p>
          <a:p>
            <a:r>
              <a:rPr lang="en-US" dirty="0" smtClean="0"/>
              <a:t>Jen Ricciuti  </a:t>
            </a:r>
            <a:r>
              <a:rPr lang="en-US" sz="2400" i="1" dirty="0" smtClean="0"/>
              <a:t>jricciut@us.ibm.com</a:t>
            </a:r>
            <a:endParaRPr lang="en-US" sz="2400" dirty="0"/>
          </a:p>
        </p:txBody>
      </p:sp>
    </p:spTree>
    <p:extLst>
      <p:ext uri="{BB962C8B-B14F-4D97-AF65-F5344CB8AC3E}">
        <p14:creationId xmlns:p14="http://schemas.microsoft.com/office/powerpoint/2010/main" val="801534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Migration considerations</a:t>
            </a:r>
            <a:endParaRPr lang="en-US" dirty="0"/>
          </a:p>
        </p:txBody>
      </p:sp>
      <p:sp>
        <p:nvSpPr>
          <p:cNvPr id="4" name="Content Placeholder 3"/>
          <p:cNvSpPr>
            <a:spLocks noGrp="1"/>
          </p:cNvSpPr>
          <p:nvPr>
            <p:ph sz="quarter" idx="11"/>
          </p:nvPr>
        </p:nvSpPr>
        <p:spPr/>
        <p:txBody>
          <a:bodyPr/>
          <a:lstStyle/>
          <a:p>
            <a:r>
              <a:rPr lang="en-US" dirty="0" smtClean="0"/>
              <a:t>Migration impact is gated by two overarching factors</a:t>
            </a:r>
          </a:p>
          <a:p>
            <a:pPr lvl="1"/>
            <a:r>
              <a:rPr lang="en-US" dirty="0" smtClean="0"/>
              <a:t>The WebSphere versions involved in the migration scenario</a:t>
            </a:r>
          </a:p>
          <a:p>
            <a:pPr lvl="1"/>
            <a:r>
              <a:rPr lang="en-US" dirty="0" smtClean="0"/>
              <a:t>The amount of change introduced between these versions</a:t>
            </a:r>
          </a:p>
          <a:p>
            <a:endParaRPr lang="en-US" dirty="0" smtClean="0"/>
          </a:p>
          <a:p>
            <a:r>
              <a:rPr lang="en-US" dirty="0" smtClean="0"/>
              <a:t>Which version of WebSphere should I migrate to?</a:t>
            </a:r>
          </a:p>
          <a:p>
            <a:pPr lvl="1"/>
            <a:r>
              <a:rPr lang="en-US" dirty="0" smtClean="0"/>
              <a:t>Do not only consider the best version, consider the best platform to migrate to</a:t>
            </a:r>
          </a:p>
          <a:p>
            <a:pPr lvl="1"/>
            <a:r>
              <a:rPr lang="en-US" dirty="0" smtClean="0"/>
              <a:t>traditional WebSphere V9 for JEE 7</a:t>
            </a:r>
          </a:p>
          <a:p>
            <a:pPr lvl="1"/>
            <a:r>
              <a:rPr lang="en-US" dirty="0" smtClean="0"/>
              <a:t>WebSphere Liberty</a:t>
            </a:r>
          </a:p>
          <a:p>
            <a:pPr lvl="1"/>
            <a:r>
              <a:rPr lang="en-US" dirty="0" smtClean="0"/>
              <a:t>On-premises or cloud</a:t>
            </a:r>
            <a:endParaRPr lang="en-US" dirty="0"/>
          </a:p>
        </p:txBody>
      </p:sp>
    </p:spTree>
    <p:extLst>
      <p:ext uri="{BB962C8B-B14F-4D97-AF65-F5344CB8AC3E}">
        <p14:creationId xmlns:p14="http://schemas.microsoft.com/office/powerpoint/2010/main" val="14931428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to keep in mind about migrating</a:t>
            </a:r>
            <a:endParaRPr lang="en-US" dirty="0"/>
          </a:p>
        </p:txBody>
      </p:sp>
      <p:sp>
        <p:nvSpPr>
          <p:cNvPr id="4" name="Content Placeholder 3"/>
          <p:cNvSpPr>
            <a:spLocks noGrp="1"/>
          </p:cNvSpPr>
          <p:nvPr>
            <p:ph sz="quarter" idx="11"/>
          </p:nvPr>
        </p:nvSpPr>
        <p:spPr/>
        <p:txBody>
          <a:bodyPr/>
          <a:lstStyle/>
          <a:p>
            <a:r>
              <a:rPr lang="en-US" altLang="en-US" dirty="0" smtClean="0"/>
              <a:t>It is necessary to migrate both the runtime configuration and the application code</a:t>
            </a:r>
          </a:p>
          <a:p>
            <a:pPr lvl="1"/>
            <a:r>
              <a:rPr lang="en-US" altLang="en-US" dirty="0" smtClean="0"/>
              <a:t>Migration tools can provide guidance and accelerate the migration process</a:t>
            </a:r>
          </a:p>
          <a:p>
            <a:pPr lvl="1"/>
            <a:r>
              <a:rPr lang="en-US" altLang="en-US" dirty="0" smtClean="0"/>
              <a:t>All migrations are different; not one migration process will work for all environments</a:t>
            </a:r>
          </a:p>
          <a:p>
            <a:r>
              <a:rPr lang="en-US" altLang="en-US" dirty="0" smtClean="0"/>
              <a:t>Do not change too much at one time</a:t>
            </a:r>
          </a:p>
          <a:p>
            <a:pPr lvl="1"/>
            <a:r>
              <a:rPr lang="en-US" altLang="en-US" dirty="0" smtClean="0"/>
              <a:t>Consider migrating traditional WebSphere to WebSphere Liberty before moving to the cloud</a:t>
            </a:r>
          </a:p>
          <a:p>
            <a:r>
              <a:rPr lang="en-US" altLang="en-US" dirty="0" smtClean="0"/>
              <a:t>Many changes occur naturally with the migration process</a:t>
            </a:r>
          </a:p>
          <a:p>
            <a:pPr lvl="1"/>
            <a:r>
              <a:rPr lang="en-US" altLang="en-US" dirty="0" smtClean="0"/>
              <a:t>JDK might have to be upgraded</a:t>
            </a:r>
          </a:p>
          <a:p>
            <a:pPr lvl="1"/>
            <a:r>
              <a:rPr lang="en-US" altLang="en-US" dirty="0" smtClean="0"/>
              <a:t>Version of specifications might change</a:t>
            </a:r>
          </a:p>
          <a:p>
            <a:endParaRPr lang="en-US" dirty="0"/>
          </a:p>
        </p:txBody>
      </p:sp>
    </p:spTree>
    <p:extLst>
      <p:ext uri="{BB962C8B-B14F-4D97-AF65-F5344CB8AC3E}">
        <p14:creationId xmlns:p14="http://schemas.microsoft.com/office/powerpoint/2010/main" val="1032268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we advise on migrating?</a:t>
            </a:r>
            <a:endParaRPr lang="en-US" dirty="0"/>
          </a:p>
        </p:txBody>
      </p:sp>
      <p:sp>
        <p:nvSpPr>
          <p:cNvPr id="4" name="Content Placeholder 3"/>
          <p:cNvSpPr>
            <a:spLocks noGrp="1"/>
          </p:cNvSpPr>
          <p:nvPr>
            <p:ph sz="quarter" idx="11"/>
          </p:nvPr>
        </p:nvSpPr>
        <p:spPr/>
        <p:txBody>
          <a:bodyPr/>
          <a:lstStyle/>
          <a:p>
            <a:r>
              <a:rPr lang="en-US" dirty="0" smtClean="0"/>
              <a:t>Are you happy using traditional WebSphere?</a:t>
            </a:r>
          </a:p>
          <a:p>
            <a:pPr lvl="1"/>
            <a:r>
              <a:rPr lang="en-US" dirty="0" smtClean="0"/>
              <a:t>Stay there, you do not have to move off traditional WebSphere</a:t>
            </a:r>
          </a:p>
          <a:p>
            <a:r>
              <a:rPr lang="en-US" dirty="0"/>
              <a:t>Are you </a:t>
            </a:r>
            <a:r>
              <a:rPr lang="en-US" dirty="0" smtClean="0"/>
              <a:t>using open source servers for development?</a:t>
            </a:r>
          </a:p>
          <a:p>
            <a:pPr lvl="1"/>
            <a:r>
              <a:rPr lang="en-US" dirty="0" smtClean="0"/>
              <a:t>Switch to WebSphere Liberty for higher efficiency and easier deployment</a:t>
            </a:r>
          </a:p>
          <a:p>
            <a:r>
              <a:rPr lang="en-US" dirty="0" smtClean="0"/>
              <a:t>Are you planning a new application / deployment?</a:t>
            </a:r>
          </a:p>
          <a:p>
            <a:pPr lvl="1"/>
            <a:r>
              <a:rPr lang="en-US" dirty="0" smtClean="0"/>
              <a:t>Consider WebSphere Liberty for a flexible technology</a:t>
            </a:r>
          </a:p>
          <a:p>
            <a:r>
              <a:rPr lang="en-US" dirty="0"/>
              <a:t>Are you </a:t>
            </a:r>
            <a:r>
              <a:rPr lang="en-US" dirty="0" smtClean="0"/>
              <a:t>thinking of moving to the cloud?</a:t>
            </a:r>
          </a:p>
          <a:p>
            <a:pPr lvl="1"/>
            <a:r>
              <a:rPr lang="en-US" dirty="0" smtClean="0"/>
              <a:t>IaaS: both traditional WebSphere and Liberty perform well</a:t>
            </a:r>
          </a:p>
          <a:p>
            <a:pPr lvl="1"/>
            <a:r>
              <a:rPr lang="en-US" dirty="0" smtClean="0"/>
              <a:t>PaaS: WebSphere Liberty is the runtime of choice</a:t>
            </a:r>
          </a:p>
          <a:p>
            <a:r>
              <a:rPr lang="en-US" dirty="0" smtClean="0"/>
              <a:t>Do you have a mixed application server environment?</a:t>
            </a:r>
            <a:endParaRPr lang="en-US" dirty="0"/>
          </a:p>
          <a:p>
            <a:pPr lvl="1"/>
            <a:r>
              <a:rPr lang="en-US" dirty="0" smtClean="0"/>
              <a:t>Use hybrid management for a single point of control</a:t>
            </a:r>
            <a:endParaRPr lang="en-US" dirty="0"/>
          </a:p>
        </p:txBody>
      </p:sp>
    </p:spTree>
    <p:extLst>
      <p:ext uri="{BB962C8B-B14F-4D97-AF65-F5344CB8AC3E}">
        <p14:creationId xmlns:p14="http://schemas.microsoft.com/office/powerpoint/2010/main" val="511669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200" dirty="0" smtClean="0"/>
              <a:t>Why should I migrate to traditional WebSphere V9?</a:t>
            </a:r>
            <a:endParaRPr lang="en-US" sz="4200" dirty="0"/>
          </a:p>
        </p:txBody>
      </p:sp>
      <p:sp>
        <p:nvSpPr>
          <p:cNvPr id="4" name="Content Placeholder 3"/>
          <p:cNvSpPr>
            <a:spLocks noGrp="1"/>
          </p:cNvSpPr>
          <p:nvPr>
            <p:ph sz="quarter" idx="11"/>
          </p:nvPr>
        </p:nvSpPr>
        <p:spPr>
          <a:xfrm>
            <a:off x="468946" y="1363497"/>
            <a:ext cx="13064176" cy="6096082"/>
          </a:xfrm>
        </p:spPr>
        <p:txBody>
          <a:bodyPr/>
          <a:lstStyle/>
          <a:p>
            <a:r>
              <a:rPr lang="en-US" dirty="0" smtClean="0"/>
              <a:t>Includes the latest Java standards, capabilities, and performance benefits</a:t>
            </a:r>
          </a:p>
          <a:p>
            <a:pPr lvl="1"/>
            <a:r>
              <a:rPr lang="en-US" dirty="0" smtClean="0"/>
              <a:t>Intelligent management</a:t>
            </a:r>
          </a:p>
          <a:p>
            <a:pPr lvl="1"/>
            <a:r>
              <a:rPr lang="en-US" dirty="0" smtClean="0"/>
              <a:t>API Lifecycle management</a:t>
            </a:r>
          </a:p>
          <a:p>
            <a:r>
              <a:rPr lang="en-US" dirty="0" smtClean="0"/>
              <a:t>It is the easiest migration path</a:t>
            </a:r>
          </a:p>
          <a:p>
            <a:pPr lvl="1"/>
            <a:r>
              <a:rPr lang="en-US" dirty="0" smtClean="0"/>
              <a:t>Move to a recent version and stay in your data center </a:t>
            </a:r>
          </a:p>
          <a:p>
            <a:r>
              <a:rPr lang="en-US" dirty="0" smtClean="0"/>
              <a:t>WebSphere V9 is Cloud </a:t>
            </a:r>
            <a:r>
              <a:rPr lang="en-US" dirty="0"/>
              <a:t>ready</a:t>
            </a:r>
          </a:p>
          <a:p>
            <a:pPr lvl="1"/>
            <a:r>
              <a:rPr lang="en-US" dirty="0"/>
              <a:t>Take advantage of the WebSphere Java runtime on </a:t>
            </a:r>
            <a:r>
              <a:rPr lang="en-US" dirty="0" smtClean="0"/>
              <a:t>IBM Bluemix</a:t>
            </a:r>
            <a:r>
              <a:rPr lang="en-US" dirty="0"/>
              <a:t>, or a mix of hybrid cloud environments using instant runtimes, Docker images, or virtual </a:t>
            </a:r>
            <a:r>
              <a:rPr lang="en-US" dirty="0" smtClean="0"/>
              <a:t>machines</a:t>
            </a:r>
          </a:p>
          <a:p>
            <a:r>
              <a:rPr lang="en-US" dirty="0" smtClean="0"/>
              <a:t>WebSphere </a:t>
            </a:r>
            <a:r>
              <a:rPr lang="en-US" dirty="0"/>
              <a:t>V7 and </a:t>
            </a:r>
            <a:r>
              <a:rPr lang="en-US" dirty="0" smtClean="0"/>
              <a:t>V8 </a:t>
            </a:r>
            <a:r>
              <a:rPr lang="en-US" dirty="0"/>
              <a:t>along with the underlying Java 6 are going </a:t>
            </a:r>
            <a:r>
              <a:rPr lang="en-US" b="1" dirty="0"/>
              <a:t>End Of Service</a:t>
            </a:r>
            <a:r>
              <a:rPr lang="en-US" dirty="0"/>
              <a:t> in April 2018</a:t>
            </a:r>
          </a:p>
        </p:txBody>
      </p:sp>
      <p:sp>
        <p:nvSpPr>
          <p:cNvPr id="5" name="Content Placeholder 3"/>
          <p:cNvSpPr txBox="1">
            <a:spLocks/>
          </p:cNvSpPr>
          <p:nvPr/>
        </p:nvSpPr>
        <p:spPr>
          <a:xfrm>
            <a:off x="6288505" y="2374232"/>
            <a:ext cx="6898105" cy="1315453"/>
          </a:xfrm>
          <a:prstGeom prst="rect">
            <a:avLst/>
          </a:prstGeom>
        </p:spPr>
        <p:txBody>
          <a:bodyPr vert="horz" lIns="0" tIns="45576" rIns="91152" bIns="45576" rtlCol="0">
            <a:noAutofit/>
          </a:bodyPr>
          <a:lstStyle>
            <a:lvl1pPr marL="0" indent="0" algn="l" defTabSz="728758" rtl="0" eaLnBrk="1" latinLnBrk="0" hangingPunct="1">
              <a:spcBef>
                <a:spcPts val="960"/>
              </a:spcBef>
              <a:buClr>
                <a:schemeClr val="tx1"/>
              </a:buClr>
              <a:buFontTx/>
              <a:buNone/>
              <a:defRPr sz="3200" b="0" i="0" kern="1200">
                <a:solidFill>
                  <a:srgbClr val="595959"/>
                </a:solidFill>
                <a:latin typeface="IBM Plex Sans Regular" charset="0"/>
                <a:ea typeface="+mn-ea"/>
                <a:cs typeface="+mn-cs"/>
              </a:defRPr>
            </a:lvl1pPr>
            <a:lvl2pPr marL="635237" indent="-253078" algn="l" defTabSz="728758" rtl="0" eaLnBrk="1" latinLnBrk="0" hangingPunct="1">
              <a:spcBef>
                <a:spcPts val="960"/>
              </a:spcBef>
              <a:buClr>
                <a:schemeClr val="tx1"/>
              </a:buClr>
              <a:buSzPct val="90000"/>
              <a:buFont typeface=".AppleSystemUIFont" charset="-120"/>
              <a:buChar char="–"/>
              <a:defRPr sz="2880" b="0" i="0" kern="1200">
                <a:solidFill>
                  <a:srgbClr val="595959"/>
                </a:solidFill>
                <a:latin typeface="IBM Plex Sans Regular" charset="0"/>
                <a:ea typeface="+mn-ea"/>
                <a:cs typeface="+mn-cs"/>
              </a:defRPr>
            </a:lvl2pPr>
            <a:lvl3pPr marL="946506" indent="-275939" algn="l" defTabSz="728758" rtl="0" eaLnBrk="1" latinLnBrk="0" hangingPunct="1">
              <a:spcBef>
                <a:spcPts val="960"/>
              </a:spcBef>
              <a:buClr>
                <a:schemeClr val="tx1"/>
              </a:buClr>
              <a:buFont typeface="LucidaGrande" charset="0"/>
              <a:buChar char="-"/>
              <a:defRPr sz="2560" b="0" i="0" kern="1200">
                <a:solidFill>
                  <a:srgbClr val="595959"/>
                </a:solidFill>
                <a:latin typeface="IBM Plex Sans Regular" charset="0"/>
                <a:ea typeface="+mn-ea"/>
                <a:cs typeface="+mn-cs"/>
              </a:defRPr>
            </a:lvl3pPr>
            <a:lvl4pPr marL="1424952" indent="-478333" algn="l" defTabSz="728758" rtl="0" eaLnBrk="1" latinLnBrk="0" hangingPunct="1">
              <a:spcBef>
                <a:spcPts val="960"/>
              </a:spcBef>
              <a:buClr>
                <a:schemeClr val="tx1"/>
              </a:buClr>
              <a:buFont typeface="Lucida Grande"/>
              <a:buChar char="–"/>
              <a:defRPr sz="2240" b="0" i="0" kern="1200">
                <a:solidFill>
                  <a:srgbClr val="595959"/>
                </a:solidFill>
                <a:latin typeface="IBM Plex Sans Regular" charset="0"/>
                <a:ea typeface="+mn-ea"/>
                <a:cs typeface="+mn-cs"/>
              </a:defRPr>
            </a:lvl4pPr>
            <a:lvl5pPr marL="1713360" indent="-288525" algn="l" defTabSz="728758" rtl="0" eaLnBrk="1" latinLnBrk="0" hangingPunct="1">
              <a:spcBef>
                <a:spcPts val="960"/>
              </a:spcBef>
              <a:buClr>
                <a:schemeClr val="tx1"/>
              </a:buClr>
              <a:buFont typeface="Lucida Grande"/>
              <a:buChar char="–"/>
              <a:defRPr sz="2240" b="0" i="0" kern="1200">
                <a:solidFill>
                  <a:srgbClr val="595959"/>
                </a:solidFill>
                <a:latin typeface="IBM Plex Sans Regular" charset="0"/>
                <a:ea typeface="+mn-ea"/>
                <a:cs typeface="+mn-cs"/>
              </a:defRPr>
            </a:lvl5pPr>
            <a:lvl6pPr marL="4008845" indent="-364378" algn="l" defTabSz="728758" rtl="0" eaLnBrk="1" latinLnBrk="0" hangingPunct="1">
              <a:spcBef>
                <a:spcPct val="20000"/>
              </a:spcBef>
              <a:buFont typeface="Arial"/>
              <a:buChar char="•"/>
              <a:defRPr sz="3200" kern="1200">
                <a:solidFill>
                  <a:schemeClr val="tx1"/>
                </a:solidFill>
                <a:latin typeface="+mn-lt"/>
                <a:ea typeface="+mn-ea"/>
                <a:cs typeface="+mn-cs"/>
              </a:defRPr>
            </a:lvl6pPr>
            <a:lvl7pPr marL="4737830" indent="-364378" algn="l" defTabSz="728758" rtl="0" eaLnBrk="1" latinLnBrk="0" hangingPunct="1">
              <a:spcBef>
                <a:spcPct val="20000"/>
              </a:spcBef>
              <a:buFont typeface="Arial"/>
              <a:buChar char="•"/>
              <a:defRPr sz="3200" kern="1200">
                <a:solidFill>
                  <a:schemeClr val="tx1"/>
                </a:solidFill>
                <a:latin typeface="+mn-lt"/>
                <a:ea typeface="+mn-ea"/>
                <a:cs typeface="+mn-cs"/>
              </a:defRPr>
            </a:lvl7pPr>
            <a:lvl8pPr marL="5466702" indent="-364378" algn="l" defTabSz="728758" rtl="0" eaLnBrk="1" latinLnBrk="0" hangingPunct="1">
              <a:spcBef>
                <a:spcPct val="20000"/>
              </a:spcBef>
              <a:buFont typeface="Arial"/>
              <a:buChar char="•"/>
              <a:defRPr sz="3200" kern="1200">
                <a:solidFill>
                  <a:schemeClr val="tx1"/>
                </a:solidFill>
                <a:latin typeface="+mn-lt"/>
                <a:ea typeface="+mn-ea"/>
                <a:cs typeface="+mn-cs"/>
              </a:defRPr>
            </a:lvl8pPr>
            <a:lvl9pPr marL="6195613" indent="-364378" algn="l" defTabSz="728758" rtl="0" eaLnBrk="1" latinLnBrk="0" hangingPunct="1">
              <a:spcBef>
                <a:spcPct val="20000"/>
              </a:spcBef>
              <a:buFont typeface="Arial"/>
              <a:buChar char="•"/>
              <a:defRPr sz="3200" kern="1200">
                <a:solidFill>
                  <a:schemeClr val="tx1"/>
                </a:solidFill>
                <a:latin typeface="+mn-lt"/>
                <a:ea typeface="+mn-ea"/>
                <a:cs typeface="+mn-cs"/>
              </a:defRPr>
            </a:lvl9pPr>
          </a:lstStyle>
          <a:p>
            <a:pPr lvl="1"/>
            <a:r>
              <a:rPr lang="en-US" dirty="0" smtClean="0"/>
              <a:t>Integration with cloud services</a:t>
            </a:r>
          </a:p>
          <a:p>
            <a:pPr lvl="1"/>
            <a:r>
              <a:rPr lang="en-US" dirty="0" smtClean="0"/>
              <a:t>Lightweight microservice deployment</a:t>
            </a:r>
          </a:p>
        </p:txBody>
      </p:sp>
    </p:spTree>
    <p:extLst>
      <p:ext uri="{BB962C8B-B14F-4D97-AF65-F5344CB8AC3E}">
        <p14:creationId xmlns:p14="http://schemas.microsoft.com/office/powerpoint/2010/main" val="823861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should I migrate to WebSphere Liberty?</a:t>
            </a:r>
            <a:endParaRPr lang="en-US" dirty="0"/>
          </a:p>
        </p:txBody>
      </p:sp>
      <p:sp>
        <p:nvSpPr>
          <p:cNvPr id="7" name="Content Placeholder 2"/>
          <p:cNvSpPr>
            <a:spLocks noGrp="1"/>
          </p:cNvSpPr>
          <p:nvPr>
            <p:ph sz="quarter" idx="11"/>
          </p:nvPr>
        </p:nvSpPr>
        <p:spPr>
          <a:xfrm>
            <a:off x="468946" y="1443707"/>
            <a:ext cx="13064176" cy="6096082"/>
          </a:xfrm>
        </p:spPr>
        <p:txBody>
          <a:bodyPr/>
          <a:lstStyle/>
          <a:p>
            <a:r>
              <a:rPr lang="en-US" dirty="0" smtClean="0"/>
              <a:t>For rapid development and light-weight production </a:t>
            </a:r>
            <a:br>
              <a:rPr lang="en-US" dirty="0" smtClean="0"/>
            </a:br>
            <a:r>
              <a:rPr lang="en-US" dirty="0" smtClean="0"/>
              <a:t>deployment with high scalability</a:t>
            </a:r>
          </a:p>
          <a:p>
            <a:pPr lvl="1"/>
            <a:r>
              <a:rPr lang="en-US" dirty="0" smtClean="0"/>
              <a:t>Certified </a:t>
            </a:r>
            <a:r>
              <a:rPr lang="en-US" dirty="0"/>
              <a:t>to full Java </a:t>
            </a:r>
            <a:r>
              <a:rPr lang="en-US" dirty="0" smtClean="0"/>
              <a:t>EE7</a:t>
            </a:r>
          </a:p>
          <a:p>
            <a:pPr lvl="1"/>
            <a:r>
              <a:rPr lang="en-US" dirty="0" smtClean="0"/>
              <a:t>Small footprint (64MB), quick startup (&lt; 3 sec) </a:t>
            </a:r>
          </a:p>
          <a:p>
            <a:pPr lvl="1"/>
            <a:r>
              <a:rPr lang="en-US" dirty="0" smtClean="0"/>
              <a:t>Developer-first </a:t>
            </a:r>
            <a:r>
              <a:rPr lang="en-US" dirty="0"/>
              <a:t>design of simple, shareable XML </a:t>
            </a:r>
            <a:r>
              <a:rPr lang="en-US" dirty="0" smtClean="0"/>
              <a:t>configuration</a:t>
            </a:r>
          </a:p>
          <a:p>
            <a:pPr lvl="1"/>
            <a:r>
              <a:rPr lang="en-US" dirty="0" smtClean="0"/>
              <a:t>Dynamic </a:t>
            </a:r>
            <a:r>
              <a:rPr lang="en-US" dirty="0"/>
              <a:t>runtime and </a:t>
            </a:r>
            <a:r>
              <a:rPr lang="en-US" dirty="0" smtClean="0"/>
              <a:t>configuration</a:t>
            </a:r>
          </a:p>
          <a:p>
            <a:pPr lvl="1"/>
            <a:r>
              <a:rPr lang="en-US" dirty="0" smtClean="0"/>
              <a:t>Unzip </a:t>
            </a:r>
            <a:r>
              <a:rPr lang="en-US" dirty="0"/>
              <a:t>install and deploy on </a:t>
            </a:r>
            <a:r>
              <a:rPr lang="en-US" dirty="0" smtClean="0"/>
              <a:t>premises </a:t>
            </a:r>
            <a:r>
              <a:rPr lang="en-US" dirty="0"/>
              <a:t>or run on </a:t>
            </a:r>
            <a:r>
              <a:rPr lang="en-US" dirty="0" smtClean="0"/>
              <a:t>cloud</a:t>
            </a:r>
          </a:p>
          <a:p>
            <a:pPr lvl="1"/>
            <a:r>
              <a:rPr lang="en-US" dirty="0" smtClean="0"/>
              <a:t>Provides </a:t>
            </a:r>
            <a:r>
              <a:rPr lang="en-US" dirty="0"/>
              <a:t>the Java application runtime in IBM </a:t>
            </a:r>
            <a:r>
              <a:rPr lang="en-US" dirty="0" smtClean="0"/>
              <a:t>Bluemix</a:t>
            </a:r>
          </a:p>
          <a:p>
            <a:pPr lvl="1"/>
            <a:r>
              <a:rPr lang="en-US" dirty="0" smtClean="0"/>
              <a:t>Monitoring </a:t>
            </a:r>
            <a:r>
              <a:rPr lang="en-US" dirty="0"/>
              <a:t>and </a:t>
            </a:r>
            <a:r>
              <a:rPr lang="en-US" dirty="0" smtClean="0"/>
              <a:t>management </a:t>
            </a:r>
            <a:r>
              <a:rPr lang="en-US" dirty="0"/>
              <a:t>through Admin Center or </a:t>
            </a:r>
            <a:r>
              <a:rPr lang="en-US" dirty="0" smtClean="0"/>
              <a:t>scripting</a:t>
            </a:r>
          </a:p>
          <a:p>
            <a:pPr lvl="1"/>
            <a:r>
              <a:rPr lang="en-US" dirty="0" smtClean="0"/>
              <a:t>Install </a:t>
            </a:r>
            <a:r>
              <a:rPr lang="en-US" dirty="0"/>
              <a:t>new features from repository with no server </a:t>
            </a:r>
            <a:r>
              <a:rPr lang="en-US" dirty="0" smtClean="0"/>
              <a:t>restart</a:t>
            </a:r>
          </a:p>
          <a:p>
            <a:pPr lvl="1"/>
            <a:r>
              <a:rPr lang="en-US" dirty="0" smtClean="0"/>
              <a:t>Lightweight </a:t>
            </a:r>
            <a:r>
              <a:rPr lang="en-US" dirty="0"/>
              <a:t>collective management scales to 10,000 servers</a:t>
            </a:r>
          </a:p>
          <a:p>
            <a:endParaRPr lang="en-US" dirty="0"/>
          </a:p>
        </p:txBody>
      </p:sp>
      <p:pic>
        <p:nvPicPr>
          <p:cNvPr id="8"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53009" y="1127193"/>
            <a:ext cx="2175311" cy="2175311"/>
          </a:xfrm>
          <a:prstGeom prst="rect">
            <a:avLst/>
          </a:prstGeom>
          <a:noFill/>
          <a:ln>
            <a:noFill/>
          </a:ln>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9543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Considerations when moving from tWAS to Liberty</a:t>
            </a:r>
            <a:endParaRPr lang="en-US" dirty="0"/>
          </a:p>
        </p:txBody>
      </p:sp>
      <p:sp>
        <p:nvSpPr>
          <p:cNvPr id="4" name="Content Placeholder 3"/>
          <p:cNvSpPr>
            <a:spLocks noGrp="1"/>
          </p:cNvSpPr>
          <p:nvPr>
            <p:ph sz="quarter" idx="11"/>
          </p:nvPr>
        </p:nvSpPr>
        <p:spPr/>
        <p:txBody>
          <a:bodyPr/>
          <a:lstStyle/>
          <a:p>
            <a:r>
              <a:rPr lang="en-US" altLang="en-US" dirty="0" smtClean="0"/>
              <a:t>There are considerations when moving an application from traditional WebSphere to WebSphere Liberty</a:t>
            </a:r>
          </a:p>
          <a:p>
            <a:pPr lvl="1"/>
            <a:r>
              <a:rPr lang="en-US" altLang="en-US" dirty="0" smtClean="0"/>
              <a:t>WebSphere Liberty server supports a subset of the programming models provided by traditional WebSphere</a:t>
            </a:r>
          </a:p>
          <a:p>
            <a:pPr lvl="1"/>
            <a:r>
              <a:rPr lang="en-US" altLang="en-US" dirty="0" smtClean="0"/>
              <a:t>Administration model is different (cell vs collective, managed configuration files vs editable </a:t>
            </a:r>
            <a:r>
              <a:rPr lang="en-US" altLang="en-US" dirty="0" smtClean="0">
                <a:latin typeface="Courier New" charset="0"/>
                <a:ea typeface="Courier New" charset="0"/>
                <a:cs typeface="Courier New" charset="0"/>
              </a:rPr>
              <a:t>server.xml</a:t>
            </a:r>
            <a:r>
              <a:rPr lang="en-US" altLang="en-US" dirty="0" smtClean="0"/>
              <a:t>, and more)</a:t>
            </a:r>
          </a:p>
          <a:p>
            <a:pPr lvl="1"/>
            <a:r>
              <a:rPr lang="en-US" altLang="en-US" dirty="0"/>
              <a:t>WebSphere </a:t>
            </a:r>
            <a:r>
              <a:rPr lang="en-US" altLang="en-US" dirty="0" smtClean="0"/>
              <a:t>provides different methods of controlling class visibility than traditional WebSphere</a:t>
            </a:r>
          </a:p>
          <a:p>
            <a:endParaRPr lang="en-US" dirty="0"/>
          </a:p>
        </p:txBody>
      </p:sp>
    </p:spTree>
    <p:extLst>
      <p:ext uri="{BB962C8B-B14F-4D97-AF65-F5344CB8AC3E}">
        <p14:creationId xmlns:p14="http://schemas.microsoft.com/office/powerpoint/2010/main" val="1745005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I refactor to microservices?</a:t>
            </a:r>
            <a:endParaRPr lang="en-US" dirty="0"/>
          </a:p>
        </p:txBody>
      </p:sp>
      <p:sp>
        <p:nvSpPr>
          <p:cNvPr id="4" name="Content Placeholder 3"/>
          <p:cNvSpPr>
            <a:spLocks noGrp="1"/>
          </p:cNvSpPr>
          <p:nvPr>
            <p:ph sz="quarter" idx="11"/>
          </p:nvPr>
        </p:nvSpPr>
        <p:spPr>
          <a:xfrm>
            <a:off x="468946" y="1443706"/>
            <a:ext cx="13064176" cy="6432967"/>
          </a:xfrm>
        </p:spPr>
        <p:txBody>
          <a:bodyPr/>
          <a:lstStyle/>
          <a:p>
            <a:r>
              <a:rPr lang="en-US" dirty="0" smtClean="0"/>
              <a:t>Step 1: Repackage the application</a:t>
            </a:r>
          </a:p>
          <a:p>
            <a:pPr lvl="1"/>
            <a:r>
              <a:rPr lang="en-US" dirty="0" smtClean="0"/>
              <a:t>Split up the EARs into independent WARs</a:t>
            </a:r>
          </a:p>
          <a:p>
            <a:pPr lvl="1"/>
            <a:r>
              <a:rPr lang="en-US" dirty="0" smtClean="0"/>
              <a:t>Apply </a:t>
            </a:r>
            <a:r>
              <a:rPr lang="en-US" dirty="0"/>
              <a:t>the "Container per service" pattern and deploy each WAR in its own Liberty server, preferably in its own container </a:t>
            </a:r>
            <a:r>
              <a:rPr lang="en-US" dirty="0" smtClean="0"/>
              <a:t>then </a:t>
            </a:r>
            <a:r>
              <a:rPr lang="en-US" dirty="0"/>
              <a:t>scale containers </a:t>
            </a:r>
            <a:r>
              <a:rPr lang="en-US" dirty="0" smtClean="0"/>
              <a:t>independently</a:t>
            </a:r>
          </a:p>
          <a:p>
            <a:pPr lvl="1"/>
            <a:r>
              <a:rPr lang="en-US" dirty="0" smtClean="0"/>
              <a:t>Build, deploy, and manage independently</a:t>
            </a:r>
          </a:p>
          <a:p>
            <a:r>
              <a:rPr lang="en-US" dirty="0" smtClean="0"/>
              <a:t>Step 2: Refactor the code</a:t>
            </a:r>
          </a:p>
          <a:p>
            <a:pPr lvl="1"/>
            <a:r>
              <a:rPr lang="en-US" dirty="0" smtClean="0"/>
              <a:t>Start </a:t>
            </a:r>
            <a:r>
              <a:rPr lang="en-US" dirty="0"/>
              <a:t>looking for opportunities to refactor the WARs to even more granular </a:t>
            </a:r>
            <a:r>
              <a:rPr lang="en-US" dirty="0" smtClean="0"/>
              <a:t>levels </a:t>
            </a:r>
          </a:p>
          <a:p>
            <a:r>
              <a:rPr lang="en-US" dirty="0" smtClean="0"/>
              <a:t>Step 3: Refactor the data</a:t>
            </a:r>
          </a:p>
          <a:p>
            <a:pPr lvl="1"/>
            <a:r>
              <a:rPr lang="en-US" dirty="0" smtClean="0"/>
              <a:t>Refactor </a:t>
            </a:r>
            <a:r>
              <a:rPr lang="en-US" dirty="0"/>
              <a:t>the data structures that your applications are built </a:t>
            </a:r>
            <a:r>
              <a:rPr lang="en-US" dirty="0" smtClean="0"/>
              <a:t>on</a:t>
            </a:r>
          </a:p>
          <a:p>
            <a:pPr lvl="1"/>
            <a:r>
              <a:rPr lang="en-US" dirty="0" smtClean="0"/>
              <a:t>Hardest </a:t>
            </a:r>
            <a:r>
              <a:rPr lang="en-US" dirty="0"/>
              <a:t>problem in adopting microservices</a:t>
            </a:r>
          </a:p>
        </p:txBody>
      </p:sp>
    </p:spTree>
    <p:extLst>
      <p:ext uri="{BB962C8B-B14F-4D97-AF65-F5344CB8AC3E}">
        <p14:creationId xmlns:p14="http://schemas.microsoft.com/office/powerpoint/2010/main" val="1354765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06402" y="3469503"/>
            <a:ext cx="9496213" cy="1482275"/>
          </a:xfrm>
        </p:spPr>
        <p:txBody>
          <a:bodyPr/>
          <a:lstStyle/>
          <a:p>
            <a:r>
              <a:rPr lang="en-US" dirty="0" smtClean="0"/>
              <a:t>Migration and </a:t>
            </a:r>
            <a:r>
              <a:rPr lang="en-US" dirty="0"/>
              <a:t>m</a:t>
            </a:r>
            <a:r>
              <a:rPr lang="en-US" dirty="0" smtClean="0"/>
              <a:t>odernization tools</a:t>
            </a:r>
            <a:endParaRPr lang="en-US" dirty="0"/>
          </a:p>
        </p:txBody>
      </p:sp>
    </p:spTree>
    <p:extLst>
      <p:ext uri="{BB962C8B-B14F-4D97-AF65-F5344CB8AC3E}">
        <p14:creationId xmlns:p14="http://schemas.microsoft.com/office/powerpoint/2010/main" val="21333089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ight Arrow 46"/>
          <p:cNvSpPr/>
          <p:nvPr/>
        </p:nvSpPr>
        <p:spPr>
          <a:xfrm>
            <a:off x="1022149" y="1087538"/>
            <a:ext cx="12531176" cy="1280351"/>
          </a:xfrm>
          <a:prstGeom prst="rightArrow">
            <a:avLst/>
          </a:prstGeom>
          <a:solidFill>
            <a:schemeClr val="accent2">
              <a:lumMod val="50000"/>
            </a:schemeClr>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en-US" sz="3480" dirty="0">
              <a:solidFill>
                <a:srgbClr val="FFFFFF"/>
              </a:solidFill>
            </a:endParaRPr>
          </a:p>
        </p:txBody>
      </p:sp>
      <p:grpSp>
        <p:nvGrpSpPr>
          <p:cNvPr id="12" name="Group 11"/>
          <p:cNvGrpSpPr/>
          <p:nvPr/>
        </p:nvGrpSpPr>
        <p:grpSpPr>
          <a:xfrm>
            <a:off x="684488" y="1574513"/>
            <a:ext cx="12751210" cy="5924519"/>
            <a:chOff x="893034" y="1173463"/>
            <a:chExt cx="12751210" cy="5924519"/>
          </a:xfrm>
        </p:grpSpPr>
        <p:grpSp>
          <p:nvGrpSpPr>
            <p:cNvPr id="2" name="Group 18"/>
            <p:cNvGrpSpPr/>
            <p:nvPr/>
          </p:nvGrpSpPr>
          <p:grpSpPr>
            <a:xfrm>
              <a:off x="933673" y="2014966"/>
              <a:ext cx="2876870" cy="1210818"/>
              <a:chOff x="257069" y="1893731"/>
              <a:chExt cx="1855095" cy="3059430"/>
            </a:xfrm>
            <a:scene3d>
              <a:camera prst="orthographicFront">
                <a:rot lat="0" lon="0" rev="0"/>
              </a:camera>
              <a:lightRig rig="contrasting" dir="t">
                <a:rot lat="0" lon="0" rev="1200000"/>
              </a:lightRig>
            </a:scene3d>
          </p:grpSpPr>
          <p:sp>
            <p:nvSpPr>
              <p:cNvPr id="29" name="Round Same Side Corner Rectangle 28"/>
              <p:cNvSpPr/>
              <p:nvPr/>
            </p:nvSpPr>
            <p:spPr>
              <a:xfrm rot="10800000">
                <a:off x="257069" y="1893731"/>
                <a:ext cx="1855095" cy="3059430"/>
              </a:xfrm>
              <a:prstGeom prst="round2SameRect">
                <a:avLst>
                  <a:gd name="adj1" fmla="val 10500"/>
                  <a:gd name="adj2" fmla="val 0"/>
                </a:avLst>
              </a:prstGeom>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0" name="Round Same Side Corner Rectangle 4"/>
              <p:cNvSpPr/>
              <p:nvPr/>
            </p:nvSpPr>
            <p:spPr>
              <a:xfrm rot="21600000">
                <a:off x="314120" y="1893731"/>
                <a:ext cx="1740993" cy="3002379"/>
              </a:xfrm>
              <a:prstGeom prst="rect">
                <a:avLst/>
              </a:prstGeom>
              <a:sp3d/>
            </p:spPr>
            <p:style>
              <a:lnRef idx="0">
                <a:scrgbClr r="0" g="0" b="0"/>
              </a:lnRef>
              <a:fillRef idx="0">
                <a:scrgbClr r="0" g="0" b="0"/>
              </a:fillRef>
              <a:effectRef idx="0">
                <a:scrgbClr r="0" g="0" b="0"/>
              </a:effectRef>
              <a:fontRef idx="minor">
                <a:schemeClr val="lt1"/>
              </a:fontRef>
            </p:style>
            <p:txBody>
              <a:bodyPr lIns="227584" tIns="227584" rIns="227584" bIns="227584" spcCol="1270"/>
              <a:lstStyle/>
              <a:p>
                <a:pPr defTabSz="1422365">
                  <a:lnSpc>
                    <a:spcPct val="90000"/>
                  </a:lnSpc>
                  <a:spcAft>
                    <a:spcPct val="35000"/>
                  </a:spcAft>
                  <a:defRPr/>
                </a:pPr>
                <a:r>
                  <a:rPr lang="en-US" altLang="zh-CN" sz="1760" dirty="0">
                    <a:latin typeface="IBM Plex Sans" charset="0"/>
                    <a:ea typeface="IBM Plex Sans" charset="0"/>
                    <a:cs typeface="IBM Plex Sans" charset="0"/>
                  </a:rPr>
                  <a:t>Step</a:t>
                </a:r>
                <a:r>
                  <a:rPr lang="zh-CN" altLang="en-US" sz="1760">
                    <a:latin typeface="IBM Plex Sans" charset="0"/>
                    <a:ea typeface="IBM Plex Sans" charset="0"/>
                    <a:cs typeface="IBM Plex Sans" charset="0"/>
                  </a:rPr>
                  <a:t> </a:t>
                </a:r>
                <a:r>
                  <a:rPr lang="en-US" sz="1760" dirty="0">
                    <a:latin typeface="IBM Plex Sans" charset="0"/>
                    <a:ea typeface="IBM Plex Sans" charset="0"/>
                    <a:cs typeface="IBM Plex Sans" charset="0"/>
                  </a:rPr>
                  <a:t>1.</a:t>
                </a:r>
                <a:r>
                  <a:rPr lang="zh-CN" altLang="en-US" sz="1760">
                    <a:latin typeface="IBM Plex Sans" charset="0"/>
                    <a:ea typeface="IBM Plex Sans" charset="0"/>
                    <a:cs typeface="IBM Plex Sans" charset="0"/>
                  </a:rPr>
                  <a:t> </a:t>
                </a:r>
                <a:r>
                  <a:rPr lang="en-US" altLang="zh-CN" sz="1760" dirty="0">
                    <a:latin typeface="IBM Plex Sans" charset="0"/>
                    <a:ea typeface="IBM Plex Sans" charset="0"/>
                    <a:cs typeface="IBM Plex Sans" charset="0"/>
                  </a:rPr>
                  <a:t>Migration Discovery</a:t>
                </a:r>
                <a:endParaRPr lang="en-US" sz="1760" dirty="0">
                  <a:latin typeface="IBM Plex Sans" charset="0"/>
                  <a:ea typeface="IBM Plex Sans" charset="0"/>
                  <a:cs typeface="IBM Plex Sans" charset="0"/>
                </a:endParaRPr>
              </a:p>
              <a:p>
                <a:pPr defTabSz="1422365">
                  <a:lnSpc>
                    <a:spcPct val="90000"/>
                  </a:lnSpc>
                  <a:spcAft>
                    <a:spcPct val="35000"/>
                  </a:spcAft>
                  <a:defRPr/>
                </a:pPr>
                <a:endParaRPr lang="en-US" sz="1760" dirty="0">
                  <a:latin typeface="IBM Plex Sans" charset="0"/>
                  <a:ea typeface="IBM Plex Sans" charset="0"/>
                  <a:cs typeface="IBM Plex Sans" charset="0"/>
                </a:endParaRPr>
              </a:p>
              <a:p>
                <a:pPr marL="274313" lvl="1" indent="-274313" defTabSz="1137892">
                  <a:lnSpc>
                    <a:spcPct val="90000"/>
                  </a:lnSpc>
                  <a:spcAft>
                    <a:spcPct val="15000"/>
                  </a:spcAft>
                  <a:buFontTx/>
                  <a:buChar char="••"/>
                  <a:defRPr/>
                </a:pPr>
                <a:endParaRPr lang="en-US" sz="1600" dirty="0">
                  <a:latin typeface="IBM Plex Sans" charset="0"/>
                  <a:ea typeface="IBM Plex Sans" charset="0"/>
                  <a:cs typeface="IBM Plex Sans" charset="0"/>
                </a:endParaRPr>
              </a:p>
            </p:txBody>
          </p:sp>
        </p:grpSp>
        <p:grpSp>
          <p:nvGrpSpPr>
            <p:cNvPr id="3" name="Group 19"/>
            <p:cNvGrpSpPr/>
            <p:nvPr/>
          </p:nvGrpSpPr>
          <p:grpSpPr>
            <a:xfrm>
              <a:off x="4198642" y="2014966"/>
              <a:ext cx="2876870" cy="1210818"/>
              <a:chOff x="2297674" y="1893731"/>
              <a:chExt cx="1855095" cy="3059430"/>
            </a:xfrm>
            <a:solidFill>
              <a:schemeClr val="accent4"/>
            </a:solidFill>
            <a:scene3d>
              <a:camera prst="orthographicFront">
                <a:rot lat="0" lon="0" rev="0"/>
              </a:camera>
              <a:lightRig rig="contrasting" dir="t">
                <a:rot lat="0" lon="0" rev="1200000"/>
              </a:lightRig>
            </a:scene3d>
          </p:grpSpPr>
          <p:sp>
            <p:nvSpPr>
              <p:cNvPr id="27" name="Round Same Side Corner Rectangle 26"/>
              <p:cNvSpPr/>
              <p:nvPr/>
            </p:nvSpPr>
            <p:spPr>
              <a:xfrm rot="10800000">
                <a:off x="2297674" y="1893731"/>
                <a:ext cx="1855095" cy="3059430"/>
              </a:xfrm>
              <a:prstGeom prst="round2SameRect">
                <a:avLst>
                  <a:gd name="adj1" fmla="val 10500"/>
                  <a:gd name="adj2" fmla="val 0"/>
                </a:avLst>
              </a:prstGeom>
              <a:grpFill/>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8" name="Round Same Side Corner Rectangle 6"/>
              <p:cNvSpPr/>
              <p:nvPr/>
            </p:nvSpPr>
            <p:spPr>
              <a:xfrm rot="21600000">
                <a:off x="2354725" y="1893731"/>
                <a:ext cx="1740993" cy="3002379"/>
              </a:xfrm>
              <a:prstGeom prst="rect">
                <a:avLst/>
              </a:prstGeom>
              <a:grpFill/>
              <a:sp3d/>
            </p:spPr>
            <p:style>
              <a:lnRef idx="0">
                <a:scrgbClr r="0" g="0" b="0"/>
              </a:lnRef>
              <a:fillRef idx="0">
                <a:scrgbClr r="0" g="0" b="0"/>
              </a:fillRef>
              <a:effectRef idx="0">
                <a:scrgbClr r="0" g="0" b="0"/>
              </a:effectRef>
              <a:fontRef idx="minor">
                <a:schemeClr val="lt1"/>
              </a:fontRef>
            </p:style>
            <p:txBody>
              <a:bodyPr lIns="227584" tIns="227584" rIns="227584" bIns="227584" spcCol="1270"/>
              <a:lstStyle/>
              <a:p>
                <a:pPr defTabSz="1422365">
                  <a:lnSpc>
                    <a:spcPct val="90000"/>
                  </a:lnSpc>
                  <a:spcAft>
                    <a:spcPct val="35000"/>
                  </a:spcAft>
                  <a:defRPr/>
                </a:pPr>
                <a:r>
                  <a:rPr lang="en-US" altLang="zh-CN" sz="1760" dirty="0">
                    <a:latin typeface="IBM Plex Sans" charset="0"/>
                    <a:ea typeface="IBM Plex Sans" charset="0"/>
                    <a:cs typeface="IBM Plex Sans" charset="0"/>
                  </a:rPr>
                  <a:t>Step</a:t>
                </a:r>
                <a:r>
                  <a:rPr lang="zh-CN" altLang="en-US" sz="1760">
                    <a:latin typeface="IBM Plex Sans" charset="0"/>
                    <a:ea typeface="IBM Plex Sans" charset="0"/>
                    <a:cs typeface="IBM Plex Sans" charset="0"/>
                  </a:rPr>
                  <a:t> </a:t>
                </a:r>
                <a:r>
                  <a:rPr lang="en-US" sz="1760" dirty="0">
                    <a:latin typeface="IBM Plex Sans" charset="0"/>
                    <a:ea typeface="IBM Plex Sans" charset="0"/>
                    <a:cs typeface="IBM Plex Sans" charset="0"/>
                  </a:rPr>
                  <a:t>2.</a:t>
                </a:r>
                <a:r>
                  <a:rPr lang="zh-CN" altLang="en-US" sz="1760">
                    <a:latin typeface="IBM Plex Sans" charset="0"/>
                    <a:ea typeface="IBM Plex Sans" charset="0"/>
                    <a:cs typeface="IBM Plex Sans" charset="0"/>
                  </a:rPr>
                  <a:t> </a:t>
                </a:r>
                <a:r>
                  <a:rPr lang="en-US" sz="1760" dirty="0">
                    <a:latin typeface="IBM Plex Sans" charset="0"/>
                    <a:ea typeface="IBM Plex Sans" charset="0"/>
                    <a:cs typeface="IBM Plex Sans" charset="0"/>
                  </a:rPr>
                  <a:t>Migration Assessment</a:t>
                </a:r>
              </a:p>
              <a:p>
                <a:pPr marL="274313" lvl="1" indent="-274313" defTabSz="1137892">
                  <a:lnSpc>
                    <a:spcPct val="90000"/>
                  </a:lnSpc>
                  <a:spcAft>
                    <a:spcPct val="15000"/>
                  </a:spcAft>
                  <a:buFontTx/>
                  <a:buChar char="••"/>
                  <a:defRPr/>
                </a:pPr>
                <a:endParaRPr lang="en-US" sz="1600" dirty="0">
                  <a:latin typeface="IBM Plex Sans" charset="0"/>
                  <a:ea typeface="IBM Plex Sans" charset="0"/>
                  <a:cs typeface="IBM Plex Sans" charset="0"/>
                </a:endParaRPr>
              </a:p>
            </p:txBody>
          </p:sp>
        </p:grpSp>
        <p:grpSp>
          <p:nvGrpSpPr>
            <p:cNvPr id="4" name="Group 20"/>
            <p:cNvGrpSpPr/>
            <p:nvPr/>
          </p:nvGrpSpPr>
          <p:grpSpPr>
            <a:xfrm>
              <a:off x="7463610" y="2014966"/>
              <a:ext cx="2876870" cy="1210818"/>
              <a:chOff x="4338279" y="1893731"/>
              <a:chExt cx="1855095" cy="3059430"/>
            </a:xfrm>
            <a:solidFill>
              <a:schemeClr val="accent3">
                <a:lumMod val="75000"/>
              </a:schemeClr>
            </a:solidFill>
            <a:scene3d>
              <a:camera prst="orthographicFront">
                <a:rot lat="0" lon="0" rev="0"/>
              </a:camera>
              <a:lightRig rig="contrasting" dir="t">
                <a:rot lat="0" lon="0" rev="1200000"/>
              </a:lightRig>
            </a:scene3d>
          </p:grpSpPr>
          <p:sp>
            <p:nvSpPr>
              <p:cNvPr id="25" name="Round Same Side Corner Rectangle 24"/>
              <p:cNvSpPr/>
              <p:nvPr/>
            </p:nvSpPr>
            <p:spPr>
              <a:xfrm rot="10800000">
                <a:off x="4338279" y="1893731"/>
                <a:ext cx="1855095" cy="3059430"/>
              </a:xfrm>
              <a:prstGeom prst="round2SameRect">
                <a:avLst>
                  <a:gd name="adj1" fmla="val 10500"/>
                  <a:gd name="adj2" fmla="val 0"/>
                </a:avLst>
              </a:prstGeom>
              <a:grpFill/>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6" name="Round Same Side Corner Rectangle 8"/>
              <p:cNvSpPr/>
              <p:nvPr/>
            </p:nvSpPr>
            <p:spPr>
              <a:xfrm rot="21600000">
                <a:off x="4395330" y="1893731"/>
                <a:ext cx="1740993" cy="3002379"/>
              </a:xfrm>
              <a:prstGeom prst="rect">
                <a:avLst/>
              </a:prstGeom>
              <a:grpFill/>
              <a:sp3d/>
            </p:spPr>
            <p:style>
              <a:lnRef idx="0">
                <a:scrgbClr r="0" g="0" b="0"/>
              </a:lnRef>
              <a:fillRef idx="0">
                <a:scrgbClr r="0" g="0" b="0"/>
              </a:fillRef>
              <a:effectRef idx="0">
                <a:scrgbClr r="0" g="0" b="0"/>
              </a:effectRef>
              <a:fontRef idx="minor">
                <a:schemeClr val="lt1"/>
              </a:fontRef>
            </p:style>
            <p:txBody>
              <a:bodyPr lIns="227584" tIns="227584" rIns="227584" bIns="227584" spcCol="1270"/>
              <a:lstStyle/>
              <a:p>
                <a:pPr defTabSz="1422365">
                  <a:lnSpc>
                    <a:spcPct val="90000"/>
                  </a:lnSpc>
                  <a:spcAft>
                    <a:spcPct val="35000"/>
                  </a:spcAft>
                  <a:defRPr/>
                </a:pPr>
                <a:r>
                  <a:rPr lang="en-US" altLang="zh-CN" sz="1760" dirty="0">
                    <a:latin typeface="IBM Plex Sans" charset="0"/>
                    <a:ea typeface="IBM Plex Sans" charset="0"/>
                    <a:cs typeface="IBM Plex Sans" charset="0"/>
                  </a:rPr>
                  <a:t>Step</a:t>
                </a:r>
                <a:r>
                  <a:rPr lang="zh-CN" altLang="en-US" sz="1760">
                    <a:latin typeface="IBM Plex Sans" charset="0"/>
                    <a:ea typeface="IBM Plex Sans" charset="0"/>
                    <a:cs typeface="IBM Plex Sans" charset="0"/>
                  </a:rPr>
                  <a:t> </a:t>
                </a:r>
                <a:r>
                  <a:rPr lang="en-US" sz="1760" dirty="0">
                    <a:latin typeface="IBM Plex Sans" charset="0"/>
                    <a:ea typeface="IBM Plex Sans" charset="0"/>
                    <a:cs typeface="IBM Plex Sans" charset="0"/>
                  </a:rPr>
                  <a:t>3.</a:t>
                </a:r>
                <a:r>
                  <a:rPr lang="zh-CN" altLang="en-US" sz="1760">
                    <a:latin typeface="IBM Plex Sans" charset="0"/>
                    <a:ea typeface="IBM Plex Sans" charset="0"/>
                    <a:cs typeface="IBM Plex Sans" charset="0"/>
                  </a:rPr>
                  <a:t> </a:t>
                </a:r>
                <a:r>
                  <a:rPr lang="en-US" altLang="zh-CN" sz="1760" dirty="0">
                    <a:latin typeface="IBM Plex Sans" charset="0"/>
                    <a:ea typeface="IBM Plex Sans" charset="0"/>
                    <a:cs typeface="IBM Plex Sans" charset="0"/>
                  </a:rPr>
                  <a:t>Source</a:t>
                </a:r>
                <a:r>
                  <a:rPr lang="en-US" sz="1760" dirty="0">
                    <a:latin typeface="IBM Plex Sans" charset="0"/>
                    <a:ea typeface="IBM Plex Sans" charset="0"/>
                    <a:cs typeface="IBM Plex Sans" charset="0"/>
                  </a:rPr>
                  <a:t> Migration</a:t>
                </a:r>
              </a:p>
              <a:p>
                <a:pPr marL="274313" lvl="1" indent="-274313" defTabSz="1137892">
                  <a:lnSpc>
                    <a:spcPct val="90000"/>
                  </a:lnSpc>
                  <a:spcAft>
                    <a:spcPct val="15000"/>
                  </a:spcAft>
                  <a:buFontTx/>
                  <a:buChar char="••"/>
                  <a:defRPr/>
                </a:pPr>
                <a:endParaRPr lang="en-US" sz="1600" dirty="0">
                  <a:latin typeface="IBM Plex Sans" charset="0"/>
                  <a:ea typeface="IBM Plex Sans" charset="0"/>
                  <a:cs typeface="IBM Plex Sans" charset="0"/>
                </a:endParaRPr>
              </a:p>
            </p:txBody>
          </p:sp>
        </p:grpSp>
        <p:grpSp>
          <p:nvGrpSpPr>
            <p:cNvPr id="5" name="Group 21"/>
            <p:cNvGrpSpPr/>
            <p:nvPr/>
          </p:nvGrpSpPr>
          <p:grpSpPr>
            <a:xfrm>
              <a:off x="10728577" y="2014966"/>
              <a:ext cx="2876870" cy="1210818"/>
              <a:chOff x="6378884" y="1893731"/>
              <a:chExt cx="1855095" cy="3059430"/>
            </a:xfrm>
            <a:solidFill>
              <a:schemeClr val="bg2">
                <a:lumMod val="25000"/>
              </a:schemeClr>
            </a:solidFill>
            <a:scene3d>
              <a:camera prst="orthographicFront">
                <a:rot lat="0" lon="0" rev="0"/>
              </a:camera>
              <a:lightRig rig="contrasting" dir="t">
                <a:rot lat="0" lon="0" rev="1200000"/>
              </a:lightRig>
            </a:scene3d>
          </p:grpSpPr>
          <p:sp>
            <p:nvSpPr>
              <p:cNvPr id="23" name="Round Same Side Corner Rectangle 22"/>
              <p:cNvSpPr/>
              <p:nvPr/>
            </p:nvSpPr>
            <p:spPr>
              <a:xfrm rot="10800000">
                <a:off x="6378884" y="1893731"/>
                <a:ext cx="1855095" cy="3059430"/>
              </a:xfrm>
              <a:prstGeom prst="round2SameRect">
                <a:avLst>
                  <a:gd name="adj1" fmla="val 10500"/>
                  <a:gd name="adj2" fmla="val 0"/>
                </a:avLst>
              </a:prstGeom>
              <a:grpFill/>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4" name="Round Same Side Corner Rectangle 10"/>
              <p:cNvSpPr/>
              <p:nvPr/>
            </p:nvSpPr>
            <p:spPr>
              <a:xfrm rot="21600000">
                <a:off x="6435935" y="1893731"/>
                <a:ext cx="1740993" cy="3002379"/>
              </a:xfrm>
              <a:prstGeom prst="rect">
                <a:avLst/>
              </a:prstGeom>
              <a:grpFill/>
              <a:sp3d/>
            </p:spPr>
            <p:style>
              <a:lnRef idx="0">
                <a:scrgbClr r="0" g="0" b="0"/>
              </a:lnRef>
              <a:fillRef idx="0">
                <a:scrgbClr r="0" g="0" b="0"/>
              </a:fillRef>
              <a:effectRef idx="0">
                <a:scrgbClr r="0" g="0" b="0"/>
              </a:effectRef>
              <a:fontRef idx="minor">
                <a:schemeClr val="lt1"/>
              </a:fontRef>
            </p:style>
            <p:txBody>
              <a:bodyPr lIns="227584" tIns="227584" rIns="227584" bIns="227584" spcCol="1270"/>
              <a:lstStyle/>
              <a:p>
                <a:pPr defTabSz="1422365">
                  <a:lnSpc>
                    <a:spcPct val="90000"/>
                  </a:lnSpc>
                  <a:spcAft>
                    <a:spcPct val="35000"/>
                  </a:spcAft>
                  <a:defRPr/>
                </a:pPr>
                <a:r>
                  <a:rPr lang="en-US" altLang="zh-CN" sz="1760" dirty="0">
                    <a:latin typeface="IBM Plex Sans" charset="0"/>
                    <a:ea typeface="IBM Plex Sans" charset="0"/>
                    <a:cs typeface="IBM Plex Sans" charset="0"/>
                  </a:rPr>
                  <a:t>Step</a:t>
                </a:r>
                <a:r>
                  <a:rPr lang="zh-CN" altLang="en-US" sz="1760">
                    <a:latin typeface="IBM Plex Sans" charset="0"/>
                    <a:ea typeface="IBM Plex Sans" charset="0"/>
                    <a:cs typeface="IBM Plex Sans" charset="0"/>
                  </a:rPr>
                  <a:t> </a:t>
                </a:r>
                <a:r>
                  <a:rPr lang="en-US" sz="1760" dirty="0">
                    <a:latin typeface="IBM Plex Sans" charset="0"/>
                    <a:ea typeface="IBM Plex Sans" charset="0"/>
                    <a:cs typeface="IBM Plex Sans" charset="0"/>
                  </a:rPr>
                  <a:t>4.</a:t>
                </a:r>
                <a:r>
                  <a:rPr lang="zh-CN" altLang="en-US" sz="1760">
                    <a:latin typeface="IBM Plex Sans" charset="0"/>
                    <a:ea typeface="IBM Plex Sans" charset="0"/>
                    <a:cs typeface="IBM Plex Sans" charset="0"/>
                  </a:rPr>
                  <a:t> </a:t>
                </a:r>
                <a:r>
                  <a:rPr lang="en-US" altLang="zh-CN" sz="1760" dirty="0">
                    <a:latin typeface="IBM Plex Sans" charset="0"/>
                    <a:ea typeface="IBM Plex Sans" charset="0"/>
                    <a:cs typeface="IBM Plex Sans" charset="0"/>
                  </a:rPr>
                  <a:t>Configuration</a:t>
                </a:r>
                <a:r>
                  <a:rPr lang="en-US" sz="1760" dirty="0">
                    <a:latin typeface="IBM Plex Sans" charset="0"/>
                    <a:ea typeface="IBM Plex Sans" charset="0"/>
                    <a:cs typeface="IBM Plex Sans" charset="0"/>
                  </a:rPr>
                  <a:t> Migration </a:t>
                </a:r>
              </a:p>
              <a:p>
                <a:pPr marL="274313" lvl="1" indent="-274313" defTabSz="1137892">
                  <a:lnSpc>
                    <a:spcPct val="90000"/>
                  </a:lnSpc>
                  <a:spcAft>
                    <a:spcPct val="15000"/>
                  </a:spcAft>
                  <a:buFontTx/>
                  <a:buChar char="••"/>
                  <a:defRPr/>
                </a:pPr>
                <a:endParaRPr lang="en-US" sz="1600" dirty="0">
                  <a:latin typeface="IBM Plex Sans" charset="0"/>
                  <a:ea typeface="IBM Plex Sans" charset="0"/>
                  <a:cs typeface="IBM Plex Sans" charset="0"/>
                </a:endParaRPr>
              </a:p>
            </p:txBody>
          </p:sp>
        </p:grpSp>
        <p:sp>
          <p:nvSpPr>
            <p:cNvPr id="25608" name="TextBox 30"/>
            <p:cNvSpPr txBox="1">
              <a:spLocks noChangeArrowheads="1"/>
            </p:cNvSpPr>
            <p:nvPr/>
          </p:nvSpPr>
          <p:spPr bwMode="auto">
            <a:xfrm>
              <a:off x="1706880" y="6654783"/>
              <a:ext cx="1673856" cy="437043"/>
            </a:xfrm>
            <a:prstGeom prst="rect">
              <a:avLst/>
            </a:prstGeom>
            <a:noFill/>
            <a:ln w="9525">
              <a:noFill/>
              <a:miter lim="800000"/>
              <a:headEnd/>
              <a:tailEnd/>
            </a:ln>
          </p:spPr>
          <p:txBody>
            <a:bodyPr wrap="none">
              <a:spAutoFit/>
            </a:bodyPr>
            <a:lstStyle/>
            <a:p>
              <a:r>
                <a:rPr lang="en-US" altLang="en-US" sz="2240" dirty="0">
                  <a:solidFill>
                    <a:srgbClr val="000000"/>
                  </a:solidFill>
                </a:rPr>
                <a:t>Understand</a:t>
              </a:r>
            </a:p>
          </p:txBody>
        </p:sp>
        <p:grpSp>
          <p:nvGrpSpPr>
            <p:cNvPr id="6" name="Group 31"/>
            <p:cNvGrpSpPr/>
            <p:nvPr/>
          </p:nvGrpSpPr>
          <p:grpSpPr>
            <a:xfrm>
              <a:off x="893034" y="3508486"/>
              <a:ext cx="2956306" cy="3589496"/>
              <a:chOff x="257069" y="1893731"/>
              <a:chExt cx="1855095" cy="3059430"/>
            </a:xfrm>
            <a:solidFill>
              <a:schemeClr val="accent2">
                <a:lumMod val="60000"/>
                <a:lumOff val="40000"/>
              </a:schemeClr>
            </a:solidFill>
            <a:scene3d>
              <a:camera prst="orthographicFront">
                <a:rot lat="0" lon="0" rev="0"/>
              </a:camera>
              <a:lightRig rig="contrasting" dir="t">
                <a:rot lat="0" lon="0" rev="1200000"/>
              </a:lightRig>
            </a:scene3d>
          </p:grpSpPr>
          <p:sp>
            <p:nvSpPr>
              <p:cNvPr id="33" name="Round Same Side Corner Rectangle 32"/>
              <p:cNvSpPr/>
              <p:nvPr/>
            </p:nvSpPr>
            <p:spPr>
              <a:xfrm rot="10800000">
                <a:off x="257069" y="1893731"/>
                <a:ext cx="1855095" cy="3059430"/>
              </a:xfrm>
              <a:prstGeom prst="round2SameRect">
                <a:avLst>
                  <a:gd name="adj1" fmla="val 10500"/>
                  <a:gd name="adj2" fmla="val 0"/>
                </a:avLst>
              </a:prstGeom>
              <a:grpFill/>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4" name="Round Same Side Corner Rectangle 4"/>
              <p:cNvSpPr/>
              <p:nvPr/>
            </p:nvSpPr>
            <p:spPr>
              <a:xfrm rot="21600000">
                <a:off x="314120" y="1893731"/>
                <a:ext cx="1740993" cy="3002379"/>
              </a:xfrm>
              <a:prstGeom prst="rect">
                <a:avLst/>
              </a:prstGeom>
              <a:grpFill/>
              <a:sp3d/>
            </p:spPr>
            <p:style>
              <a:lnRef idx="0">
                <a:scrgbClr r="0" g="0" b="0"/>
              </a:lnRef>
              <a:fillRef idx="0">
                <a:scrgbClr r="0" g="0" b="0"/>
              </a:fillRef>
              <a:effectRef idx="0">
                <a:scrgbClr r="0" g="0" b="0"/>
              </a:effectRef>
              <a:fontRef idx="minor">
                <a:schemeClr val="lt1"/>
              </a:fontRef>
            </p:style>
            <p:txBody>
              <a:bodyPr lIns="227584" tIns="227584" rIns="227584" bIns="227584" spcCol="1270"/>
              <a:lstStyle/>
              <a:p>
                <a:pPr defTabSz="1422365">
                  <a:lnSpc>
                    <a:spcPct val="90000"/>
                  </a:lnSpc>
                  <a:spcAft>
                    <a:spcPct val="35000"/>
                  </a:spcAft>
                  <a:defRPr/>
                </a:pPr>
                <a:r>
                  <a:rPr lang="en-US" sz="1760" dirty="0">
                    <a:solidFill>
                      <a:srgbClr val="000000"/>
                    </a:solidFill>
                    <a:latin typeface="IBM Plex Sans" charset="0"/>
                    <a:ea typeface="IBM Plex Sans" charset="0"/>
                    <a:cs typeface="IBM Plex Sans" charset="0"/>
                  </a:rPr>
                  <a:t>           Goal:</a:t>
                </a:r>
              </a:p>
              <a:p>
                <a:pPr defTabSz="1422365">
                  <a:lnSpc>
                    <a:spcPct val="90000"/>
                  </a:lnSpc>
                  <a:spcAft>
                    <a:spcPct val="35000"/>
                  </a:spcAft>
                  <a:defRPr/>
                </a:pPr>
                <a:r>
                  <a:rPr lang="en-US" sz="1680" dirty="0">
                    <a:solidFill>
                      <a:srgbClr val="000000"/>
                    </a:solidFill>
                    <a:latin typeface="IBM Plex Sans" charset="0"/>
                    <a:ea typeface="IBM Plex Sans" charset="0"/>
                    <a:cs typeface="IBM Plex Sans" charset="0"/>
                  </a:rPr>
                  <a:t>Understand</a:t>
                </a:r>
                <a:r>
                  <a:rPr lang="zh-CN" altLang="en-US" sz="1680" dirty="0">
                    <a:solidFill>
                      <a:srgbClr val="000000"/>
                    </a:solidFill>
                    <a:latin typeface="IBM Plex Sans" charset="0"/>
                    <a:ea typeface="IBM Plex Sans" charset="0"/>
                    <a:cs typeface="IBM Plex Sans" charset="0"/>
                  </a:rPr>
                  <a:t> </a:t>
                </a:r>
                <a:r>
                  <a:rPr lang="en-US" altLang="zh-CN" sz="1680" dirty="0">
                    <a:solidFill>
                      <a:srgbClr val="000000"/>
                    </a:solidFill>
                    <a:latin typeface="IBM Plex Sans" charset="0"/>
                    <a:ea typeface="IBM Plex Sans" charset="0"/>
                    <a:cs typeface="IBM Plex Sans" charset="0"/>
                  </a:rPr>
                  <a:t>suitability</a:t>
                </a:r>
                <a:r>
                  <a:rPr lang="zh-CN" altLang="en-US" sz="1680" dirty="0">
                    <a:solidFill>
                      <a:srgbClr val="000000"/>
                    </a:solidFill>
                    <a:latin typeface="IBM Plex Sans" charset="0"/>
                    <a:ea typeface="IBM Plex Sans" charset="0"/>
                    <a:cs typeface="IBM Plex Sans" charset="0"/>
                  </a:rPr>
                  <a:t> </a:t>
                </a:r>
                <a:r>
                  <a:rPr lang="en-US" altLang="zh-CN" sz="1680" dirty="0">
                    <a:solidFill>
                      <a:srgbClr val="000000"/>
                    </a:solidFill>
                    <a:latin typeface="IBM Plex Sans" charset="0"/>
                    <a:ea typeface="IBM Plex Sans" charset="0"/>
                    <a:cs typeface="IBM Plex Sans" charset="0"/>
                  </a:rPr>
                  <a:t>and</a:t>
                </a:r>
                <a:r>
                  <a:rPr lang="en-US" sz="1680" dirty="0">
                    <a:solidFill>
                      <a:srgbClr val="000000"/>
                    </a:solidFill>
                    <a:latin typeface="IBM Plex Sans" charset="0"/>
                    <a:ea typeface="IBM Plex Sans" charset="0"/>
                    <a:cs typeface="IBM Plex Sans" charset="0"/>
                  </a:rPr>
                  <a:t> options</a:t>
                </a:r>
                <a:r>
                  <a:rPr lang="zh-CN" altLang="zh-CN" sz="1680" dirty="0">
                    <a:solidFill>
                      <a:srgbClr val="000000"/>
                    </a:solidFill>
                    <a:latin typeface="IBM Plex Sans" charset="0"/>
                    <a:ea typeface="IBM Plex Sans" charset="0"/>
                    <a:cs typeface="IBM Plex Sans" charset="0"/>
                  </a:rPr>
                  <a:t> </a:t>
                </a:r>
                <a:r>
                  <a:rPr lang="en-US" altLang="zh-CN" sz="1680" dirty="0">
                    <a:solidFill>
                      <a:srgbClr val="000000"/>
                    </a:solidFill>
                    <a:latin typeface="IBM Plex Sans" charset="0"/>
                    <a:ea typeface="IBM Plex Sans" charset="0"/>
                    <a:cs typeface="IBM Plex Sans" charset="0"/>
                  </a:rPr>
                  <a:t>for</a:t>
                </a:r>
                <a:r>
                  <a:rPr lang="en-US" sz="1680" dirty="0">
                    <a:solidFill>
                      <a:srgbClr val="000000"/>
                    </a:solidFill>
                    <a:latin typeface="IBM Plex Sans" charset="0"/>
                    <a:ea typeface="IBM Plex Sans" charset="0"/>
                    <a:cs typeface="IBM Plex Sans" charset="0"/>
                  </a:rPr>
                  <a:t> cloud</a:t>
                </a:r>
                <a:r>
                  <a:rPr lang="en-US" altLang="zh-CN" sz="1680" dirty="0">
                    <a:solidFill>
                      <a:srgbClr val="000000"/>
                    </a:solidFill>
                    <a:latin typeface="IBM Plex Sans" charset="0"/>
                    <a:ea typeface="IBM Plex Sans" charset="0"/>
                    <a:cs typeface="IBM Plex Sans" charset="0"/>
                  </a:rPr>
                  <a:t>. </a:t>
                </a:r>
              </a:p>
              <a:p>
                <a:pPr defTabSz="1422365">
                  <a:lnSpc>
                    <a:spcPct val="90000"/>
                  </a:lnSpc>
                  <a:spcAft>
                    <a:spcPct val="35000"/>
                  </a:spcAft>
                  <a:defRPr/>
                </a:pPr>
                <a:r>
                  <a:rPr lang="en-US" altLang="zh-CN" sz="1680" dirty="0">
                    <a:solidFill>
                      <a:srgbClr val="000000"/>
                    </a:solidFill>
                    <a:latin typeface="IBM Plex Sans" charset="0"/>
                    <a:ea typeface="IBM Plex Sans" charset="0"/>
                    <a:cs typeface="IBM Plex Sans" charset="0"/>
                  </a:rPr>
                  <a:t>C</a:t>
                </a:r>
                <a:r>
                  <a:rPr lang="en-US" sz="1680" dirty="0">
                    <a:solidFill>
                      <a:srgbClr val="000000"/>
                    </a:solidFill>
                    <a:latin typeface="IBM Plex Sans" charset="0"/>
                    <a:ea typeface="IBM Plex Sans" charset="0"/>
                    <a:cs typeface="IBM Plex Sans" charset="0"/>
                  </a:rPr>
                  <a:t>hoose the target WAS server or cloud platform</a:t>
                </a:r>
                <a:endParaRPr lang="en-US" sz="1760" dirty="0">
                  <a:solidFill>
                    <a:srgbClr val="000000"/>
                  </a:solidFill>
                  <a:latin typeface="IBM Plex Sans" charset="0"/>
                  <a:ea typeface="IBM Plex Sans" charset="0"/>
                  <a:cs typeface="IBM Plex Sans" charset="0"/>
                </a:endParaRPr>
              </a:p>
              <a:p>
                <a:pPr defTabSz="1422365">
                  <a:lnSpc>
                    <a:spcPct val="90000"/>
                  </a:lnSpc>
                  <a:spcAft>
                    <a:spcPct val="35000"/>
                  </a:spcAft>
                  <a:defRPr/>
                </a:pPr>
                <a:endParaRPr lang="en-US" sz="1760" dirty="0">
                  <a:solidFill>
                    <a:srgbClr val="000000"/>
                  </a:solidFill>
                  <a:latin typeface="IBM Plex Sans" charset="0"/>
                  <a:ea typeface="IBM Plex Sans" charset="0"/>
                  <a:cs typeface="IBM Plex Sans" charset="0"/>
                </a:endParaRPr>
              </a:p>
              <a:p>
                <a:pPr defTabSz="1422365">
                  <a:lnSpc>
                    <a:spcPct val="90000"/>
                  </a:lnSpc>
                  <a:spcAft>
                    <a:spcPct val="35000"/>
                  </a:spcAft>
                  <a:defRPr/>
                </a:pPr>
                <a:r>
                  <a:rPr lang="en-US" sz="1760" dirty="0">
                    <a:solidFill>
                      <a:srgbClr val="000000"/>
                    </a:solidFill>
                    <a:latin typeface="IBM Plex Sans" charset="0"/>
                    <a:ea typeface="IBM Plex Sans" charset="0"/>
                    <a:cs typeface="IBM Plex Sans" charset="0"/>
                  </a:rPr>
                  <a:t>          Output:</a:t>
                </a:r>
              </a:p>
              <a:p>
                <a:pPr defTabSz="1422365">
                  <a:lnSpc>
                    <a:spcPct val="90000"/>
                  </a:lnSpc>
                  <a:spcAft>
                    <a:spcPct val="35000"/>
                  </a:spcAft>
                  <a:defRPr/>
                </a:pPr>
                <a:r>
                  <a:rPr lang="en-US" sz="1680" dirty="0">
                    <a:solidFill>
                      <a:srgbClr val="000000"/>
                    </a:solidFill>
                    <a:latin typeface="IBM Plex Sans" charset="0"/>
                    <a:ea typeface="IBM Plex Sans" charset="0"/>
                    <a:cs typeface="IBM Plex Sans" charset="0"/>
                  </a:rPr>
                  <a:t>Decision on migration to on-prem or cloud, rough effort estimate</a:t>
                </a:r>
                <a:endParaRPr lang="en-US" sz="1760" dirty="0">
                  <a:solidFill>
                    <a:srgbClr val="000000"/>
                  </a:solidFill>
                  <a:latin typeface="IBM Plex Sans" charset="0"/>
                  <a:ea typeface="IBM Plex Sans" charset="0"/>
                  <a:cs typeface="IBM Plex Sans" charset="0"/>
                </a:endParaRPr>
              </a:p>
              <a:p>
                <a:pPr marL="274313" lvl="1" indent="-274313" defTabSz="1137892">
                  <a:lnSpc>
                    <a:spcPct val="90000"/>
                  </a:lnSpc>
                  <a:spcAft>
                    <a:spcPct val="15000"/>
                  </a:spcAft>
                  <a:buFontTx/>
                  <a:buChar char="••"/>
                  <a:defRPr/>
                </a:pPr>
                <a:endParaRPr lang="en-US" sz="1600" dirty="0">
                  <a:solidFill>
                    <a:srgbClr val="000000"/>
                  </a:solidFill>
                </a:endParaRPr>
              </a:p>
            </p:txBody>
          </p:sp>
        </p:grpSp>
        <p:grpSp>
          <p:nvGrpSpPr>
            <p:cNvPr id="7" name="Group 34"/>
            <p:cNvGrpSpPr/>
            <p:nvPr/>
          </p:nvGrpSpPr>
          <p:grpSpPr>
            <a:xfrm>
              <a:off x="4158002" y="3508486"/>
              <a:ext cx="2956306" cy="3589496"/>
              <a:chOff x="2297674" y="1893731"/>
              <a:chExt cx="1855095" cy="3059430"/>
            </a:xfrm>
            <a:solidFill>
              <a:schemeClr val="accent4">
                <a:lumMod val="20000"/>
                <a:lumOff val="80000"/>
              </a:schemeClr>
            </a:solidFill>
            <a:scene3d>
              <a:camera prst="orthographicFront">
                <a:rot lat="0" lon="0" rev="0"/>
              </a:camera>
              <a:lightRig rig="contrasting" dir="t">
                <a:rot lat="0" lon="0" rev="1200000"/>
              </a:lightRig>
            </a:scene3d>
          </p:grpSpPr>
          <p:sp>
            <p:nvSpPr>
              <p:cNvPr id="36" name="Round Same Side Corner Rectangle 35"/>
              <p:cNvSpPr/>
              <p:nvPr/>
            </p:nvSpPr>
            <p:spPr>
              <a:xfrm rot="10800000">
                <a:off x="2297674" y="1893731"/>
                <a:ext cx="1855095" cy="3059430"/>
              </a:xfrm>
              <a:prstGeom prst="round2SameRect">
                <a:avLst>
                  <a:gd name="adj1" fmla="val 10500"/>
                  <a:gd name="adj2" fmla="val 0"/>
                </a:avLst>
              </a:prstGeom>
              <a:grpFill/>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7" name="Round Same Side Corner Rectangle 6"/>
              <p:cNvSpPr/>
              <p:nvPr/>
            </p:nvSpPr>
            <p:spPr>
              <a:xfrm rot="21600000">
                <a:off x="2354725" y="1893731"/>
                <a:ext cx="1740993" cy="3002379"/>
              </a:xfrm>
              <a:prstGeom prst="rect">
                <a:avLst/>
              </a:prstGeom>
              <a:grpFill/>
              <a:sp3d/>
            </p:spPr>
            <p:style>
              <a:lnRef idx="0">
                <a:scrgbClr r="0" g="0" b="0"/>
              </a:lnRef>
              <a:fillRef idx="0">
                <a:scrgbClr r="0" g="0" b="0"/>
              </a:fillRef>
              <a:effectRef idx="0">
                <a:scrgbClr r="0" g="0" b="0"/>
              </a:effectRef>
              <a:fontRef idx="minor">
                <a:schemeClr val="lt1"/>
              </a:fontRef>
            </p:style>
            <p:txBody>
              <a:bodyPr lIns="227584" tIns="227584" rIns="227584" bIns="227584" spcCol="1270"/>
              <a:lstStyle/>
              <a:p>
                <a:pPr lvl="1" defTabSz="1422365">
                  <a:lnSpc>
                    <a:spcPct val="90000"/>
                  </a:lnSpc>
                  <a:spcAft>
                    <a:spcPct val="35000"/>
                  </a:spcAft>
                  <a:defRPr/>
                </a:pPr>
                <a:r>
                  <a:rPr lang="en-US" sz="1760" dirty="0">
                    <a:solidFill>
                      <a:srgbClr val="000000"/>
                    </a:solidFill>
                    <a:latin typeface="IBM Plex Sans" charset="0"/>
                    <a:ea typeface="IBM Plex Sans" charset="0"/>
                    <a:cs typeface="IBM Plex Sans" charset="0"/>
                  </a:rPr>
                  <a:t>Goal:</a:t>
                </a:r>
              </a:p>
              <a:p>
                <a:pPr defTabSz="1422365">
                  <a:lnSpc>
                    <a:spcPct val="90000"/>
                  </a:lnSpc>
                  <a:spcAft>
                    <a:spcPct val="35000"/>
                  </a:spcAft>
                  <a:defRPr/>
                </a:pPr>
                <a:r>
                  <a:rPr lang="en-US" sz="1680" dirty="0">
                    <a:solidFill>
                      <a:srgbClr val="000000"/>
                    </a:solidFill>
                    <a:latin typeface="IBM Plex Sans" charset="0"/>
                    <a:ea typeface="IBM Plex Sans" charset="0"/>
                    <a:cs typeface="IBM Plex Sans" charset="0"/>
                  </a:rPr>
                  <a:t>Analyze source code for challenges in migrating the application to target WAS server or cloud platform</a:t>
                </a:r>
                <a:endParaRPr lang="en-US" altLang="zh-CN" sz="1680" dirty="0">
                  <a:solidFill>
                    <a:srgbClr val="000000"/>
                  </a:solidFill>
                  <a:latin typeface="IBM Plex Sans" charset="0"/>
                  <a:ea typeface="IBM Plex Sans" charset="0"/>
                  <a:cs typeface="IBM Plex Sans" charset="0"/>
                </a:endParaRPr>
              </a:p>
              <a:p>
                <a:pPr defTabSz="1422365">
                  <a:lnSpc>
                    <a:spcPct val="90000"/>
                  </a:lnSpc>
                  <a:spcAft>
                    <a:spcPct val="35000"/>
                  </a:spcAft>
                  <a:defRPr/>
                </a:pPr>
                <a:endParaRPr lang="en-US" sz="1680" dirty="0">
                  <a:solidFill>
                    <a:srgbClr val="000000"/>
                  </a:solidFill>
                  <a:latin typeface="IBM Plex Sans" charset="0"/>
                  <a:ea typeface="IBM Plex Sans" charset="0"/>
                  <a:cs typeface="IBM Plex Sans" charset="0"/>
                </a:endParaRPr>
              </a:p>
              <a:p>
                <a:pPr defTabSz="1422365">
                  <a:lnSpc>
                    <a:spcPct val="90000"/>
                  </a:lnSpc>
                  <a:spcAft>
                    <a:spcPct val="35000"/>
                  </a:spcAft>
                  <a:defRPr/>
                </a:pPr>
                <a:r>
                  <a:rPr lang="zh-CN" altLang="en-US" sz="1760">
                    <a:solidFill>
                      <a:srgbClr val="000000"/>
                    </a:solidFill>
                    <a:latin typeface="IBM Plex Sans" charset="0"/>
                    <a:ea typeface="IBM Plex Sans" charset="0"/>
                    <a:cs typeface="IBM Plex Sans" charset="0"/>
                  </a:rPr>
                  <a:t>     </a:t>
                </a:r>
                <a:r>
                  <a:rPr lang="en-US" sz="1760" dirty="0">
                    <a:solidFill>
                      <a:srgbClr val="000000"/>
                    </a:solidFill>
                    <a:latin typeface="IBM Plex Sans" charset="0"/>
                    <a:ea typeface="IBM Plex Sans" charset="0"/>
                    <a:cs typeface="IBM Plex Sans" charset="0"/>
                  </a:rPr>
                  <a:t>Output:</a:t>
                </a:r>
              </a:p>
              <a:p>
                <a:pPr defTabSz="1422365">
                  <a:lnSpc>
                    <a:spcPct val="90000"/>
                  </a:lnSpc>
                  <a:spcAft>
                    <a:spcPct val="35000"/>
                  </a:spcAft>
                  <a:defRPr/>
                </a:pPr>
                <a:r>
                  <a:rPr lang="en-US" sz="1680" dirty="0">
                    <a:solidFill>
                      <a:srgbClr val="000000"/>
                    </a:solidFill>
                    <a:latin typeface="IBM Plex Sans" charset="0"/>
                    <a:ea typeface="IBM Plex Sans" charset="0"/>
                    <a:cs typeface="IBM Plex Sans" charset="0"/>
                  </a:rPr>
                  <a:t>Report on migration challenges and fine tuning of the effort estimate</a:t>
                </a:r>
              </a:p>
              <a:p>
                <a:pPr marL="274313" lvl="1" indent="-274313" defTabSz="1137892">
                  <a:lnSpc>
                    <a:spcPct val="90000"/>
                  </a:lnSpc>
                  <a:spcAft>
                    <a:spcPct val="15000"/>
                  </a:spcAft>
                  <a:buFontTx/>
                  <a:buChar char="••"/>
                  <a:defRPr/>
                </a:pPr>
                <a:endParaRPr lang="en-US" sz="1920" dirty="0">
                  <a:solidFill>
                    <a:srgbClr val="000000"/>
                  </a:solidFill>
                </a:endParaRPr>
              </a:p>
            </p:txBody>
          </p:sp>
        </p:grpSp>
        <p:grpSp>
          <p:nvGrpSpPr>
            <p:cNvPr id="8" name="Group 37"/>
            <p:cNvGrpSpPr/>
            <p:nvPr/>
          </p:nvGrpSpPr>
          <p:grpSpPr>
            <a:xfrm>
              <a:off x="7422971" y="3508486"/>
              <a:ext cx="2956306" cy="3589496"/>
              <a:chOff x="4338279" y="1893731"/>
              <a:chExt cx="1855095" cy="3059430"/>
            </a:xfrm>
            <a:solidFill>
              <a:schemeClr val="accent3">
                <a:lumMod val="40000"/>
                <a:lumOff val="60000"/>
              </a:schemeClr>
            </a:solidFill>
            <a:scene3d>
              <a:camera prst="orthographicFront">
                <a:rot lat="0" lon="0" rev="0"/>
              </a:camera>
              <a:lightRig rig="contrasting" dir="t">
                <a:rot lat="0" lon="0" rev="1200000"/>
              </a:lightRig>
            </a:scene3d>
          </p:grpSpPr>
          <p:sp>
            <p:nvSpPr>
              <p:cNvPr id="39" name="Round Same Side Corner Rectangle 38"/>
              <p:cNvSpPr/>
              <p:nvPr/>
            </p:nvSpPr>
            <p:spPr>
              <a:xfrm rot="10800000">
                <a:off x="4338279" y="1893731"/>
                <a:ext cx="1855095" cy="3059430"/>
              </a:xfrm>
              <a:prstGeom prst="round2SameRect">
                <a:avLst>
                  <a:gd name="adj1" fmla="val 10500"/>
                  <a:gd name="adj2" fmla="val 0"/>
                </a:avLst>
              </a:prstGeom>
              <a:grpFill/>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0" name="Round Same Side Corner Rectangle 8"/>
              <p:cNvSpPr/>
              <p:nvPr/>
            </p:nvSpPr>
            <p:spPr>
              <a:xfrm rot="21600000">
                <a:off x="4395330" y="1893731"/>
                <a:ext cx="1740993" cy="3002379"/>
              </a:xfrm>
              <a:prstGeom prst="rect">
                <a:avLst/>
              </a:prstGeom>
              <a:grpFill/>
              <a:sp3d/>
            </p:spPr>
            <p:style>
              <a:lnRef idx="0">
                <a:scrgbClr r="0" g="0" b="0"/>
              </a:lnRef>
              <a:fillRef idx="0">
                <a:scrgbClr r="0" g="0" b="0"/>
              </a:fillRef>
              <a:effectRef idx="0">
                <a:scrgbClr r="0" g="0" b="0"/>
              </a:effectRef>
              <a:fontRef idx="minor">
                <a:schemeClr val="lt1"/>
              </a:fontRef>
            </p:style>
            <p:txBody>
              <a:bodyPr lIns="227584" tIns="227584" rIns="227584" bIns="227584" spcCol="1270"/>
              <a:lstStyle/>
              <a:p>
                <a:pPr lvl="1" defTabSz="1422365">
                  <a:lnSpc>
                    <a:spcPct val="90000"/>
                  </a:lnSpc>
                  <a:spcAft>
                    <a:spcPct val="35000"/>
                  </a:spcAft>
                  <a:defRPr/>
                </a:pPr>
                <a:r>
                  <a:rPr lang="en-US" sz="1760" dirty="0">
                    <a:solidFill>
                      <a:srgbClr val="000000"/>
                    </a:solidFill>
                    <a:latin typeface="IBM Plex Sans" charset="0"/>
                    <a:ea typeface="IBM Plex Sans" charset="0"/>
                    <a:cs typeface="IBM Plex Sans" charset="0"/>
                  </a:rPr>
                  <a:t>Goal:</a:t>
                </a:r>
              </a:p>
              <a:p>
                <a:pPr>
                  <a:defRPr/>
                </a:pPr>
                <a:r>
                  <a:rPr lang="en-US" sz="1600" dirty="0">
                    <a:solidFill>
                      <a:srgbClr val="000000"/>
                    </a:solidFill>
                    <a:latin typeface="IBM Plex Sans" charset="0"/>
                    <a:ea typeface="IBM Plex Sans" charset="0"/>
                    <a:cs typeface="IBM Plex Sans" charset="0"/>
                  </a:rPr>
                  <a:t>Make the changes to the  application’s source code</a:t>
                </a:r>
              </a:p>
              <a:p>
                <a:pPr defTabSz="1422365">
                  <a:lnSpc>
                    <a:spcPct val="90000"/>
                  </a:lnSpc>
                  <a:spcAft>
                    <a:spcPct val="35000"/>
                  </a:spcAft>
                  <a:defRPr/>
                </a:pPr>
                <a:endParaRPr lang="en-US" sz="1680" dirty="0">
                  <a:solidFill>
                    <a:srgbClr val="000000"/>
                  </a:solidFill>
                  <a:latin typeface="IBM Plex Sans" charset="0"/>
                  <a:ea typeface="IBM Plex Sans" charset="0"/>
                  <a:cs typeface="IBM Plex Sans" charset="0"/>
                </a:endParaRPr>
              </a:p>
              <a:p>
                <a:pPr lvl="1" defTabSz="1422365">
                  <a:lnSpc>
                    <a:spcPct val="90000"/>
                  </a:lnSpc>
                  <a:spcAft>
                    <a:spcPct val="35000"/>
                  </a:spcAft>
                  <a:defRPr/>
                </a:pPr>
                <a:endParaRPr lang="en-US" sz="1760" dirty="0" smtClean="0">
                  <a:solidFill>
                    <a:srgbClr val="000000"/>
                  </a:solidFill>
                  <a:latin typeface="IBM Plex Sans" charset="0"/>
                  <a:ea typeface="IBM Plex Sans" charset="0"/>
                  <a:cs typeface="IBM Plex Sans" charset="0"/>
                </a:endParaRPr>
              </a:p>
              <a:p>
                <a:pPr lvl="1" defTabSz="1422365">
                  <a:lnSpc>
                    <a:spcPct val="90000"/>
                  </a:lnSpc>
                  <a:spcAft>
                    <a:spcPct val="35000"/>
                  </a:spcAft>
                  <a:defRPr/>
                </a:pPr>
                <a:r>
                  <a:rPr lang="en-US" sz="1760" dirty="0" smtClean="0">
                    <a:solidFill>
                      <a:srgbClr val="000000"/>
                    </a:solidFill>
                    <a:latin typeface="IBM Plex Sans" charset="0"/>
                    <a:ea typeface="IBM Plex Sans" charset="0"/>
                    <a:cs typeface="IBM Plex Sans" charset="0"/>
                  </a:rPr>
                  <a:t>Output</a:t>
                </a:r>
                <a:r>
                  <a:rPr lang="en-US" sz="1760" dirty="0">
                    <a:solidFill>
                      <a:srgbClr val="000000"/>
                    </a:solidFill>
                    <a:latin typeface="IBM Plex Sans" charset="0"/>
                    <a:ea typeface="IBM Plex Sans" charset="0"/>
                    <a:cs typeface="IBM Plex Sans" charset="0"/>
                  </a:rPr>
                  <a:t>:</a:t>
                </a:r>
              </a:p>
              <a:p>
                <a:pPr defTabSz="1422365">
                  <a:lnSpc>
                    <a:spcPct val="90000"/>
                  </a:lnSpc>
                  <a:spcAft>
                    <a:spcPct val="35000"/>
                  </a:spcAft>
                  <a:defRPr/>
                </a:pPr>
                <a:r>
                  <a:rPr lang="en-US" sz="1680" dirty="0">
                    <a:solidFill>
                      <a:srgbClr val="000000"/>
                    </a:solidFill>
                    <a:latin typeface="IBM Plex Sans" charset="0"/>
                    <a:ea typeface="IBM Plex Sans" charset="0"/>
                    <a:cs typeface="IBM Plex Sans" charset="0"/>
                  </a:rPr>
                  <a:t>Migrated application that has passed the developer tests.</a:t>
                </a:r>
              </a:p>
              <a:p>
                <a:pPr marL="274313" lvl="1" indent="-274313" defTabSz="1137892">
                  <a:lnSpc>
                    <a:spcPct val="90000"/>
                  </a:lnSpc>
                  <a:spcAft>
                    <a:spcPct val="15000"/>
                  </a:spcAft>
                  <a:buFontTx/>
                  <a:buChar char="••"/>
                  <a:defRPr/>
                </a:pPr>
                <a:endParaRPr lang="en-US" sz="1920" dirty="0">
                  <a:solidFill>
                    <a:srgbClr val="000000"/>
                  </a:solidFill>
                  <a:latin typeface="IBM Plex Sans" charset="0"/>
                  <a:ea typeface="IBM Plex Sans" charset="0"/>
                  <a:cs typeface="IBM Plex Sans" charset="0"/>
                </a:endParaRPr>
              </a:p>
            </p:txBody>
          </p:sp>
        </p:grpSp>
        <p:grpSp>
          <p:nvGrpSpPr>
            <p:cNvPr id="9" name="Group 40"/>
            <p:cNvGrpSpPr/>
            <p:nvPr/>
          </p:nvGrpSpPr>
          <p:grpSpPr>
            <a:xfrm>
              <a:off x="10687938" y="3508486"/>
              <a:ext cx="2956306" cy="3589496"/>
              <a:chOff x="6378884" y="1893731"/>
              <a:chExt cx="1855095" cy="3059430"/>
            </a:xfrm>
            <a:solidFill>
              <a:schemeClr val="bg2">
                <a:lumMod val="75000"/>
              </a:schemeClr>
            </a:solidFill>
            <a:scene3d>
              <a:camera prst="orthographicFront">
                <a:rot lat="0" lon="0" rev="0"/>
              </a:camera>
              <a:lightRig rig="contrasting" dir="t">
                <a:rot lat="0" lon="0" rev="1200000"/>
              </a:lightRig>
            </a:scene3d>
          </p:grpSpPr>
          <p:sp>
            <p:nvSpPr>
              <p:cNvPr id="42" name="Round Same Side Corner Rectangle 41"/>
              <p:cNvSpPr/>
              <p:nvPr/>
            </p:nvSpPr>
            <p:spPr>
              <a:xfrm rot="10800000">
                <a:off x="6378884" y="1893731"/>
                <a:ext cx="1855095" cy="3059430"/>
              </a:xfrm>
              <a:prstGeom prst="round2SameRect">
                <a:avLst>
                  <a:gd name="adj1" fmla="val 10500"/>
                  <a:gd name="adj2" fmla="val 0"/>
                </a:avLst>
              </a:prstGeom>
              <a:grpFill/>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3" name="Round Same Side Corner Rectangle 10"/>
              <p:cNvSpPr/>
              <p:nvPr/>
            </p:nvSpPr>
            <p:spPr>
              <a:xfrm rot="21600000">
                <a:off x="6435935" y="1893731"/>
                <a:ext cx="1740993" cy="3002379"/>
              </a:xfrm>
              <a:prstGeom prst="rect">
                <a:avLst/>
              </a:prstGeom>
              <a:grpFill/>
              <a:sp3d/>
            </p:spPr>
            <p:style>
              <a:lnRef idx="0">
                <a:scrgbClr r="0" g="0" b="0"/>
              </a:lnRef>
              <a:fillRef idx="0">
                <a:scrgbClr r="0" g="0" b="0"/>
              </a:fillRef>
              <a:effectRef idx="0">
                <a:scrgbClr r="0" g="0" b="0"/>
              </a:effectRef>
              <a:fontRef idx="minor">
                <a:schemeClr val="lt1"/>
              </a:fontRef>
            </p:style>
            <p:txBody>
              <a:bodyPr lIns="227584" tIns="227584" rIns="227584" bIns="227584" spcCol="1270"/>
              <a:lstStyle/>
              <a:p>
                <a:pPr lvl="1" defTabSz="1422365">
                  <a:lnSpc>
                    <a:spcPct val="90000"/>
                  </a:lnSpc>
                  <a:spcAft>
                    <a:spcPct val="35000"/>
                  </a:spcAft>
                  <a:defRPr/>
                </a:pPr>
                <a:r>
                  <a:rPr lang="en-US" sz="1760" dirty="0">
                    <a:solidFill>
                      <a:srgbClr val="000000"/>
                    </a:solidFill>
                    <a:latin typeface="IBM Plex Sans" charset="0"/>
                    <a:ea typeface="IBM Plex Sans" charset="0"/>
                    <a:cs typeface="IBM Plex Sans" charset="0"/>
                  </a:rPr>
                  <a:t>Goal:</a:t>
                </a:r>
              </a:p>
              <a:p>
                <a:pPr defTabSz="1422365">
                  <a:lnSpc>
                    <a:spcPct val="90000"/>
                  </a:lnSpc>
                  <a:spcAft>
                    <a:spcPct val="35000"/>
                  </a:spcAft>
                  <a:defRPr/>
                </a:pPr>
                <a:r>
                  <a:rPr lang="en-US" sz="1600" dirty="0">
                    <a:solidFill>
                      <a:srgbClr val="000000"/>
                    </a:solidFill>
                    <a:latin typeface="IBM Plex Sans" charset="0"/>
                    <a:ea typeface="IBM Plex Sans" charset="0"/>
                    <a:cs typeface="IBM Plex Sans" charset="0"/>
                  </a:rPr>
                  <a:t>Make the changes to the application configuration across all stages on-prem on in cloud</a:t>
                </a:r>
              </a:p>
              <a:p>
                <a:pPr defTabSz="1422365">
                  <a:lnSpc>
                    <a:spcPct val="90000"/>
                  </a:lnSpc>
                  <a:spcAft>
                    <a:spcPct val="35000"/>
                  </a:spcAft>
                  <a:defRPr/>
                </a:pPr>
                <a:endParaRPr lang="en-US" sz="1680" dirty="0">
                  <a:solidFill>
                    <a:srgbClr val="000000"/>
                  </a:solidFill>
                  <a:latin typeface="IBM Plex Sans" charset="0"/>
                  <a:ea typeface="IBM Plex Sans" charset="0"/>
                  <a:cs typeface="IBM Plex Sans" charset="0"/>
                </a:endParaRPr>
              </a:p>
              <a:p>
                <a:pPr lvl="1" defTabSz="1422365">
                  <a:lnSpc>
                    <a:spcPct val="90000"/>
                  </a:lnSpc>
                  <a:spcAft>
                    <a:spcPct val="35000"/>
                  </a:spcAft>
                  <a:defRPr/>
                </a:pPr>
                <a:r>
                  <a:rPr lang="en-US" sz="1760" dirty="0">
                    <a:solidFill>
                      <a:srgbClr val="000000"/>
                    </a:solidFill>
                    <a:latin typeface="IBM Plex Sans" charset="0"/>
                    <a:ea typeface="IBM Plex Sans" charset="0"/>
                    <a:cs typeface="IBM Plex Sans" charset="0"/>
                  </a:rPr>
                  <a:t>Output:</a:t>
                </a:r>
              </a:p>
              <a:p>
                <a:pPr defTabSz="1422365">
                  <a:lnSpc>
                    <a:spcPct val="90000"/>
                  </a:lnSpc>
                  <a:spcAft>
                    <a:spcPct val="35000"/>
                  </a:spcAft>
                  <a:defRPr/>
                </a:pPr>
                <a:r>
                  <a:rPr lang="en-US" sz="1680" dirty="0">
                    <a:solidFill>
                      <a:srgbClr val="000000"/>
                    </a:solidFill>
                    <a:latin typeface="IBM Plex Sans" charset="0"/>
                    <a:ea typeface="IBM Plex Sans" charset="0"/>
                    <a:cs typeface="IBM Plex Sans" charset="0"/>
                  </a:rPr>
                  <a:t>Successfully transform</a:t>
                </a:r>
                <a:r>
                  <a:rPr lang="zh-CN" altLang="en-US" sz="1680" dirty="0">
                    <a:solidFill>
                      <a:srgbClr val="000000"/>
                    </a:solidFill>
                    <a:latin typeface="IBM Plex Sans" charset="0"/>
                    <a:ea typeface="IBM Plex Sans" charset="0"/>
                    <a:cs typeface="IBM Plex Sans" charset="0"/>
                  </a:rPr>
                  <a:t> </a:t>
                </a:r>
                <a:r>
                  <a:rPr lang="en-US" altLang="zh-CN" sz="1680" dirty="0">
                    <a:solidFill>
                      <a:srgbClr val="000000"/>
                    </a:solidFill>
                    <a:latin typeface="IBM Plex Sans" charset="0"/>
                    <a:ea typeface="IBM Plex Sans" charset="0"/>
                    <a:cs typeface="IBM Plex Sans" charset="0"/>
                  </a:rPr>
                  <a:t>on-prem application to selected WAS or cloud platform</a:t>
                </a:r>
                <a:endParaRPr lang="en-US" sz="1680" dirty="0">
                  <a:solidFill>
                    <a:srgbClr val="000000"/>
                  </a:solidFill>
                  <a:latin typeface="IBM Plex Sans" charset="0"/>
                  <a:ea typeface="IBM Plex Sans" charset="0"/>
                  <a:cs typeface="IBM Plex Sans" charset="0"/>
                </a:endParaRPr>
              </a:p>
              <a:p>
                <a:pPr marL="274313" lvl="1" indent="-274313" defTabSz="1137892">
                  <a:lnSpc>
                    <a:spcPct val="90000"/>
                  </a:lnSpc>
                  <a:spcAft>
                    <a:spcPct val="15000"/>
                  </a:spcAft>
                  <a:buFontTx/>
                  <a:buChar char="••"/>
                  <a:defRPr/>
                </a:pPr>
                <a:endParaRPr lang="en-US" sz="1920" dirty="0">
                  <a:solidFill>
                    <a:srgbClr val="000000"/>
                  </a:solidFill>
                  <a:latin typeface="IBM Plex Sans" charset="0"/>
                  <a:ea typeface="IBM Plex Sans" charset="0"/>
                  <a:cs typeface="IBM Plex Sans" charset="0"/>
                </a:endParaRPr>
              </a:p>
            </p:txBody>
          </p:sp>
        </p:grpSp>
        <p:sp>
          <p:nvSpPr>
            <p:cNvPr id="44" name="Isosceles Triangle 43"/>
            <p:cNvSpPr>
              <a:spLocks noChangeArrowheads="1"/>
            </p:cNvSpPr>
            <p:nvPr/>
          </p:nvSpPr>
          <p:spPr bwMode="auto">
            <a:xfrm rot="5400000">
              <a:off x="3812541" y="2379964"/>
              <a:ext cx="528320" cy="548640"/>
            </a:xfrm>
            <a:prstGeom prst="triangle">
              <a:avLst>
                <a:gd name="adj" fmla="val 50000"/>
              </a:avLst>
            </a:prstGeom>
            <a:solidFill>
              <a:srgbClr val="BFBFBF"/>
            </a:solidFill>
            <a:ln w="9525">
              <a:solidFill>
                <a:srgbClr val="3C75BD"/>
              </a:solidFill>
              <a:miter lim="800000"/>
              <a:headEnd/>
              <a:tailEnd/>
            </a:ln>
            <a:effectLst>
              <a:outerShdw blurRad="40000" dist="23000" dir="5400000" rotWithShape="0">
                <a:srgbClr val="808080">
                  <a:alpha val="34998"/>
                </a:srgbClr>
              </a:outerShdw>
            </a:effectLst>
          </p:spPr>
          <p:txBody>
            <a:bodyPr anchor="ctr"/>
            <a:lstStyle/>
            <a:p>
              <a:pPr algn="ctr">
                <a:defRPr/>
              </a:pPr>
              <a:endParaRPr lang="en-US" sz="1920" dirty="0">
                <a:solidFill>
                  <a:schemeClr val="lt1"/>
                </a:solidFill>
              </a:endParaRPr>
            </a:p>
          </p:txBody>
        </p:sp>
        <p:sp>
          <p:nvSpPr>
            <p:cNvPr id="45" name="Isosceles Triangle 44"/>
            <p:cNvSpPr>
              <a:spLocks noChangeArrowheads="1"/>
            </p:cNvSpPr>
            <p:nvPr/>
          </p:nvSpPr>
          <p:spPr bwMode="auto">
            <a:xfrm rot="5400000">
              <a:off x="7023102" y="2379964"/>
              <a:ext cx="528320" cy="548640"/>
            </a:xfrm>
            <a:prstGeom prst="triangle">
              <a:avLst>
                <a:gd name="adj" fmla="val 50000"/>
              </a:avLst>
            </a:prstGeom>
            <a:solidFill>
              <a:srgbClr val="BFBFBF"/>
            </a:solidFill>
            <a:ln w="9525">
              <a:solidFill>
                <a:srgbClr val="3C75BD"/>
              </a:solidFill>
              <a:miter lim="800000"/>
              <a:headEnd/>
              <a:tailEnd/>
            </a:ln>
            <a:effectLst>
              <a:outerShdw blurRad="40000" dist="23000" dir="5400000" rotWithShape="0">
                <a:srgbClr val="808080">
                  <a:alpha val="34998"/>
                </a:srgbClr>
              </a:outerShdw>
            </a:effectLst>
          </p:spPr>
          <p:txBody>
            <a:bodyPr anchor="ctr"/>
            <a:lstStyle/>
            <a:p>
              <a:pPr algn="ctr">
                <a:defRPr/>
              </a:pPr>
              <a:endParaRPr lang="en-US" sz="1920" dirty="0">
                <a:solidFill>
                  <a:schemeClr val="lt1"/>
                </a:solidFill>
              </a:endParaRPr>
            </a:p>
          </p:txBody>
        </p:sp>
        <p:sp>
          <p:nvSpPr>
            <p:cNvPr id="46" name="Isosceles Triangle 45"/>
            <p:cNvSpPr>
              <a:spLocks noChangeArrowheads="1"/>
            </p:cNvSpPr>
            <p:nvPr/>
          </p:nvSpPr>
          <p:spPr bwMode="auto">
            <a:xfrm rot="5400000">
              <a:off x="10375902" y="2364724"/>
              <a:ext cx="528320" cy="548640"/>
            </a:xfrm>
            <a:prstGeom prst="triangle">
              <a:avLst>
                <a:gd name="adj" fmla="val 50000"/>
              </a:avLst>
            </a:prstGeom>
            <a:solidFill>
              <a:srgbClr val="BFBFBF"/>
            </a:solidFill>
            <a:ln w="9525">
              <a:solidFill>
                <a:srgbClr val="3C75BD"/>
              </a:solidFill>
              <a:miter lim="800000"/>
              <a:headEnd/>
              <a:tailEnd/>
            </a:ln>
            <a:effectLst>
              <a:outerShdw blurRad="40000" dist="23000" dir="5400000" rotWithShape="0">
                <a:srgbClr val="808080">
                  <a:alpha val="34998"/>
                </a:srgbClr>
              </a:outerShdw>
            </a:effectLst>
          </p:spPr>
          <p:txBody>
            <a:bodyPr anchor="ctr"/>
            <a:lstStyle/>
            <a:p>
              <a:pPr algn="ctr">
                <a:defRPr/>
              </a:pPr>
              <a:endParaRPr lang="en-US" sz="1920" dirty="0">
                <a:solidFill>
                  <a:schemeClr val="lt1"/>
                </a:solidFill>
              </a:endParaRPr>
            </a:p>
          </p:txBody>
        </p:sp>
        <p:sp>
          <p:nvSpPr>
            <p:cNvPr id="25619" name="Rectangle 47"/>
            <p:cNvSpPr>
              <a:spLocks noChangeArrowheads="1"/>
            </p:cNvSpPr>
            <p:nvPr/>
          </p:nvSpPr>
          <p:spPr bwMode="auto">
            <a:xfrm>
              <a:off x="914383" y="1173463"/>
              <a:ext cx="12712699" cy="400110"/>
            </a:xfrm>
            <a:prstGeom prst="rect">
              <a:avLst/>
            </a:prstGeom>
            <a:noFill/>
            <a:ln w="9525">
              <a:noFill/>
              <a:miter lim="800000"/>
              <a:headEnd/>
              <a:tailEnd/>
            </a:ln>
          </p:spPr>
          <p:txBody>
            <a:bodyPr>
              <a:spAutoFit/>
            </a:bodyPr>
            <a:lstStyle/>
            <a:p>
              <a:pPr algn="ctr"/>
              <a:r>
                <a:rPr lang="en-US" altLang="en-US" sz="2000" dirty="0">
                  <a:solidFill>
                    <a:srgbClr val="FFFFFF"/>
                  </a:solidFill>
                  <a:latin typeface="IBM Plex Sans" charset="0"/>
                  <a:ea typeface="IBM Plex Sans" charset="0"/>
                  <a:cs typeface="IBM Plex Sans" charset="0"/>
                </a:rPr>
                <a:t>WebSphere Migration Toolkits provide assistance in full cycle of on-premise or in cloud migration </a:t>
              </a:r>
            </a:p>
          </p:txBody>
        </p:sp>
      </p:grpSp>
      <p:sp>
        <p:nvSpPr>
          <p:cNvPr id="11" name="Title 10"/>
          <p:cNvSpPr>
            <a:spLocks noGrp="1"/>
          </p:cNvSpPr>
          <p:nvPr>
            <p:ph type="title"/>
          </p:nvPr>
        </p:nvSpPr>
        <p:spPr/>
        <p:txBody>
          <a:bodyPr/>
          <a:lstStyle/>
          <a:p>
            <a:r>
              <a:rPr lang="en-US" dirty="0" smtClean="0"/>
              <a:t>Migration steps</a:t>
            </a:r>
            <a:endParaRPr lang="en-US" dirty="0"/>
          </a:p>
        </p:txBody>
      </p:sp>
    </p:spTree>
    <p:extLst>
      <p:ext uri="{BB962C8B-B14F-4D97-AF65-F5344CB8AC3E}">
        <p14:creationId xmlns:p14="http://schemas.microsoft.com/office/powerpoint/2010/main" val="245238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altLang="en-US" dirty="0" smtClean="0"/>
              <a:t>Overview of WebSphere migration tools</a:t>
            </a:r>
            <a:endParaRPr lang="en-US" alt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8945" y="1109041"/>
            <a:ext cx="12733707" cy="6665029"/>
          </a:xfrm>
        </p:spPr>
      </p:pic>
    </p:spTree>
    <p:extLst>
      <p:ext uri="{BB962C8B-B14F-4D97-AF65-F5344CB8AC3E}">
        <p14:creationId xmlns:p14="http://schemas.microsoft.com/office/powerpoint/2010/main" val="952946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bwMode="auto">
          <a:xfrm>
            <a:off x="2081283" y="1100252"/>
            <a:ext cx="9236519" cy="491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FAA26D3D-D897-4be2-8F04-BA451C77F1D7}">
              <ma14:placeholderFlag xmlns:ma14="http://schemas.microsoft.com/office/mac/drawingml/2011/main" xmlns="" val="1"/>
            </a:ext>
          </a:extLst>
        </p:spPr>
        <p:txBody>
          <a:bodyPr vert="horz" wrap="square" lIns="53578" tIns="53578" rIns="53578" bIns="53578"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r>
              <a:rPr lang="en-US" sz="2100" dirty="0">
                <a:solidFill>
                  <a:schemeClr val="bg1"/>
                </a:solidFill>
                <a:sym typeface="HelvNeue Bold for IBM"/>
              </a:rPr>
              <a:t>Use Cases driving Private Cloud Adoption</a:t>
            </a:r>
          </a:p>
        </p:txBody>
      </p:sp>
      <p:grpSp>
        <p:nvGrpSpPr>
          <p:cNvPr id="5" name="Group 4"/>
          <p:cNvGrpSpPr/>
          <p:nvPr/>
        </p:nvGrpSpPr>
        <p:grpSpPr>
          <a:xfrm>
            <a:off x="1010653" y="1575719"/>
            <a:ext cx="11855115" cy="5675313"/>
            <a:chOff x="2278208" y="2091735"/>
            <a:chExt cx="10164666" cy="4722533"/>
          </a:xfrm>
        </p:grpSpPr>
        <p:sp>
          <p:nvSpPr>
            <p:cNvPr id="8" name="Rectangle 7"/>
            <p:cNvSpPr/>
            <p:nvPr/>
          </p:nvSpPr>
          <p:spPr>
            <a:xfrm>
              <a:off x="2278208" y="2091735"/>
              <a:ext cx="2449011" cy="646331"/>
            </a:xfrm>
            <a:prstGeom prst="rect">
              <a:avLst/>
            </a:prstGeom>
          </p:spPr>
          <p:txBody>
            <a:bodyPr wrap="square">
              <a:spAutoFit/>
            </a:bodyPr>
            <a:lstStyle/>
            <a:p>
              <a:pPr marL="302441" indent="-302441" defTabSz="548657"/>
              <a:r>
                <a:rPr lang="en-US" sz="1800" dirty="0">
                  <a:latin typeface="Helvetica Neue Medium" charset="0"/>
                  <a:ea typeface="Helvetica Neue Medium" charset="0"/>
                  <a:cs typeface="Helvetica Neue Medium" charset="0"/>
                </a:rPr>
                <a:t>1. Optimize legacy apps with cloud</a:t>
              </a:r>
            </a:p>
          </p:txBody>
        </p:sp>
        <p:sp>
          <p:nvSpPr>
            <p:cNvPr id="10" name="Rectangle 9"/>
            <p:cNvSpPr/>
            <p:nvPr/>
          </p:nvSpPr>
          <p:spPr>
            <a:xfrm>
              <a:off x="2503516" y="4488429"/>
              <a:ext cx="1841500" cy="73024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22986"/>
              <a:endParaRPr lang="en-US" sz="1080" dirty="0">
                <a:solidFill>
                  <a:prstClr val="white"/>
                </a:solidFill>
                <a:latin typeface="Helvetica Neue Light" charset="0"/>
                <a:ea typeface="Helvetica Neue Light" charset="0"/>
                <a:cs typeface="Helvetica Neue Light" charset="0"/>
              </a:endParaRPr>
            </a:p>
            <a:p>
              <a:pPr defTabSz="822986"/>
              <a:r>
                <a:rPr lang="en-US" sz="1260" dirty="0">
                  <a:solidFill>
                    <a:prstClr val="white"/>
                  </a:solidFill>
                  <a:latin typeface="Helvetica Neue Light" charset="0"/>
                  <a:ea typeface="Helvetica Neue Light" charset="0"/>
                  <a:cs typeface="Helvetica Neue Light" charset="0"/>
                </a:rPr>
                <a:t>Private Cloud Platform</a:t>
              </a:r>
            </a:p>
            <a:p>
              <a:pPr defTabSz="822986"/>
              <a:endParaRPr lang="en-US" sz="1080" dirty="0">
                <a:solidFill>
                  <a:prstClr val="white"/>
                </a:solidFill>
                <a:latin typeface="Helvetica Neue Light" charset="0"/>
                <a:ea typeface="Helvetica Neue Light" charset="0"/>
                <a:cs typeface="Helvetica Neue Light" charset="0"/>
              </a:endParaRPr>
            </a:p>
            <a:p>
              <a:pPr defTabSz="822986"/>
              <a:r>
                <a:rPr lang="en-US" sz="1260" dirty="0">
                  <a:solidFill>
                    <a:prstClr val="white"/>
                  </a:solidFill>
                  <a:latin typeface="Helvetica Neue Light" charset="0"/>
                  <a:ea typeface="Helvetica Neue Light" charset="0"/>
                  <a:cs typeface="Helvetica Neue Light" charset="0"/>
                </a:rPr>
                <a:t>Containers &amp; VMs</a:t>
              </a:r>
            </a:p>
            <a:p>
              <a:pPr defTabSz="822986"/>
              <a:r>
                <a:rPr lang="en-US" sz="1260" dirty="0">
                  <a:solidFill>
                    <a:prstClr val="white"/>
                  </a:solidFill>
                  <a:latin typeface="Helvetica Neue Light" charset="0"/>
                  <a:ea typeface="Helvetica Neue Light" charset="0"/>
                  <a:cs typeface="Helvetica Neue Light" charset="0"/>
                </a:rPr>
                <a:t>Common Services</a:t>
              </a:r>
            </a:p>
            <a:p>
              <a:pPr defTabSz="822986"/>
              <a:endParaRPr lang="en-US" sz="1260" dirty="0">
                <a:solidFill>
                  <a:prstClr val="white"/>
                </a:solidFill>
                <a:latin typeface="Helvetica Neue Light" charset="0"/>
                <a:ea typeface="Helvetica Neue Light" charset="0"/>
                <a:cs typeface="Helvetica Neue Light" charset="0"/>
              </a:endParaRPr>
            </a:p>
          </p:txBody>
        </p:sp>
        <p:sp>
          <p:nvSpPr>
            <p:cNvPr id="11" name="Rectangle 10"/>
            <p:cNvSpPr/>
            <p:nvPr/>
          </p:nvSpPr>
          <p:spPr>
            <a:xfrm>
              <a:off x="2503517" y="3392364"/>
              <a:ext cx="1841500" cy="57784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22986"/>
              <a:r>
                <a:rPr lang="en-US" sz="1260" dirty="0">
                  <a:solidFill>
                    <a:prstClr val="white"/>
                  </a:solidFill>
                  <a:latin typeface="Helvetica Neue Light" charset="0"/>
                  <a:ea typeface="Helvetica Neue Light" charset="0"/>
                  <a:cs typeface="Helvetica Neue Light" charset="0"/>
                </a:rPr>
                <a:t>Next Generation Middleware, </a:t>
              </a:r>
              <a:br>
                <a:rPr lang="en-US" sz="1260" dirty="0">
                  <a:solidFill>
                    <a:prstClr val="white"/>
                  </a:solidFill>
                  <a:latin typeface="Helvetica Neue Light" charset="0"/>
                  <a:ea typeface="Helvetica Neue Light" charset="0"/>
                  <a:cs typeface="Helvetica Neue Light" charset="0"/>
                </a:rPr>
              </a:br>
              <a:r>
                <a:rPr lang="en-US" sz="1260" dirty="0">
                  <a:solidFill>
                    <a:prstClr val="white"/>
                  </a:solidFill>
                  <a:latin typeface="Helvetica Neue Light" charset="0"/>
                  <a:ea typeface="Helvetica Neue Light" charset="0"/>
                  <a:cs typeface="Helvetica Neue Light" charset="0"/>
                </a:rPr>
                <a:t>Data &amp; Analytics</a:t>
              </a:r>
            </a:p>
          </p:txBody>
        </p:sp>
        <p:sp>
          <p:nvSpPr>
            <p:cNvPr id="13" name="Rectangle 12"/>
            <p:cNvSpPr/>
            <p:nvPr/>
          </p:nvSpPr>
          <p:spPr>
            <a:xfrm>
              <a:off x="2502245" y="4019770"/>
              <a:ext cx="1844045" cy="41909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22986"/>
              <a:r>
                <a:rPr lang="en-US" sz="1260" dirty="0">
                  <a:solidFill>
                    <a:prstClr val="white"/>
                  </a:solidFill>
                  <a:latin typeface="Helvetica Neue Light" charset="0"/>
                  <a:ea typeface="Helvetica Neue Light" charset="0"/>
                  <a:cs typeface="Helvetica Neue Light" charset="0"/>
                </a:rPr>
                <a:t>Automation &amp; Orchestration</a:t>
              </a:r>
            </a:p>
          </p:txBody>
        </p:sp>
        <p:sp>
          <p:nvSpPr>
            <p:cNvPr id="38" name="TextBox 37"/>
            <p:cNvSpPr txBox="1"/>
            <p:nvPr/>
          </p:nvSpPr>
          <p:spPr>
            <a:xfrm>
              <a:off x="2513041" y="5800721"/>
              <a:ext cx="1847850" cy="535531"/>
            </a:xfrm>
            <a:prstGeom prst="rect">
              <a:avLst/>
            </a:prstGeom>
            <a:solidFill>
              <a:srgbClr val="325C80"/>
            </a:solidFill>
          </p:spPr>
          <p:txBody>
            <a:bodyPr wrap="square" rtlCol="0">
              <a:spAutoFit/>
            </a:bodyPr>
            <a:lstStyle/>
            <a:p>
              <a:pPr defTabSz="409596"/>
              <a:r>
                <a:rPr lang="en-US" altLang="en-US" sz="1440" b="1" dirty="0">
                  <a:solidFill>
                    <a:prstClr val="white"/>
                  </a:solidFill>
                </a:rPr>
                <a:t>Cloud-enabled middleware</a:t>
              </a:r>
            </a:p>
          </p:txBody>
        </p:sp>
        <p:sp>
          <p:nvSpPr>
            <p:cNvPr id="40" name="Rectangle 39"/>
            <p:cNvSpPr/>
            <p:nvPr/>
          </p:nvSpPr>
          <p:spPr>
            <a:xfrm>
              <a:off x="2503517" y="3050707"/>
              <a:ext cx="1841500" cy="2921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22986"/>
              <a:r>
                <a:rPr lang="en-US" sz="1260" dirty="0">
                  <a:solidFill>
                    <a:prstClr val="white"/>
                  </a:solidFill>
                  <a:latin typeface="Helvetica Neue Light" charset="0"/>
                  <a:ea typeface="Helvetica Neue Light" charset="0"/>
                  <a:cs typeface="Helvetica Neue Light" charset="0"/>
                </a:rPr>
                <a:t>Self-service Experience</a:t>
              </a:r>
            </a:p>
          </p:txBody>
        </p:sp>
        <p:sp>
          <p:nvSpPr>
            <p:cNvPr id="41" name="Rectangle 40"/>
            <p:cNvSpPr/>
            <p:nvPr/>
          </p:nvSpPr>
          <p:spPr>
            <a:xfrm>
              <a:off x="5142727" y="2091735"/>
              <a:ext cx="4132720" cy="646331"/>
            </a:xfrm>
            <a:prstGeom prst="rect">
              <a:avLst/>
            </a:prstGeom>
          </p:spPr>
          <p:txBody>
            <a:bodyPr wrap="square">
              <a:spAutoFit/>
            </a:bodyPr>
            <a:lstStyle/>
            <a:p>
              <a:pPr marL="302441" indent="-302441" defTabSz="548657"/>
              <a:r>
                <a:rPr lang="en-US" sz="1800" dirty="0">
                  <a:latin typeface="Helvetica Neue Medium" charset="0"/>
                  <a:ea typeface="Helvetica Neue Medium" charset="0"/>
                  <a:cs typeface="Helvetica Neue Medium" charset="0"/>
                </a:rPr>
                <a:t>2. Open your datacenter to work with cloud services</a:t>
              </a:r>
            </a:p>
          </p:txBody>
        </p:sp>
        <p:sp>
          <p:nvSpPr>
            <p:cNvPr id="43" name="Rectangle 42"/>
            <p:cNvSpPr/>
            <p:nvPr/>
          </p:nvSpPr>
          <p:spPr>
            <a:xfrm>
              <a:off x="5274930" y="3375104"/>
              <a:ext cx="1841500" cy="57784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22986"/>
              <a:r>
                <a:rPr lang="en-US" sz="1260" dirty="0">
                  <a:solidFill>
                    <a:prstClr val="white"/>
                  </a:solidFill>
                  <a:latin typeface="Helvetica Neue Light" charset="0"/>
                  <a:ea typeface="Helvetica Neue Light" charset="0"/>
                  <a:cs typeface="Helvetica Neue Light" charset="0"/>
                </a:rPr>
                <a:t>Integration Services </a:t>
              </a:r>
              <a:br>
                <a:rPr lang="en-US" sz="1260" dirty="0">
                  <a:solidFill>
                    <a:prstClr val="white"/>
                  </a:solidFill>
                  <a:latin typeface="Helvetica Neue Light" charset="0"/>
                  <a:ea typeface="Helvetica Neue Light" charset="0"/>
                  <a:cs typeface="Helvetica Neue Light" charset="0"/>
                </a:rPr>
              </a:br>
              <a:r>
                <a:rPr lang="en-US" sz="1260" dirty="0">
                  <a:solidFill>
                    <a:prstClr val="white"/>
                  </a:solidFill>
                  <a:latin typeface="Helvetica Neue Light" charset="0"/>
                  <a:ea typeface="Helvetica Neue Light" charset="0"/>
                  <a:cs typeface="Helvetica Neue Light" charset="0"/>
                </a:rPr>
                <a:t>&amp; Cloud Native Programming Models</a:t>
              </a:r>
            </a:p>
          </p:txBody>
        </p:sp>
        <p:sp>
          <p:nvSpPr>
            <p:cNvPr id="44" name="Rectangle 43"/>
            <p:cNvSpPr/>
            <p:nvPr/>
          </p:nvSpPr>
          <p:spPr>
            <a:xfrm>
              <a:off x="5276040" y="4005697"/>
              <a:ext cx="1839280" cy="4127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22986"/>
              <a:r>
                <a:rPr lang="en-US" sz="1260" dirty="0">
                  <a:solidFill>
                    <a:prstClr val="white"/>
                  </a:solidFill>
                  <a:latin typeface="Helvetica Neue Light" charset="0"/>
                  <a:ea typeface="Helvetica Neue Light" charset="0"/>
                  <a:cs typeface="Helvetica Neue Light" charset="0"/>
                </a:rPr>
                <a:t>Automation &amp; Orchestration</a:t>
              </a:r>
            </a:p>
          </p:txBody>
        </p:sp>
        <p:sp>
          <p:nvSpPr>
            <p:cNvPr id="45" name="TextBox 44"/>
            <p:cNvSpPr txBox="1"/>
            <p:nvPr/>
          </p:nvSpPr>
          <p:spPr>
            <a:xfrm>
              <a:off x="6232089" y="5800720"/>
              <a:ext cx="2038502" cy="535531"/>
            </a:xfrm>
            <a:prstGeom prst="rect">
              <a:avLst/>
            </a:prstGeom>
            <a:solidFill>
              <a:srgbClr val="325C80"/>
            </a:solidFill>
          </p:spPr>
          <p:txBody>
            <a:bodyPr wrap="square" rtlCol="0">
              <a:spAutoFit/>
            </a:bodyPr>
            <a:lstStyle/>
            <a:p>
              <a:pPr defTabSz="409596"/>
              <a:r>
                <a:rPr lang="en-US" altLang="en-US" sz="1440" b="1" dirty="0">
                  <a:solidFill>
                    <a:prstClr val="white"/>
                  </a:solidFill>
                </a:rPr>
                <a:t>Integration &amp; Hybrid Cloud</a:t>
              </a:r>
            </a:p>
          </p:txBody>
        </p:sp>
        <p:sp>
          <p:nvSpPr>
            <p:cNvPr id="46" name="Rectangle 45"/>
            <p:cNvSpPr/>
            <p:nvPr/>
          </p:nvSpPr>
          <p:spPr>
            <a:xfrm>
              <a:off x="5274930" y="3030260"/>
              <a:ext cx="1841500" cy="2921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22986"/>
              <a:r>
                <a:rPr lang="en-US" sz="1260" dirty="0">
                  <a:solidFill>
                    <a:prstClr val="white"/>
                  </a:solidFill>
                  <a:latin typeface="Helvetica Neue Light" charset="0"/>
                  <a:ea typeface="Helvetica Neue Light" charset="0"/>
                  <a:cs typeface="Helvetica Neue Light" charset="0"/>
                </a:rPr>
                <a:t>APIs</a:t>
              </a:r>
            </a:p>
          </p:txBody>
        </p:sp>
        <p:cxnSp>
          <p:nvCxnSpPr>
            <p:cNvPr id="48" name="Elbow Connector 47"/>
            <p:cNvCxnSpPr/>
            <p:nvPr/>
          </p:nvCxnSpPr>
          <p:spPr>
            <a:xfrm flipV="1">
              <a:off x="7134090" y="3157260"/>
              <a:ext cx="632551" cy="371478"/>
            </a:xfrm>
            <a:prstGeom prst="bentConnector3">
              <a:avLst/>
            </a:prstGeom>
            <a:ln w="57150">
              <a:solidFill>
                <a:srgbClr val="325C80"/>
              </a:solidFill>
              <a:tailEnd type="triangle"/>
            </a:ln>
          </p:spPr>
          <p:style>
            <a:lnRef idx="2">
              <a:schemeClr val="accent1"/>
            </a:lnRef>
            <a:fillRef idx="0">
              <a:schemeClr val="accent1"/>
            </a:fillRef>
            <a:effectRef idx="1">
              <a:schemeClr val="accent1"/>
            </a:effectRef>
            <a:fontRef idx="minor">
              <a:schemeClr val="tx1"/>
            </a:fontRef>
          </p:style>
        </p:cxnSp>
        <p:sp>
          <p:nvSpPr>
            <p:cNvPr id="49" name="Cloud 48"/>
            <p:cNvSpPr/>
            <p:nvPr/>
          </p:nvSpPr>
          <p:spPr>
            <a:xfrm>
              <a:off x="7860200" y="2852644"/>
              <a:ext cx="1257300" cy="685800"/>
            </a:xfrm>
            <a:prstGeom prst="cloud">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defTabSz="548657"/>
              <a:r>
                <a:rPr lang="en-US" sz="1080" dirty="0">
                  <a:solidFill>
                    <a:prstClr val="black"/>
                  </a:solidFill>
                  <a:latin typeface="Helvetica Neue" charset="0"/>
                  <a:ea typeface="Helvetica Neue" charset="0"/>
                  <a:cs typeface="Helvetica Neue" charset="0"/>
                </a:rPr>
                <a:t>Public Cloud Services</a:t>
              </a:r>
            </a:p>
          </p:txBody>
        </p:sp>
        <p:sp>
          <p:nvSpPr>
            <p:cNvPr id="51" name="Rectangle 50"/>
            <p:cNvSpPr/>
            <p:nvPr/>
          </p:nvSpPr>
          <p:spPr>
            <a:xfrm>
              <a:off x="7845292" y="3599549"/>
              <a:ext cx="1492921" cy="367407"/>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22986"/>
              <a:r>
                <a:rPr lang="en-US" sz="990" dirty="0">
                  <a:solidFill>
                    <a:prstClr val="white"/>
                  </a:solidFill>
                  <a:latin typeface="Helvetica Neue Light" charset="0"/>
                  <a:ea typeface="Helvetica Neue Light" charset="0"/>
                  <a:cs typeface="Helvetica Neue Light" charset="0"/>
                </a:rPr>
                <a:t>Machine Learning </a:t>
              </a:r>
              <a:br>
                <a:rPr lang="en-US" sz="990" dirty="0">
                  <a:solidFill>
                    <a:prstClr val="white"/>
                  </a:solidFill>
                  <a:latin typeface="Helvetica Neue Light" charset="0"/>
                  <a:ea typeface="Helvetica Neue Light" charset="0"/>
                  <a:cs typeface="Helvetica Neue Light" charset="0"/>
                </a:rPr>
              </a:br>
              <a:r>
                <a:rPr lang="en-US" sz="990" dirty="0">
                  <a:solidFill>
                    <a:prstClr val="white"/>
                  </a:solidFill>
                  <a:latin typeface="Helvetica Neue Light" charset="0"/>
                  <a:ea typeface="Helvetica Neue Light" charset="0"/>
                  <a:cs typeface="Helvetica Neue Light" charset="0"/>
                </a:rPr>
                <a:t>on p/z</a:t>
              </a:r>
            </a:p>
          </p:txBody>
        </p:sp>
        <p:sp>
          <p:nvSpPr>
            <p:cNvPr id="52" name="Rectangle 51"/>
            <p:cNvSpPr/>
            <p:nvPr/>
          </p:nvSpPr>
          <p:spPr>
            <a:xfrm>
              <a:off x="7851782" y="3998806"/>
              <a:ext cx="1479939" cy="299103"/>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22986"/>
              <a:r>
                <a:rPr lang="en-US" sz="990" dirty="0">
                  <a:solidFill>
                    <a:prstClr val="white"/>
                  </a:solidFill>
                  <a:latin typeface="Helvetica Neue Light" charset="0"/>
                  <a:ea typeface="Helvetica Neue Light" charset="0"/>
                  <a:cs typeface="Helvetica Neue Light" charset="0"/>
                </a:rPr>
                <a:t>Blockchain</a:t>
              </a:r>
            </a:p>
          </p:txBody>
        </p:sp>
        <p:sp>
          <p:nvSpPr>
            <p:cNvPr id="53" name="Rectangle 52"/>
            <p:cNvSpPr/>
            <p:nvPr/>
          </p:nvSpPr>
          <p:spPr>
            <a:xfrm>
              <a:off x="7851783" y="4329759"/>
              <a:ext cx="1479938" cy="288401"/>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22986"/>
              <a:r>
                <a:rPr lang="en-US" sz="990" dirty="0">
                  <a:solidFill>
                    <a:prstClr val="white"/>
                  </a:solidFill>
                  <a:latin typeface="Helvetica Neue Light" charset="0"/>
                  <a:ea typeface="Helvetica Neue Light" charset="0"/>
                  <a:cs typeface="Helvetica Neue Light" charset="0"/>
                </a:rPr>
                <a:t>Business Process</a:t>
              </a:r>
            </a:p>
          </p:txBody>
        </p:sp>
        <p:sp>
          <p:nvSpPr>
            <p:cNvPr id="54" name="Rectangle 53"/>
            <p:cNvSpPr/>
            <p:nvPr/>
          </p:nvSpPr>
          <p:spPr>
            <a:xfrm>
              <a:off x="7860740" y="4650012"/>
              <a:ext cx="1462021" cy="31248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22986"/>
              <a:r>
                <a:rPr lang="en-US" sz="990" dirty="0">
                  <a:solidFill>
                    <a:prstClr val="white"/>
                  </a:solidFill>
                  <a:latin typeface="Helvetica Neue Light" charset="0"/>
                  <a:ea typeface="Helvetica Neue Light" charset="0"/>
                  <a:cs typeface="Helvetica Neue Light" charset="0"/>
                </a:rPr>
                <a:t>Data &amp; Apps</a:t>
              </a:r>
            </a:p>
          </p:txBody>
        </p:sp>
        <p:sp>
          <p:nvSpPr>
            <p:cNvPr id="55" name="Left Brace 54"/>
            <p:cNvSpPr/>
            <p:nvPr/>
          </p:nvSpPr>
          <p:spPr>
            <a:xfrm>
              <a:off x="7680191" y="3633509"/>
              <a:ext cx="184150" cy="1060451"/>
            </a:xfrm>
            <a:prstGeom prst="leftBrace">
              <a:avLst>
                <a:gd name="adj1" fmla="val 36333"/>
                <a:gd name="adj2" fmla="val 50000"/>
              </a:avLst>
            </a:prstGeom>
            <a:ln w="38100">
              <a:solidFill>
                <a:srgbClr val="325C80"/>
              </a:solidFill>
            </a:ln>
          </p:spPr>
          <p:style>
            <a:lnRef idx="2">
              <a:schemeClr val="accent1"/>
            </a:lnRef>
            <a:fillRef idx="0">
              <a:schemeClr val="accent1"/>
            </a:fillRef>
            <a:effectRef idx="1">
              <a:schemeClr val="accent1"/>
            </a:effectRef>
            <a:fontRef idx="minor">
              <a:schemeClr val="tx1"/>
            </a:fontRef>
          </p:style>
          <p:txBody>
            <a:bodyPr rtlCol="0" anchor="ctr"/>
            <a:lstStyle/>
            <a:p>
              <a:pPr defTabSz="548657"/>
              <a:endParaRPr lang="en-US" sz="2700" dirty="0">
                <a:solidFill>
                  <a:srgbClr val="000000"/>
                </a:solidFill>
              </a:endParaRPr>
            </a:p>
          </p:txBody>
        </p:sp>
        <p:cxnSp>
          <p:nvCxnSpPr>
            <p:cNvPr id="59" name="Elbow Connector 58"/>
            <p:cNvCxnSpPr/>
            <p:nvPr/>
          </p:nvCxnSpPr>
          <p:spPr>
            <a:xfrm>
              <a:off x="7108373" y="3818297"/>
              <a:ext cx="717691" cy="355780"/>
            </a:xfrm>
            <a:prstGeom prst="bentConnector3">
              <a:avLst>
                <a:gd name="adj1" fmla="val 50000"/>
              </a:avLst>
            </a:prstGeom>
            <a:ln w="57150">
              <a:solidFill>
                <a:srgbClr val="325C80"/>
              </a:solidFill>
              <a:tailEnd type="triangle"/>
            </a:ln>
          </p:spPr>
          <p:style>
            <a:lnRef idx="2">
              <a:schemeClr val="accent1"/>
            </a:lnRef>
            <a:fillRef idx="0">
              <a:schemeClr val="accent1"/>
            </a:fillRef>
            <a:effectRef idx="1">
              <a:schemeClr val="accent1"/>
            </a:effectRef>
            <a:fontRef idx="minor">
              <a:schemeClr val="tx1"/>
            </a:fontRef>
          </p:style>
        </p:cxnSp>
        <p:sp>
          <p:nvSpPr>
            <p:cNvPr id="63" name="Rectangle 62"/>
            <p:cNvSpPr/>
            <p:nvPr/>
          </p:nvSpPr>
          <p:spPr>
            <a:xfrm>
              <a:off x="9755225" y="2091735"/>
              <a:ext cx="2687649" cy="646331"/>
            </a:xfrm>
            <a:prstGeom prst="rect">
              <a:avLst/>
            </a:prstGeom>
          </p:spPr>
          <p:txBody>
            <a:bodyPr wrap="square">
              <a:spAutoFit/>
            </a:bodyPr>
            <a:lstStyle/>
            <a:p>
              <a:pPr marL="345306" indent="-345306" defTabSz="548657"/>
              <a:r>
                <a:rPr lang="en-US" sz="1800" dirty="0">
                  <a:latin typeface="Helvetica Neue Medium" charset="0"/>
                  <a:ea typeface="Helvetica Neue Medium" charset="0"/>
                  <a:cs typeface="Helvetica Neue Medium" charset="0"/>
                </a:rPr>
                <a:t>3. Create new cloud native applications</a:t>
              </a:r>
            </a:p>
          </p:txBody>
        </p:sp>
        <p:sp>
          <p:nvSpPr>
            <p:cNvPr id="65" name="Rectangle 64"/>
            <p:cNvSpPr/>
            <p:nvPr/>
          </p:nvSpPr>
          <p:spPr>
            <a:xfrm>
              <a:off x="10053867" y="3352353"/>
              <a:ext cx="1841500" cy="57784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22986"/>
              <a:r>
                <a:rPr lang="en-US" sz="1260" dirty="0">
                  <a:solidFill>
                    <a:prstClr val="white"/>
                  </a:solidFill>
                  <a:latin typeface="Helvetica Neue Light" charset="0"/>
                  <a:ea typeface="Helvetica Neue Light" charset="0"/>
                  <a:cs typeface="Helvetica Neue Light" charset="0"/>
                </a:rPr>
                <a:t>Cloud Native </a:t>
              </a:r>
              <a:br>
                <a:rPr lang="en-US" sz="1260" dirty="0">
                  <a:solidFill>
                    <a:prstClr val="white"/>
                  </a:solidFill>
                  <a:latin typeface="Helvetica Neue Light" charset="0"/>
                  <a:ea typeface="Helvetica Neue Light" charset="0"/>
                  <a:cs typeface="Helvetica Neue Light" charset="0"/>
                </a:rPr>
              </a:br>
              <a:r>
                <a:rPr lang="en-US" sz="1260" dirty="0">
                  <a:solidFill>
                    <a:prstClr val="white"/>
                  </a:solidFill>
                  <a:latin typeface="Helvetica Neue Light" charset="0"/>
                  <a:ea typeface="Helvetica Neue Light" charset="0"/>
                  <a:cs typeface="Helvetica Neue Light" charset="0"/>
                </a:rPr>
                <a:t>Services &amp; Runtimes</a:t>
              </a:r>
            </a:p>
          </p:txBody>
        </p:sp>
        <p:sp>
          <p:nvSpPr>
            <p:cNvPr id="67" name="TextBox 66"/>
            <p:cNvSpPr txBox="1"/>
            <p:nvPr/>
          </p:nvSpPr>
          <p:spPr>
            <a:xfrm>
              <a:off x="10141803" y="5800721"/>
              <a:ext cx="1780354" cy="535531"/>
            </a:xfrm>
            <a:prstGeom prst="rect">
              <a:avLst/>
            </a:prstGeom>
            <a:solidFill>
              <a:srgbClr val="325C80"/>
            </a:solidFill>
          </p:spPr>
          <p:txBody>
            <a:bodyPr wrap="square" rtlCol="0">
              <a:spAutoFit/>
            </a:bodyPr>
            <a:lstStyle/>
            <a:p>
              <a:pPr defTabSz="409596"/>
              <a:r>
                <a:rPr lang="en-US" altLang="en-US" sz="1440" b="1" dirty="0">
                  <a:solidFill>
                    <a:prstClr val="white"/>
                  </a:solidFill>
                </a:rPr>
                <a:t>New </a:t>
              </a:r>
            </a:p>
            <a:p>
              <a:pPr defTabSz="409596"/>
              <a:r>
                <a:rPr lang="en-US" altLang="en-US" sz="1440" b="1" dirty="0">
                  <a:solidFill>
                    <a:prstClr val="white"/>
                  </a:solidFill>
                </a:rPr>
                <a:t>Applications</a:t>
              </a:r>
            </a:p>
          </p:txBody>
        </p:sp>
        <p:sp>
          <p:nvSpPr>
            <p:cNvPr id="68" name="Rectangle 67"/>
            <p:cNvSpPr/>
            <p:nvPr/>
          </p:nvSpPr>
          <p:spPr>
            <a:xfrm>
              <a:off x="10053867" y="2998509"/>
              <a:ext cx="1841500" cy="2921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22986"/>
              <a:r>
                <a:rPr lang="en-US" sz="1260" dirty="0">
                  <a:solidFill>
                    <a:prstClr val="white"/>
                  </a:solidFill>
                  <a:latin typeface="Helvetica Neue Light" charset="0"/>
                  <a:ea typeface="Helvetica Neue Light" charset="0"/>
                  <a:cs typeface="Helvetica Neue Light" charset="0"/>
                </a:rPr>
                <a:t>New Applications</a:t>
              </a:r>
            </a:p>
          </p:txBody>
        </p:sp>
        <p:sp>
          <p:nvSpPr>
            <p:cNvPr id="70" name="Rectangle 69"/>
            <p:cNvSpPr/>
            <p:nvPr/>
          </p:nvSpPr>
          <p:spPr>
            <a:xfrm>
              <a:off x="7699241" y="5003583"/>
              <a:ext cx="1638300" cy="369332"/>
            </a:xfrm>
            <a:prstGeom prst="rect">
              <a:avLst/>
            </a:prstGeom>
          </p:spPr>
          <p:txBody>
            <a:bodyPr wrap="square">
              <a:spAutoFit/>
            </a:bodyPr>
            <a:lstStyle/>
            <a:p>
              <a:pPr defTabSz="548657"/>
              <a:r>
                <a:rPr lang="en-US" sz="900" dirty="0">
                  <a:latin typeface="Helvetica Neue" charset="0"/>
                  <a:ea typeface="Helvetica Neue" charset="0"/>
                  <a:cs typeface="Helvetica Neue" charset="0"/>
                </a:rPr>
                <a:t>On-Premises Software </a:t>
              </a:r>
              <a:br>
                <a:rPr lang="en-US" sz="900" dirty="0">
                  <a:latin typeface="Helvetica Neue" charset="0"/>
                  <a:ea typeface="Helvetica Neue" charset="0"/>
                  <a:cs typeface="Helvetica Neue" charset="0"/>
                </a:rPr>
              </a:br>
              <a:r>
                <a:rPr lang="en-US" sz="900" dirty="0">
                  <a:latin typeface="Helvetica Neue" charset="0"/>
                  <a:ea typeface="Helvetica Neue" charset="0"/>
                  <a:cs typeface="Helvetica Neue" charset="0"/>
                </a:rPr>
                <a:t>&amp; Services</a:t>
              </a:r>
            </a:p>
          </p:txBody>
        </p:sp>
        <p:sp>
          <p:nvSpPr>
            <p:cNvPr id="4" name="Triangle 3"/>
            <p:cNvSpPr/>
            <p:nvPr/>
          </p:nvSpPr>
          <p:spPr>
            <a:xfrm rot="10800000" flipV="1">
              <a:off x="3012496" y="5584566"/>
              <a:ext cx="651242" cy="145543"/>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23019"/>
              <a:endParaRPr lang="en-US" sz="1620" dirty="0">
                <a:solidFill>
                  <a:prstClr val="white"/>
                </a:solidFill>
              </a:endParaRPr>
            </a:p>
          </p:txBody>
        </p:sp>
        <p:sp>
          <p:nvSpPr>
            <p:cNvPr id="34" name="Triangle 33"/>
            <p:cNvSpPr/>
            <p:nvPr/>
          </p:nvSpPr>
          <p:spPr>
            <a:xfrm rot="10800000" flipV="1">
              <a:off x="6925720" y="5594411"/>
              <a:ext cx="651242" cy="145543"/>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23019"/>
              <a:endParaRPr lang="en-US" sz="1620" dirty="0">
                <a:solidFill>
                  <a:prstClr val="white"/>
                </a:solidFill>
              </a:endParaRPr>
            </a:p>
          </p:txBody>
        </p:sp>
        <p:sp>
          <p:nvSpPr>
            <p:cNvPr id="35" name="Triangle 34"/>
            <p:cNvSpPr/>
            <p:nvPr/>
          </p:nvSpPr>
          <p:spPr>
            <a:xfrm rot="10800000" flipV="1">
              <a:off x="10634906" y="5583345"/>
              <a:ext cx="651242" cy="145543"/>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23019"/>
              <a:endParaRPr lang="en-US" sz="1620" dirty="0">
                <a:solidFill>
                  <a:prstClr val="white"/>
                </a:solidFill>
              </a:endParaRPr>
            </a:p>
          </p:txBody>
        </p:sp>
        <p:sp>
          <p:nvSpPr>
            <p:cNvPr id="7" name="Pentagon 6"/>
            <p:cNvSpPr/>
            <p:nvPr/>
          </p:nvSpPr>
          <p:spPr>
            <a:xfrm>
              <a:off x="2513040" y="6368102"/>
              <a:ext cx="9422738" cy="446166"/>
            </a:xfrm>
            <a:prstGeom prst="homePlate">
              <a:avLst>
                <a:gd name="adj" fmla="val 0"/>
              </a:avLst>
            </a:prstGeom>
            <a:solidFill>
              <a:srgbClr val="325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09596"/>
              <a:r>
                <a:rPr lang="en-US" altLang="en-US" sz="1620" b="1" dirty="0">
                  <a:solidFill>
                    <a:prstClr val="white"/>
                  </a:solidFill>
                </a:rPr>
                <a:t>Manage multi-cloud with ease; Infuse multi-cloud apps with intelligence</a:t>
              </a:r>
            </a:p>
          </p:txBody>
        </p:sp>
        <p:cxnSp>
          <p:nvCxnSpPr>
            <p:cNvPr id="6" name="Straight Connector 5"/>
            <p:cNvCxnSpPr/>
            <p:nvPr/>
          </p:nvCxnSpPr>
          <p:spPr>
            <a:xfrm>
              <a:off x="9665211" y="2685925"/>
              <a:ext cx="0" cy="285401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903187" y="2685925"/>
              <a:ext cx="0" cy="285401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5274929" y="4471190"/>
              <a:ext cx="1841500" cy="73024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22986"/>
              <a:endParaRPr lang="en-US" sz="1080" dirty="0">
                <a:solidFill>
                  <a:prstClr val="white"/>
                </a:solidFill>
                <a:latin typeface="Helvetica Neue Light" charset="0"/>
                <a:ea typeface="Helvetica Neue Light" charset="0"/>
                <a:cs typeface="Helvetica Neue Light" charset="0"/>
              </a:endParaRPr>
            </a:p>
            <a:p>
              <a:pPr defTabSz="822986"/>
              <a:r>
                <a:rPr lang="en-US" sz="1260" dirty="0">
                  <a:solidFill>
                    <a:prstClr val="white"/>
                  </a:solidFill>
                  <a:latin typeface="Helvetica Neue Light" charset="0"/>
                  <a:ea typeface="Helvetica Neue Light" charset="0"/>
                  <a:cs typeface="Helvetica Neue Light" charset="0"/>
                </a:rPr>
                <a:t>Private Cloud Platform</a:t>
              </a:r>
            </a:p>
            <a:p>
              <a:pPr defTabSz="822986"/>
              <a:endParaRPr lang="en-US" sz="1080" dirty="0">
                <a:solidFill>
                  <a:prstClr val="white"/>
                </a:solidFill>
                <a:latin typeface="Helvetica Neue Light" charset="0"/>
                <a:ea typeface="Helvetica Neue Light" charset="0"/>
                <a:cs typeface="Helvetica Neue Light" charset="0"/>
              </a:endParaRPr>
            </a:p>
            <a:p>
              <a:pPr defTabSz="822986"/>
              <a:r>
                <a:rPr lang="en-US" sz="1260" dirty="0">
                  <a:solidFill>
                    <a:prstClr val="white"/>
                  </a:solidFill>
                  <a:latin typeface="Helvetica Neue Light" charset="0"/>
                  <a:ea typeface="Helvetica Neue Light" charset="0"/>
                  <a:cs typeface="Helvetica Neue Light" charset="0"/>
                </a:rPr>
                <a:t>Containers &amp; VMs</a:t>
              </a:r>
            </a:p>
            <a:p>
              <a:pPr defTabSz="822986"/>
              <a:r>
                <a:rPr lang="en-US" sz="1260" dirty="0">
                  <a:solidFill>
                    <a:prstClr val="white"/>
                  </a:solidFill>
                  <a:latin typeface="Helvetica Neue Light" charset="0"/>
                  <a:ea typeface="Helvetica Neue Light" charset="0"/>
                  <a:cs typeface="Helvetica Neue Light" charset="0"/>
                </a:rPr>
                <a:t>Common Services</a:t>
              </a:r>
            </a:p>
            <a:p>
              <a:pPr defTabSz="822986"/>
              <a:endParaRPr lang="en-US" sz="1260" dirty="0">
                <a:solidFill>
                  <a:prstClr val="white"/>
                </a:solidFill>
                <a:latin typeface="Helvetica Neue Light" charset="0"/>
                <a:ea typeface="Helvetica Neue Light" charset="0"/>
                <a:cs typeface="Helvetica Neue Light" charset="0"/>
              </a:endParaRPr>
            </a:p>
          </p:txBody>
        </p:sp>
        <p:sp>
          <p:nvSpPr>
            <p:cNvPr id="50" name="Rectangle 49"/>
            <p:cNvSpPr/>
            <p:nvPr/>
          </p:nvSpPr>
          <p:spPr>
            <a:xfrm>
              <a:off x="10053867" y="4466438"/>
              <a:ext cx="1841500" cy="73024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22986"/>
              <a:endParaRPr lang="en-US" sz="1080" dirty="0">
                <a:solidFill>
                  <a:prstClr val="white"/>
                </a:solidFill>
                <a:latin typeface="Helvetica Neue Light" charset="0"/>
                <a:ea typeface="Helvetica Neue Light" charset="0"/>
                <a:cs typeface="Helvetica Neue Light" charset="0"/>
              </a:endParaRPr>
            </a:p>
            <a:p>
              <a:pPr defTabSz="822986"/>
              <a:r>
                <a:rPr lang="en-US" sz="1260" dirty="0">
                  <a:solidFill>
                    <a:prstClr val="white"/>
                  </a:solidFill>
                  <a:latin typeface="Helvetica Neue Light" charset="0"/>
                  <a:ea typeface="Helvetica Neue Light" charset="0"/>
                  <a:cs typeface="Helvetica Neue Light" charset="0"/>
                </a:rPr>
                <a:t>Private Cloud Platform</a:t>
              </a:r>
            </a:p>
            <a:p>
              <a:pPr defTabSz="822986"/>
              <a:endParaRPr lang="en-US" sz="1080" dirty="0">
                <a:solidFill>
                  <a:prstClr val="white"/>
                </a:solidFill>
                <a:latin typeface="Helvetica Neue Light" charset="0"/>
                <a:ea typeface="Helvetica Neue Light" charset="0"/>
                <a:cs typeface="Helvetica Neue Light" charset="0"/>
              </a:endParaRPr>
            </a:p>
            <a:p>
              <a:pPr defTabSz="822986"/>
              <a:r>
                <a:rPr lang="en-US" sz="1260" dirty="0">
                  <a:solidFill>
                    <a:prstClr val="white"/>
                  </a:solidFill>
                  <a:latin typeface="Helvetica Neue Light" charset="0"/>
                  <a:ea typeface="Helvetica Neue Light" charset="0"/>
                  <a:cs typeface="Helvetica Neue Light" charset="0"/>
                </a:rPr>
                <a:t>Containers &amp; VMs</a:t>
              </a:r>
            </a:p>
            <a:p>
              <a:pPr defTabSz="822986"/>
              <a:r>
                <a:rPr lang="en-US" sz="1260" dirty="0">
                  <a:solidFill>
                    <a:prstClr val="white"/>
                  </a:solidFill>
                  <a:latin typeface="Helvetica Neue Light" charset="0"/>
                  <a:ea typeface="Helvetica Neue Light" charset="0"/>
                  <a:cs typeface="Helvetica Neue Light" charset="0"/>
                </a:rPr>
                <a:t>Common Services</a:t>
              </a:r>
            </a:p>
            <a:p>
              <a:pPr defTabSz="822986"/>
              <a:endParaRPr lang="en-US" sz="1260" dirty="0">
                <a:solidFill>
                  <a:prstClr val="white"/>
                </a:solidFill>
                <a:latin typeface="Helvetica Neue Light" charset="0"/>
                <a:ea typeface="Helvetica Neue Light" charset="0"/>
                <a:cs typeface="Helvetica Neue Light" charset="0"/>
              </a:endParaRPr>
            </a:p>
          </p:txBody>
        </p:sp>
        <p:sp>
          <p:nvSpPr>
            <p:cNvPr id="56" name="Rectangle 55"/>
            <p:cNvSpPr/>
            <p:nvPr/>
          </p:nvSpPr>
          <p:spPr>
            <a:xfrm>
              <a:off x="10054977" y="3991946"/>
              <a:ext cx="1839280" cy="41275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22986"/>
              <a:r>
                <a:rPr lang="en-US" sz="1260" dirty="0">
                  <a:solidFill>
                    <a:prstClr val="white"/>
                  </a:solidFill>
                  <a:latin typeface="Helvetica Neue Light" charset="0"/>
                  <a:ea typeface="Helvetica Neue Light" charset="0"/>
                  <a:cs typeface="Helvetica Neue Light" charset="0"/>
                </a:rPr>
                <a:t>Automation &amp; Orchestration</a:t>
              </a:r>
            </a:p>
          </p:txBody>
        </p:sp>
        <p:sp>
          <p:nvSpPr>
            <p:cNvPr id="58" name="Freeform 5"/>
            <p:cNvSpPr>
              <a:spLocks/>
            </p:cNvSpPr>
            <p:nvPr/>
          </p:nvSpPr>
          <p:spPr bwMode="auto">
            <a:xfrm>
              <a:off x="7845292" y="2720165"/>
              <a:ext cx="1149313" cy="723214"/>
            </a:xfrm>
            <a:custGeom>
              <a:avLst/>
              <a:gdLst>
                <a:gd name="T0" fmla="*/ 517 w 1981"/>
                <a:gd name="T1" fmla="*/ 1266 h 1266"/>
                <a:gd name="T2" fmla="*/ 517 w 1981"/>
                <a:gd name="T3" fmla="*/ 1266 h 1266"/>
                <a:gd name="T4" fmla="*/ 517 w 1981"/>
                <a:gd name="T5" fmla="*/ 1266 h 1266"/>
                <a:gd name="T6" fmla="*/ 0 w 1981"/>
                <a:gd name="T7" fmla="*/ 752 h 1266"/>
                <a:gd name="T8" fmla="*/ 514 w 1981"/>
                <a:gd name="T9" fmla="*/ 238 h 1266"/>
                <a:gd name="T10" fmla="*/ 675 w 1981"/>
                <a:gd name="T11" fmla="*/ 264 h 1266"/>
                <a:gd name="T12" fmla="*/ 1124 w 1981"/>
                <a:gd name="T13" fmla="*/ 0 h 1266"/>
                <a:gd name="T14" fmla="*/ 1634 w 1981"/>
                <a:gd name="T15" fmla="*/ 454 h 1266"/>
                <a:gd name="T16" fmla="*/ 1981 w 1981"/>
                <a:gd name="T17" fmla="*/ 857 h 1266"/>
                <a:gd name="T18" fmla="*/ 1573 w 1981"/>
                <a:gd name="T19" fmla="*/ 1266 h 1266"/>
                <a:gd name="T20" fmla="*/ 1566 w 1981"/>
                <a:gd name="T21" fmla="*/ 1266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81" h="1266">
                  <a:moveTo>
                    <a:pt x="517" y="1266"/>
                  </a:moveTo>
                  <a:lnTo>
                    <a:pt x="517" y="1266"/>
                  </a:lnTo>
                  <a:lnTo>
                    <a:pt x="517" y="1266"/>
                  </a:lnTo>
                  <a:cubicBezTo>
                    <a:pt x="230" y="1266"/>
                    <a:pt x="0" y="1036"/>
                    <a:pt x="0" y="752"/>
                  </a:cubicBezTo>
                  <a:cubicBezTo>
                    <a:pt x="0" y="469"/>
                    <a:pt x="230" y="238"/>
                    <a:pt x="514" y="238"/>
                  </a:cubicBezTo>
                  <a:cubicBezTo>
                    <a:pt x="569" y="238"/>
                    <a:pt x="623" y="247"/>
                    <a:pt x="675" y="264"/>
                  </a:cubicBezTo>
                  <a:cubicBezTo>
                    <a:pt x="765" y="103"/>
                    <a:pt x="938" y="0"/>
                    <a:pt x="1124" y="0"/>
                  </a:cubicBezTo>
                  <a:cubicBezTo>
                    <a:pt x="1386" y="0"/>
                    <a:pt x="1604" y="197"/>
                    <a:pt x="1634" y="454"/>
                  </a:cubicBezTo>
                  <a:cubicBezTo>
                    <a:pt x="1831" y="484"/>
                    <a:pt x="1981" y="655"/>
                    <a:pt x="1981" y="857"/>
                  </a:cubicBezTo>
                  <a:cubicBezTo>
                    <a:pt x="1981" y="1083"/>
                    <a:pt x="1798" y="1266"/>
                    <a:pt x="1573" y="1266"/>
                  </a:cubicBezTo>
                  <a:cubicBezTo>
                    <a:pt x="1572" y="1266"/>
                    <a:pt x="1568" y="1266"/>
                    <a:pt x="1566" y="1266"/>
                  </a:cubicBezTo>
                </a:path>
              </a:pathLst>
            </a:custGeom>
            <a:noFill/>
            <a:ln w="93663" cap="rnd">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2296" tIns="41148" rIns="82296" bIns="41148" numCol="1" anchor="t" anchorCtr="0" compatLnSpc="1">
              <a:prstTxWarp prst="textNoShape">
                <a:avLst/>
              </a:prstTxWarp>
            </a:bodyPr>
            <a:lstStyle/>
            <a:p>
              <a:pPr defTabSz="823019"/>
              <a:endParaRPr lang="en-US" sz="1620" dirty="0">
                <a:solidFill>
                  <a:prstClr val="black"/>
                </a:solidFill>
              </a:endParaRPr>
            </a:p>
          </p:txBody>
        </p:sp>
      </p:grpSp>
      <p:sp>
        <p:nvSpPr>
          <p:cNvPr id="2" name="Title 1"/>
          <p:cNvSpPr>
            <a:spLocks noGrp="1"/>
          </p:cNvSpPr>
          <p:nvPr>
            <p:ph type="title"/>
          </p:nvPr>
        </p:nvSpPr>
        <p:spPr/>
        <p:txBody>
          <a:bodyPr/>
          <a:lstStyle/>
          <a:p>
            <a:r>
              <a:rPr lang="en-US" sz="4000" dirty="0">
                <a:latin typeface="IBM Plex Sans" charset="0"/>
                <a:ea typeface="IBM Plex Sans" charset="0"/>
                <a:cs typeface="IBM Plex Sans" charset="0"/>
              </a:rPr>
              <a:t>What are </a:t>
            </a:r>
            <a:r>
              <a:rPr lang="en-US" sz="4000" dirty="0" smtClean="0">
                <a:latin typeface="IBM Plex Sans" charset="0"/>
                <a:ea typeface="IBM Plex Sans" charset="0"/>
                <a:cs typeface="IBM Plex Sans" charset="0"/>
              </a:rPr>
              <a:t>the benefits </a:t>
            </a:r>
            <a:r>
              <a:rPr lang="en-US" sz="4000" dirty="0">
                <a:latin typeface="IBM Plex Sans" charset="0"/>
                <a:ea typeface="IBM Plex Sans" charset="0"/>
                <a:cs typeface="IBM Plex Sans" charset="0"/>
              </a:rPr>
              <a:t>to the customer </a:t>
            </a:r>
            <a:r>
              <a:rPr lang="en-US" sz="4000" dirty="0" smtClean="0">
                <a:latin typeface="IBM Plex Sans" charset="0"/>
                <a:ea typeface="IBM Plex Sans" charset="0"/>
                <a:cs typeface="IBM Plex Sans" charset="0"/>
              </a:rPr>
              <a:t>on </a:t>
            </a:r>
            <a:r>
              <a:rPr lang="en-US" sz="4000" dirty="0">
                <a:latin typeface="IBM Plex Sans" charset="0"/>
                <a:ea typeface="IBM Plex Sans" charset="0"/>
                <a:cs typeface="IBM Plex Sans" charset="0"/>
              </a:rPr>
              <a:t>migrating their applications to the </a:t>
            </a:r>
            <a:r>
              <a:rPr lang="en-US" sz="4000" dirty="0" smtClean="0">
                <a:latin typeface="IBM Plex Sans" charset="0"/>
                <a:ea typeface="IBM Plex Sans" charset="0"/>
                <a:cs typeface="IBM Plex Sans" charset="0"/>
              </a:rPr>
              <a:t>IBM Cloud? </a:t>
            </a:r>
            <a:endParaRPr lang="en-US" sz="4000" dirty="0"/>
          </a:p>
        </p:txBody>
      </p:sp>
    </p:spTree>
    <p:extLst>
      <p:ext uri="{BB962C8B-B14F-4D97-AF65-F5344CB8AC3E}">
        <p14:creationId xmlns:p14="http://schemas.microsoft.com/office/powerpoint/2010/main" val="695503229"/>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7" name="Picture 4"/>
          <p:cNvPicPr>
            <a:picLocks noChangeAspect="1"/>
          </p:cNvPicPr>
          <p:nvPr/>
        </p:nvPicPr>
        <p:blipFill>
          <a:blip r:embed="rId3"/>
          <a:srcRect/>
          <a:stretch>
            <a:fillRect/>
          </a:stretch>
        </p:blipFill>
        <p:spPr bwMode="auto">
          <a:xfrm>
            <a:off x="468946" y="3558219"/>
            <a:ext cx="7570583" cy="4108531"/>
          </a:xfrm>
          <a:prstGeom prst="rect">
            <a:avLst/>
          </a:prstGeom>
          <a:noFill/>
          <a:ln w="9525">
            <a:solidFill>
              <a:schemeClr val="accent3">
                <a:lumMod val="40000"/>
                <a:lumOff val="60000"/>
              </a:schemeClr>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5572520" y="1459068"/>
            <a:ext cx="8425824" cy="4664007"/>
          </a:xfrm>
          <a:prstGeom prst="rect">
            <a:avLst/>
          </a:prstGeom>
          <a:ln>
            <a:solidFill>
              <a:schemeClr val="accent3">
                <a:lumMod val="40000"/>
                <a:lumOff val="60000"/>
              </a:schemeClr>
            </a:solidFill>
          </a:ln>
          <a:effectLst>
            <a:outerShdw blurRad="50800" dist="38100" dir="2700000" algn="tl" rotWithShape="0">
              <a:prstClr val="black">
                <a:alpha val="40000"/>
              </a:prstClr>
            </a:outerShdw>
          </a:effectLst>
        </p:spPr>
      </p:pic>
      <p:sp>
        <p:nvSpPr>
          <p:cNvPr id="2" name="Rectangle 1"/>
          <p:cNvSpPr/>
          <p:nvPr/>
        </p:nvSpPr>
        <p:spPr>
          <a:xfrm>
            <a:off x="666701" y="1650208"/>
            <a:ext cx="4360489" cy="461665"/>
          </a:xfrm>
          <a:prstGeom prst="rect">
            <a:avLst/>
          </a:prstGeom>
        </p:spPr>
        <p:txBody>
          <a:bodyPr wrap="none">
            <a:spAutoFit/>
          </a:bodyPr>
          <a:lstStyle/>
          <a:p>
            <a:r>
              <a:rPr lang="en-US" altLang="en-US" sz="2400" dirty="0">
                <a:solidFill>
                  <a:srgbClr val="5596E6"/>
                </a:solidFill>
                <a:hlinkClick r:id="rId5"/>
              </a:rPr>
              <a:t>http://whichwas.mybluemix.net</a:t>
            </a:r>
            <a:endParaRPr lang="en-US" sz="2400" dirty="0"/>
          </a:p>
        </p:txBody>
      </p:sp>
      <p:sp>
        <p:nvSpPr>
          <p:cNvPr id="3" name="Title 2"/>
          <p:cNvSpPr>
            <a:spLocks noGrp="1"/>
          </p:cNvSpPr>
          <p:nvPr>
            <p:ph type="title"/>
          </p:nvPr>
        </p:nvSpPr>
        <p:spPr/>
        <p:txBody>
          <a:bodyPr/>
          <a:lstStyle/>
          <a:p>
            <a:r>
              <a:rPr lang="en-US" dirty="0" smtClean="0"/>
              <a:t>WebSphere Migration Strategy Tool</a:t>
            </a:r>
            <a:endParaRPr lang="en-US" dirty="0"/>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28327" y="972943"/>
            <a:ext cx="3492500" cy="863600"/>
          </a:xfrm>
          <a:prstGeom prst="rect">
            <a:avLst/>
          </a:prstGeom>
        </p:spPr>
      </p:pic>
    </p:spTree>
    <p:extLst>
      <p:ext uri="{BB962C8B-B14F-4D97-AF65-F5344CB8AC3E}">
        <p14:creationId xmlns:p14="http://schemas.microsoft.com/office/powerpoint/2010/main" val="480551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3"/>
          <p:cNvSpPr>
            <a:spLocks noGrp="1"/>
          </p:cNvSpPr>
          <p:nvPr>
            <p:ph type="title"/>
          </p:nvPr>
        </p:nvSpPr>
        <p:spPr/>
        <p:txBody>
          <a:bodyPr/>
          <a:lstStyle/>
          <a:p>
            <a:r>
              <a:rPr lang="en-US" altLang="en-US" dirty="0" smtClean="0"/>
              <a:t>WebSphere Migration Discovery Tool</a:t>
            </a:r>
            <a:endParaRPr lang="en-US" altLang="en-US" dirty="0"/>
          </a:p>
        </p:txBody>
      </p:sp>
      <p:pic>
        <p:nvPicPr>
          <p:cNvPr id="40964" name="Content Placeholder 7"/>
          <p:cNvPicPr>
            <a:picLocks noGrp="1" noChangeAspect="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8335380" y="1491593"/>
            <a:ext cx="5324475" cy="3298825"/>
          </a:xfrm>
          <a:ln>
            <a:solidFill>
              <a:schemeClr val="accent1"/>
            </a:solidFill>
            <a:miter lim="800000"/>
            <a:headEnd/>
            <a:tailEnd/>
          </a:ln>
        </p:spPr>
      </p:pic>
      <p:pic>
        <p:nvPicPr>
          <p:cNvPr id="40965"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66021" y="2562226"/>
            <a:ext cx="4579219" cy="412623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40966" name="Picture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963026" y="4461510"/>
            <a:ext cx="4987290" cy="2985136"/>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28327" y="956901"/>
            <a:ext cx="3492500" cy="863600"/>
          </a:xfrm>
          <a:prstGeom prst="rect">
            <a:avLst/>
          </a:prstGeom>
        </p:spPr>
      </p:pic>
      <p:sp>
        <p:nvSpPr>
          <p:cNvPr id="9" name="Rectangle 8"/>
          <p:cNvSpPr/>
          <p:nvPr/>
        </p:nvSpPr>
        <p:spPr>
          <a:xfrm>
            <a:off x="5293725" y="7499030"/>
            <a:ext cx="4634602" cy="461665"/>
          </a:xfrm>
          <a:prstGeom prst="rect">
            <a:avLst/>
          </a:prstGeom>
        </p:spPr>
        <p:txBody>
          <a:bodyPr wrap="none">
            <a:spAutoFit/>
          </a:bodyPr>
          <a:lstStyle/>
          <a:p>
            <a:r>
              <a:rPr lang="en-US" altLang="en-US" sz="2400" dirty="0">
                <a:hlinkClick r:id="rId7"/>
              </a:rPr>
              <a:t>http://ibm.biz/MigrationDiscovery</a:t>
            </a:r>
          </a:p>
        </p:txBody>
      </p:sp>
      <p:sp>
        <p:nvSpPr>
          <p:cNvPr id="12" name="Content Placeholder 4"/>
          <p:cNvSpPr txBox="1">
            <a:spLocks/>
          </p:cNvSpPr>
          <p:nvPr/>
        </p:nvSpPr>
        <p:spPr>
          <a:xfrm>
            <a:off x="420820" y="1343601"/>
            <a:ext cx="6397074" cy="6096082"/>
          </a:xfrm>
          <a:prstGeom prst="rect">
            <a:avLst/>
          </a:prstGeom>
        </p:spPr>
        <p:txBody>
          <a:bodyPr/>
          <a:lstStyle>
            <a:lvl1pPr marL="0" indent="0" algn="l" defTabSz="728758" rtl="0" eaLnBrk="1" latinLnBrk="0" hangingPunct="1">
              <a:spcBef>
                <a:spcPts val="960"/>
              </a:spcBef>
              <a:buClr>
                <a:schemeClr val="tx1"/>
              </a:buClr>
              <a:buFontTx/>
              <a:buNone/>
              <a:defRPr sz="3200" b="0" i="0" kern="1200">
                <a:solidFill>
                  <a:srgbClr val="595959"/>
                </a:solidFill>
                <a:latin typeface="IBM Plex Sans Regular" charset="0"/>
                <a:ea typeface="+mn-ea"/>
                <a:cs typeface="+mn-cs"/>
              </a:defRPr>
            </a:lvl1pPr>
            <a:lvl2pPr marL="635237" indent="-253078" algn="l" defTabSz="728758" rtl="0" eaLnBrk="1" latinLnBrk="0" hangingPunct="1">
              <a:spcBef>
                <a:spcPts val="960"/>
              </a:spcBef>
              <a:buClr>
                <a:schemeClr val="accent5"/>
              </a:buClr>
              <a:buFont typeface="Arial"/>
              <a:buChar char="•"/>
              <a:defRPr sz="2880" b="0" i="0" kern="1200">
                <a:solidFill>
                  <a:srgbClr val="595959"/>
                </a:solidFill>
                <a:latin typeface="IBM Plex Sans Regular" charset="0"/>
                <a:ea typeface="+mn-ea"/>
                <a:cs typeface="+mn-cs"/>
              </a:defRPr>
            </a:lvl2pPr>
            <a:lvl3pPr marL="946506" indent="-275939" algn="l" defTabSz="728758" rtl="0" eaLnBrk="1" latinLnBrk="0" hangingPunct="1">
              <a:spcBef>
                <a:spcPts val="960"/>
              </a:spcBef>
              <a:buClr>
                <a:schemeClr val="tx1"/>
              </a:buClr>
              <a:buFont typeface="Lucida Grande"/>
              <a:buChar char="–"/>
              <a:defRPr sz="2560" b="0" i="0" kern="1200">
                <a:solidFill>
                  <a:srgbClr val="595959"/>
                </a:solidFill>
                <a:latin typeface="IBM Plex Sans Regular" charset="0"/>
                <a:ea typeface="+mn-ea"/>
                <a:cs typeface="+mn-cs"/>
              </a:defRPr>
            </a:lvl3pPr>
            <a:lvl4pPr marL="1424952" indent="-478333" algn="l" defTabSz="728758" rtl="0" eaLnBrk="1" latinLnBrk="0" hangingPunct="1">
              <a:spcBef>
                <a:spcPts val="960"/>
              </a:spcBef>
              <a:buClr>
                <a:schemeClr val="tx1"/>
              </a:buClr>
              <a:buFont typeface="Lucida Grande"/>
              <a:buChar char="–"/>
              <a:defRPr sz="2240" b="0" i="0" kern="1200">
                <a:solidFill>
                  <a:srgbClr val="595959"/>
                </a:solidFill>
                <a:latin typeface="IBM Plex Sans Regular" charset="0"/>
                <a:ea typeface="+mn-ea"/>
                <a:cs typeface="+mn-cs"/>
              </a:defRPr>
            </a:lvl4pPr>
            <a:lvl5pPr marL="1713360" indent="-288525" algn="l" defTabSz="728758" rtl="0" eaLnBrk="1" latinLnBrk="0" hangingPunct="1">
              <a:spcBef>
                <a:spcPts val="960"/>
              </a:spcBef>
              <a:buClr>
                <a:schemeClr val="tx1"/>
              </a:buClr>
              <a:buFont typeface="Lucida Grande"/>
              <a:buChar char="–"/>
              <a:defRPr sz="2240" b="0" i="0" kern="1200">
                <a:solidFill>
                  <a:srgbClr val="595959"/>
                </a:solidFill>
                <a:latin typeface="IBM Plex Sans Regular" charset="0"/>
                <a:ea typeface="+mn-ea"/>
                <a:cs typeface="+mn-cs"/>
              </a:defRPr>
            </a:lvl5pPr>
            <a:lvl6pPr marL="4008845" indent="-364378" algn="l" defTabSz="728758" rtl="0" eaLnBrk="1" latinLnBrk="0" hangingPunct="1">
              <a:spcBef>
                <a:spcPct val="20000"/>
              </a:spcBef>
              <a:buFont typeface="Arial"/>
              <a:buChar char="•"/>
              <a:defRPr sz="3200" kern="1200">
                <a:solidFill>
                  <a:schemeClr val="tx1"/>
                </a:solidFill>
                <a:latin typeface="+mn-lt"/>
                <a:ea typeface="+mn-ea"/>
                <a:cs typeface="+mn-cs"/>
              </a:defRPr>
            </a:lvl6pPr>
            <a:lvl7pPr marL="4737830" indent="-364378" algn="l" defTabSz="728758" rtl="0" eaLnBrk="1" latinLnBrk="0" hangingPunct="1">
              <a:spcBef>
                <a:spcPct val="20000"/>
              </a:spcBef>
              <a:buFont typeface="Arial"/>
              <a:buChar char="•"/>
              <a:defRPr sz="3200" kern="1200">
                <a:solidFill>
                  <a:schemeClr val="tx1"/>
                </a:solidFill>
                <a:latin typeface="+mn-lt"/>
                <a:ea typeface="+mn-ea"/>
                <a:cs typeface="+mn-cs"/>
              </a:defRPr>
            </a:lvl7pPr>
            <a:lvl8pPr marL="5466702" indent="-364378" algn="l" defTabSz="728758" rtl="0" eaLnBrk="1" latinLnBrk="0" hangingPunct="1">
              <a:spcBef>
                <a:spcPct val="20000"/>
              </a:spcBef>
              <a:buFont typeface="Arial"/>
              <a:buChar char="•"/>
              <a:defRPr sz="3200" kern="1200">
                <a:solidFill>
                  <a:schemeClr val="tx1"/>
                </a:solidFill>
                <a:latin typeface="+mn-lt"/>
                <a:ea typeface="+mn-ea"/>
                <a:cs typeface="+mn-cs"/>
              </a:defRPr>
            </a:lvl8pPr>
            <a:lvl9pPr marL="6195613" indent="-364378" algn="l" defTabSz="728758" rtl="0" eaLnBrk="1" latinLnBrk="0" hangingPunct="1">
              <a:spcBef>
                <a:spcPct val="20000"/>
              </a:spcBef>
              <a:buFont typeface="Arial"/>
              <a:buChar char="•"/>
              <a:defRPr sz="3200" kern="1200">
                <a:solidFill>
                  <a:schemeClr val="tx1"/>
                </a:solidFill>
                <a:latin typeface="+mn-lt"/>
                <a:ea typeface="+mn-ea"/>
                <a:cs typeface="+mn-cs"/>
              </a:defRPr>
            </a:lvl9pPr>
          </a:lstStyle>
          <a:p>
            <a:r>
              <a:rPr lang="en-US" altLang="en-US" dirty="0" smtClean="0"/>
              <a:t>Online anonymous tool to help estimate effort required for migrating Java EE applications</a:t>
            </a:r>
          </a:p>
          <a:p>
            <a:pPr lvl="1"/>
            <a:r>
              <a:rPr lang="en-US" altLang="en-US" dirty="0" smtClean="0"/>
              <a:t>Helps identify all assets that need to be migrated</a:t>
            </a:r>
          </a:p>
          <a:p>
            <a:pPr lvl="1"/>
            <a:r>
              <a:rPr lang="en-US" altLang="en-US" dirty="0" smtClean="0"/>
              <a:t>Provides high-level estimate on the overall migration effort</a:t>
            </a:r>
          </a:p>
          <a:p>
            <a:r>
              <a:rPr lang="en-US" altLang="en-US" dirty="0" smtClean="0"/>
              <a:t>Can be used for migrations to</a:t>
            </a:r>
          </a:p>
          <a:p>
            <a:pPr lvl="1"/>
            <a:r>
              <a:rPr lang="en-US" altLang="en-US" dirty="0"/>
              <a:t>t</a:t>
            </a:r>
            <a:r>
              <a:rPr lang="en-US" altLang="en-US" dirty="0" smtClean="0"/>
              <a:t>raditional WebSphere</a:t>
            </a:r>
          </a:p>
          <a:p>
            <a:pPr lvl="1"/>
            <a:r>
              <a:rPr lang="en-US" altLang="en-US" dirty="0" smtClean="0"/>
              <a:t>WebSphere Liberty</a:t>
            </a:r>
          </a:p>
          <a:p>
            <a:pPr lvl="1"/>
            <a:r>
              <a:rPr lang="en-US" altLang="en-US" dirty="0" smtClean="0"/>
              <a:t>WebSphere Liberty on IBM Bluemix</a:t>
            </a:r>
          </a:p>
          <a:p>
            <a:endParaRPr lang="en-US" dirty="0"/>
          </a:p>
        </p:txBody>
      </p:sp>
    </p:spTree>
    <p:extLst>
      <p:ext uri="{BB962C8B-B14F-4D97-AF65-F5344CB8AC3E}">
        <p14:creationId xmlns:p14="http://schemas.microsoft.com/office/powerpoint/2010/main" val="342315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 I get the other migration tools?</a:t>
            </a:r>
            <a:endParaRPr lang="en-US" dirty="0"/>
          </a:p>
        </p:txBody>
      </p:sp>
      <p:sp>
        <p:nvSpPr>
          <p:cNvPr id="3" name="Content Placeholder 2"/>
          <p:cNvSpPr>
            <a:spLocks noGrp="1"/>
          </p:cNvSpPr>
          <p:nvPr>
            <p:ph idx="1"/>
          </p:nvPr>
        </p:nvSpPr>
        <p:spPr/>
        <p:txBody>
          <a:bodyPr/>
          <a:lstStyle/>
          <a:p>
            <a:r>
              <a:rPr lang="en-US" altLang="en-US" dirty="0">
                <a:hlinkClick r:id="rId2"/>
              </a:rPr>
              <a:t>http://wasdev.net</a:t>
            </a:r>
            <a:r>
              <a:rPr lang="en-US" altLang="en-US" dirty="0"/>
              <a:t> – go to the Download tab and filter on “</a:t>
            </a:r>
            <a:r>
              <a:rPr lang="en-US" altLang="en-US" dirty="0" smtClean="0"/>
              <a:t>migration”</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4943" y="2117558"/>
            <a:ext cx="10225469" cy="5495671"/>
          </a:xfrm>
          <a:prstGeom prst="rect">
            <a:avLst/>
          </a:prstGeom>
        </p:spPr>
      </p:pic>
    </p:spTree>
    <p:extLst>
      <p:ext uri="{BB962C8B-B14F-4D97-AF65-F5344CB8AC3E}">
        <p14:creationId xmlns:p14="http://schemas.microsoft.com/office/powerpoint/2010/main" val="11185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8946" y="88187"/>
            <a:ext cx="13064176" cy="1055048"/>
          </a:xfrm>
        </p:spPr>
        <p:txBody>
          <a:bodyPr/>
          <a:lstStyle/>
          <a:p>
            <a:r>
              <a:rPr lang="en-US" dirty="0" smtClean="0"/>
              <a:t>How do I use the Binary Scanner?</a:t>
            </a:r>
            <a:endParaRPr lang="en-US" dirty="0"/>
          </a:p>
        </p:txBody>
      </p:sp>
      <p:sp>
        <p:nvSpPr>
          <p:cNvPr id="7" name="Content Placeholder 6"/>
          <p:cNvSpPr>
            <a:spLocks noGrp="1"/>
          </p:cNvSpPr>
          <p:nvPr>
            <p:ph sz="quarter" idx="11"/>
          </p:nvPr>
        </p:nvSpPr>
        <p:spPr/>
        <p:txBody>
          <a:bodyPr/>
          <a:lstStyle/>
          <a:p>
            <a:r>
              <a:rPr lang="en-US" dirty="0" smtClean="0"/>
              <a:t>Migration Toolkit for Application Binaries (binary scanner)</a:t>
            </a:r>
          </a:p>
          <a:p>
            <a:endParaRPr lang="en-US" sz="1400" dirty="0" smtClean="0"/>
          </a:p>
          <a:p>
            <a:pPr marL="457200" indent="-457200">
              <a:buFont typeface="Arial" charset="0"/>
              <a:buChar char="•"/>
            </a:pPr>
            <a:r>
              <a:rPr lang="en-US" dirty="0" smtClean="0"/>
              <a:t>The binary scanner evaluates the application binaries</a:t>
            </a:r>
          </a:p>
          <a:p>
            <a:pPr marL="1092437" lvl="1" indent="-457200">
              <a:buFont typeface="Arial" charset="0"/>
              <a:buChar char="•"/>
            </a:pPr>
            <a:r>
              <a:rPr lang="en-US" dirty="0" smtClean="0"/>
              <a:t>EAR, WAR, JAR, class files, and more</a:t>
            </a:r>
          </a:p>
          <a:p>
            <a:pPr marL="457200" indent="-457200">
              <a:buFont typeface="Arial" charset="0"/>
              <a:buChar char="•"/>
            </a:pPr>
            <a:r>
              <a:rPr lang="en-US" dirty="0" smtClean="0"/>
              <a:t>Provides command line convenience</a:t>
            </a:r>
          </a:p>
          <a:p>
            <a:pPr marL="1092437" lvl="1" indent="-457200">
              <a:buFont typeface="Arial" charset="0"/>
              <a:buChar char="•"/>
            </a:pPr>
            <a:r>
              <a:rPr lang="en-US" dirty="0" smtClean="0"/>
              <a:t>No import to Eclipse is required</a:t>
            </a:r>
          </a:p>
          <a:p>
            <a:pPr marL="1092437" lvl="1" indent="-457200">
              <a:buFont typeface="Arial" charset="0"/>
              <a:buChar char="•"/>
            </a:pPr>
            <a:r>
              <a:rPr lang="en-US" dirty="0" smtClean="0"/>
              <a:t>Runs from a script</a:t>
            </a:r>
          </a:p>
          <a:p>
            <a:pPr marL="457200" indent="-457200">
              <a:buFont typeface="Arial" charset="0"/>
              <a:buChar char="•"/>
            </a:pPr>
            <a:r>
              <a:rPr lang="en-US" dirty="0" smtClean="0"/>
              <a:t>JSON, text or HTML output</a:t>
            </a:r>
          </a:p>
          <a:p>
            <a:pPr marL="457200" indent="-457200">
              <a:buFont typeface="Arial" charset="0"/>
              <a:buChar char="•"/>
            </a:pPr>
            <a:r>
              <a:rPr lang="en-US" dirty="0"/>
              <a:t>Detailed analysis for migration to </a:t>
            </a:r>
            <a:r>
              <a:rPr lang="en-US" dirty="0" smtClean="0"/>
              <a:t>WebSphere Liberty and IBM Bluemix</a:t>
            </a:r>
          </a:p>
          <a:p>
            <a:pPr lvl="1">
              <a:lnSpc>
                <a:spcPct val="90000"/>
              </a:lnSpc>
              <a:spcBef>
                <a:spcPct val="10000"/>
              </a:spcBef>
              <a:spcAft>
                <a:spcPct val="10000"/>
              </a:spcAft>
              <a:buFont typeface="Arial" charset="0"/>
              <a:buNone/>
              <a:defRPr/>
            </a:pPr>
            <a:endParaRPr lang="en-US" altLang="ja-JP" sz="2080" dirty="0"/>
          </a:p>
          <a:p>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9400" y="707107"/>
            <a:ext cx="2882900" cy="736600"/>
          </a:xfrm>
          <a:prstGeom prst="rect">
            <a:avLst/>
          </a:prstGeom>
        </p:spPr>
      </p:pic>
    </p:spTree>
    <p:extLst>
      <p:ext uri="{BB962C8B-B14F-4D97-AF65-F5344CB8AC3E}">
        <p14:creationId xmlns:p14="http://schemas.microsoft.com/office/powerpoint/2010/main" val="18164234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pPr eaLnBrk="1" hangingPunct="1"/>
            <a:r>
              <a:rPr lang="en-US" altLang="en-US" dirty="0">
                <a:latin typeface="Arial" charset="0"/>
                <a:cs typeface="Arial" charset="0"/>
              </a:rPr>
              <a:t>Analyzing application binaries</a:t>
            </a:r>
          </a:p>
        </p:txBody>
      </p:sp>
      <p:sp>
        <p:nvSpPr>
          <p:cNvPr id="16" name="Rectangle 3"/>
          <p:cNvSpPr txBox="1">
            <a:spLocks noChangeArrowheads="1"/>
          </p:cNvSpPr>
          <p:nvPr/>
        </p:nvSpPr>
        <p:spPr bwMode="auto">
          <a:xfrm>
            <a:off x="11058738" y="5388507"/>
            <a:ext cx="2474384" cy="1680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80975" indent="-180975">
              <a:defRPr>
                <a:solidFill>
                  <a:schemeClr val="tx1"/>
                </a:solidFill>
                <a:latin typeface="Arial" panose="020B0604020202020204" pitchFamily="34" charset="0"/>
                <a:ea typeface="MS PGothic" panose="020B0600070205080204" pitchFamily="34" charset="-128"/>
              </a:defRPr>
            </a:lvl1pPr>
            <a:lvl2pPr marL="319088">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nSpc>
                <a:spcPct val="110000"/>
              </a:lnSpc>
              <a:spcBef>
                <a:spcPct val="10000"/>
              </a:spcBef>
              <a:spcAft>
                <a:spcPct val="10000"/>
              </a:spcAft>
              <a:buClr>
                <a:srgbClr val="4178BE"/>
              </a:buClr>
              <a:buFont typeface="Arial" panose="020B0604020202020204" pitchFamily="34" charset="0"/>
              <a:buChar char="•"/>
              <a:defRPr/>
            </a:pPr>
            <a:r>
              <a:rPr lang="en-US" altLang="ja-JP" sz="1600" dirty="0"/>
              <a:t>Java EE 6 or 7</a:t>
            </a:r>
          </a:p>
          <a:p>
            <a:pPr>
              <a:lnSpc>
                <a:spcPct val="110000"/>
              </a:lnSpc>
              <a:spcBef>
                <a:spcPct val="10000"/>
              </a:spcBef>
              <a:spcAft>
                <a:spcPct val="10000"/>
              </a:spcAft>
              <a:buClr>
                <a:srgbClr val="4178BE"/>
              </a:buClr>
              <a:buFont typeface="Arial" panose="020B0604020202020204" pitchFamily="34" charset="0"/>
              <a:buChar char="•"/>
              <a:defRPr/>
            </a:pPr>
            <a:r>
              <a:rPr lang="en-US" altLang="ja-JP" sz="1600" dirty="0"/>
              <a:t>Java SE 7 or 8</a:t>
            </a:r>
          </a:p>
          <a:p>
            <a:pPr>
              <a:lnSpc>
                <a:spcPct val="110000"/>
              </a:lnSpc>
              <a:spcBef>
                <a:spcPct val="10000"/>
              </a:spcBef>
              <a:spcAft>
                <a:spcPct val="10000"/>
              </a:spcAft>
              <a:buClr>
                <a:srgbClr val="4178BE"/>
              </a:buClr>
              <a:buFont typeface="Arial" panose="020B0604020202020204" pitchFamily="34" charset="0"/>
              <a:buChar char="•"/>
              <a:defRPr/>
            </a:pPr>
            <a:r>
              <a:rPr lang="en-US" altLang="ja-JP" sz="1600" dirty="0"/>
              <a:t>On premises, instant runtime, WAS on Cloud, Docker</a:t>
            </a:r>
          </a:p>
          <a:p>
            <a:pPr lvl="1">
              <a:lnSpc>
                <a:spcPct val="90000"/>
              </a:lnSpc>
              <a:spcBef>
                <a:spcPct val="10000"/>
              </a:spcBef>
              <a:spcAft>
                <a:spcPct val="10000"/>
              </a:spcAft>
              <a:buFont typeface="Arial" panose="020B0604020202020204" pitchFamily="34" charset="0"/>
              <a:buNone/>
              <a:defRPr/>
            </a:pPr>
            <a:endParaRPr lang="en-US" altLang="ja-JP" sz="1300" dirty="0">
              <a:solidFill>
                <a:srgbClr val="777677"/>
              </a:solidFill>
            </a:endParaRPr>
          </a:p>
        </p:txBody>
      </p:sp>
      <p:grpSp>
        <p:nvGrpSpPr>
          <p:cNvPr id="2" name="Group 1"/>
          <p:cNvGrpSpPr/>
          <p:nvPr/>
        </p:nvGrpSpPr>
        <p:grpSpPr>
          <a:xfrm>
            <a:off x="349317" y="2554452"/>
            <a:ext cx="13592176" cy="3773855"/>
            <a:chOff x="525780" y="3613786"/>
            <a:chExt cx="13592176" cy="3773855"/>
          </a:xfrm>
        </p:grpSpPr>
        <p:sp>
          <p:nvSpPr>
            <p:cNvPr id="14" name="Right Brace 13"/>
            <p:cNvSpPr/>
            <p:nvPr/>
          </p:nvSpPr>
          <p:spPr>
            <a:xfrm flipH="1">
              <a:off x="9845040" y="3648076"/>
              <a:ext cx="493396" cy="2487930"/>
            </a:xfrm>
            <a:prstGeom prst="rightBrace">
              <a:avLst>
                <a:gd name="adj1" fmla="val 72616"/>
                <a:gd name="adj2" fmla="val 50000"/>
              </a:avLst>
            </a:prstGeom>
            <a:ln>
              <a:solidFill>
                <a:schemeClr val="bg2">
                  <a:lumMod val="90000"/>
                </a:schemeClr>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sz="3480" dirty="0"/>
            </a:p>
          </p:txBody>
        </p:sp>
        <p:grpSp>
          <p:nvGrpSpPr>
            <p:cNvPr id="33" name="Group 32"/>
            <p:cNvGrpSpPr/>
            <p:nvPr/>
          </p:nvGrpSpPr>
          <p:grpSpPr>
            <a:xfrm>
              <a:off x="6127688" y="3696525"/>
              <a:ext cx="2456310" cy="2353576"/>
              <a:chOff x="3419262" y="2281925"/>
              <a:chExt cx="1535194" cy="1470985"/>
            </a:xfrm>
            <a:effectLst>
              <a:outerShdw blurRad="50800" dist="38100" dir="2700000" algn="tl" rotWithShape="0">
                <a:prstClr val="black">
                  <a:alpha val="40000"/>
                </a:prstClr>
              </a:outerShdw>
            </a:effectLst>
          </p:grpSpPr>
          <p:sp>
            <p:nvSpPr>
              <p:cNvPr id="20" name="Rectangle 19"/>
              <p:cNvSpPr/>
              <p:nvPr/>
            </p:nvSpPr>
            <p:spPr>
              <a:xfrm>
                <a:off x="3419262" y="2281925"/>
                <a:ext cx="1535194" cy="1470985"/>
              </a:xfrm>
              <a:prstGeom prst="rect">
                <a:avLst/>
              </a:prstGeom>
              <a:ln/>
            </p:spPr>
            <p:style>
              <a:lnRef idx="0">
                <a:schemeClr val="accent2"/>
              </a:lnRef>
              <a:fillRef idx="3">
                <a:schemeClr val="accent2"/>
              </a:fillRef>
              <a:effectRef idx="3">
                <a:schemeClr val="accent2"/>
              </a:effectRef>
              <a:fontRef idx="minor">
                <a:schemeClr val="lt1"/>
              </a:fontRef>
            </p:style>
            <p:txBody>
              <a:bodyPr/>
              <a:lstStyle/>
              <a:p>
                <a:pPr algn="ctr">
                  <a:defRPr/>
                </a:pPr>
                <a:r>
                  <a:rPr lang="en-US" sz="1760" dirty="0">
                    <a:solidFill>
                      <a:schemeClr val="tx1"/>
                    </a:solidFill>
                  </a:rPr>
                  <a:t>Migration Toolkit for Application Binaries</a:t>
                </a:r>
              </a:p>
            </p:txBody>
          </p:sp>
          <p:pic>
            <p:nvPicPr>
              <p:cNvPr id="58"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39078" y="2904382"/>
                <a:ext cx="938408" cy="772341"/>
              </a:xfrm>
              <a:prstGeom prst="rect">
                <a:avLst/>
              </a:prstGeom>
              <a:ln/>
            </p:spPr>
            <p:style>
              <a:lnRef idx="0">
                <a:schemeClr val="accent2"/>
              </a:lnRef>
              <a:fillRef idx="3">
                <a:schemeClr val="accent2"/>
              </a:fillRef>
              <a:effectRef idx="3">
                <a:schemeClr val="accent2"/>
              </a:effectRef>
              <a:fontRef idx="minor">
                <a:schemeClr val="lt1"/>
              </a:fontRef>
            </p:style>
          </p:pic>
        </p:grpSp>
        <p:sp>
          <p:nvSpPr>
            <p:cNvPr id="32" name="Right Arrow 31"/>
            <p:cNvSpPr/>
            <p:nvPr/>
          </p:nvSpPr>
          <p:spPr>
            <a:xfrm>
              <a:off x="8801100" y="3703320"/>
              <a:ext cx="824866" cy="2432686"/>
            </a:xfrm>
            <a:prstGeom prst="rightArrow">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480" dirty="0"/>
            </a:p>
          </p:txBody>
        </p:sp>
        <p:sp>
          <p:nvSpPr>
            <p:cNvPr id="59" name="Right Arrow 58"/>
            <p:cNvSpPr/>
            <p:nvPr/>
          </p:nvSpPr>
          <p:spPr>
            <a:xfrm>
              <a:off x="5015866" y="3648076"/>
              <a:ext cx="895350" cy="2432684"/>
            </a:xfrm>
            <a:prstGeom prst="rightArrow">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480" dirty="0"/>
            </a:p>
          </p:txBody>
        </p:sp>
        <p:grpSp>
          <p:nvGrpSpPr>
            <p:cNvPr id="47111" name="Group 2"/>
            <p:cNvGrpSpPr>
              <a:grpSpLocks/>
            </p:cNvGrpSpPr>
            <p:nvPr/>
          </p:nvGrpSpPr>
          <p:grpSpPr bwMode="auto">
            <a:xfrm>
              <a:off x="10553700" y="3712846"/>
              <a:ext cx="3564256" cy="2316480"/>
              <a:chOff x="6596063" y="2320925"/>
              <a:chExt cx="2227262" cy="1447800"/>
            </a:xfrm>
          </p:grpSpPr>
          <p:sp>
            <p:nvSpPr>
              <p:cNvPr id="89" name="Rounded Rectangle 88"/>
              <p:cNvSpPr>
                <a:spLocks noChangeArrowheads="1"/>
              </p:cNvSpPr>
              <p:nvPr/>
            </p:nvSpPr>
            <p:spPr bwMode="auto">
              <a:xfrm>
                <a:off x="6596063" y="2320925"/>
                <a:ext cx="2211786" cy="686990"/>
              </a:xfrm>
              <a:prstGeom prst="roundRect">
                <a:avLst>
                  <a:gd name="adj" fmla="val 16667"/>
                </a:avLst>
              </a:prstGeom>
              <a:solidFill>
                <a:srgbClr val="9CCCFC"/>
              </a:solidFill>
              <a:ln w="9525">
                <a:solidFill>
                  <a:schemeClr val="accent2"/>
                </a:solidFill>
                <a:round/>
                <a:headEnd/>
                <a:tailEnd/>
              </a:ln>
              <a:effectLst>
                <a:outerShdw blurRad="50800" dist="38100" dir="2700000" algn="tl" rotWithShape="0">
                  <a:srgbClr val="000000">
                    <a:alpha val="39998"/>
                  </a:srgbClr>
                </a:outerShdw>
              </a:effectLst>
            </p:spPr>
            <p:txBody>
              <a:bodyPr anchor="ctr"/>
              <a:lstStyle/>
              <a:p>
                <a:pPr algn="ctr">
                  <a:defRPr/>
                </a:pPr>
                <a:r>
                  <a:rPr lang="en-US" sz="2400" dirty="0"/>
                  <a:t>WebSphere </a:t>
                </a:r>
                <a:r>
                  <a:rPr lang="en-US" sz="2400" dirty="0" smtClean="0"/>
                  <a:t>Liberty</a:t>
                </a:r>
                <a:endParaRPr lang="en-US" sz="2400" dirty="0"/>
              </a:p>
            </p:txBody>
          </p:sp>
          <p:sp>
            <p:nvSpPr>
              <p:cNvPr id="10" name="Rounded Rectangle 9"/>
              <p:cNvSpPr>
                <a:spLocks noChangeArrowheads="1"/>
              </p:cNvSpPr>
              <p:nvPr/>
            </p:nvSpPr>
            <p:spPr bwMode="auto">
              <a:xfrm>
                <a:off x="6596063" y="3078163"/>
                <a:ext cx="2227262" cy="690563"/>
              </a:xfrm>
              <a:prstGeom prst="roundRect">
                <a:avLst>
                  <a:gd name="adj" fmla="val 16667"/>
                </a:avLst>
              </a:prstGeom>
              <a:solidFill>
                <a:srgbClr val="9CCCFC"/>
              </a:solidFill>
              <a:ln w="9525">
                <a:solidFill>
                  <a:schemeClr val="accent2"/>
                </a:solidFill>
                <a:round/>
                <a:headEnd/>
                <a:tailEnd/>
              </a:ln>
              <a:effectLst>
                <a:outerShdw blurRad="50800" dist="38100" dir="2700000" algn="tl" rotWithShape="0">
                  <a:srgbClr val="000000">
                    <a:alpha val="39998"/>
                  </a:srgbClr>
                </a:outerShdw>
              </a:effectLst>
            </p:spPr>
            <p:txBody>
              <a:bodyPr anchor="ctr"/>
              <a:lstStyle/>
              <a:p>
                <a:pPr algn="ctr">
                  <a:defRPr/>
                </a:pPr>
                <a:r>
                  <a:rPr lang="en-US" sz="2400" dirty="0"/>
                  <a:t>traditional WebSphere Application Server </a:t>
                </a:r>
              </a:p>
            </p:txBody>
          </p:sp>
        </p:grpSp>
        <p:grpSp>
          <p:nvGrpSpPr>
            <p:cNvPr id="47112" name="Group 1"/>
            <p:cNvGrpSpPr>
              <a:grpSpLocks/>
            </p:cNvGrpSpPr>
            <p:nvPr/>
          </p:nvGrpSpPr>
          <p:grpSpPr bwMode="auto">
            <a:xfrm>
              <a:off x="525780" y="3648076"/>
              <a:ext cx="3564256" cy="2316480"/>
              <a:chOff x="328613" y="2279650"/>
              <a:chExt cx="2227262" cy="1447800"/>
            </a:xfrm>
          </p:grpSpPr>
          <p:sp>
            <p:nvSpPr>
              <p:cNvPr id="19" name="Rounded Rectangle 18"/>
              <p:cNvSpPr>
                <a:spLocks noChangeArrowheads="1"/>
              </p:cNvSpPr>
              <p:nvPr/>
            </p:nvSpPr>
            <p:spPr bwMode="auto">
              <a:xfrm>
                <a:off x="328613" y="2279650"/>
                <a:ext cx="2211786" cy="686990"/>
              </a:xfrm>
              <a:prstGeom prst="roundRect">
                <a:avLst>
                  <a:gd name="adj" fmla="val 16667"/>
                </a:avLst>
              </a:prstGeom>
              <a:solidFill>
                <a:srgbClr val="9CCCFC"/>
              </a:solidFill>
              <a:ln w="9525">
                <a:solidFill>
                  <a:schemeClr val="accent2"/>
                </a:solidFill>
                <a:round/>
                <a:headEnd/>
                <a:tailEnd/>
              </a:ln>
              <a:effectLst>
                <a:outerShdw blurRad="50800" dist="38100" dir="2700000" algn="tl" rotWithShape="0">
                  <a:srgbClr val="000000">
                    <a:alpha val="39998"/>
                  </a:srgbClr>
                </a:outerShdw>
              </a:effectLst>
            </p:spPr>
            <p:txBody>
              <a:bodyPr anchor="ctr"/>
              <a:lstStyle/>
              <a:p>
                <a:pPr algn="ctr">
                  <a:defRPr/>
                </a:pPr>
                <a:r>
                  <a:rPr lang="en-US" sz="2400" dirty="0" smtClean="0"/>
                  <a:t>WebSphere Liberty</a:t>
                </a:r>
                <a:endParaRPr lang="en-US" sz="2400" dirty="0"/>
              </a:p>
            </p:txBody>
          </p:sp>
          <p:sp>
            <p:nvSpPr>
              <p:cNvPr id="21" name="Rounded Rectangle 20"/>
              <p:cNvSpPr>
                <a:spLocks noChangeArrowheads="1"/>
              </p:cNvSpPr>
              <p:nvPr/>
            </p:nvSpPr>
            <p:spPr bwMode="auto">
              <a:xfrm>
                <a:off x="328613" y="3036887"/>
                <a:ext cx="2227262" cy="690563"/>
              </a:xfrm>
              <a:prstGeom prst="roundRect">
                <a:avLst>
                  <a:gd name="adj" fmla="val 16667"/>
                </a:avLst>
              </a:prstGeom>
              <a:solidFill>
                <a:srgbClr val="9CCCFC"/>
              </a:solidFill>
              <a:ln w="9525">
                <a:solidFill>
                  <a:schemeClr val="accent2"/>
                </a:solidFill>
                <a:round/>
                <a:headEnd/>
                <a:tailEnd/>
              </a:ln>
              <a:effectLst>
                <a:outerShdw blurRad="50800" dist="38100" dir="2700000" algn="tl" rotWithShape="0">
                  <a:srgbClr val="000000">
                    <a:alpha val="39998"/>
                  </a:srgbClr>
                </a:outerShdw>
              </a:effectLst>
            </p:spPr>
            <p:txBody>
              <a:bodyPr anchor="ctr"/>
              <a:lstStyle/>
              <a:p>
                <a:pPr algn="ctr">
                  <a:defRPr/>
                </a:pPr>
                <a:r>
                  <a:rPr lang="en-US" sz="2400" dirty="0"/>
                  <a:t>traditional WebSphere Application Server </a:t>
                </a:r>
              </a:p>
              <a:p>
                <a:pPr algn="ctr">
                  <a:defRPr/>
                </a:pPr>
                <a:r>
                  <a:rPr lang="en-US" sz="2400" dirty="0" smtClean="0"/>
                  <a:t>V7.0</a:t>
                </a:r>
                <a:endParaRPr lang="en-US" sz="2400" dirty="0"/>
              </a:p>
            </p:txBody>
          </p:sp>
        </p:grpSp>
        <p:sp>
          <p:nvSpPr>
            <p:cNvPr id="23" name="Right Brace 22"/>
            <p:cNvSpPr/>
            <p:nvPr/>
          </p:nvSpPr>
          <p:spPr>
            <a:xfrm rot="10800000" flipH="1" flipV="1">
              <a:off x="4305300" y="3613786"/>
              <a:ext cx="493396" cy="2489834"/>
            </a:xfrm>
            <a:prstGeom prst="rightBrace">
              <a:avLst>
                <a:gd name="adj1" fmla="val 72616"/>
                <a:gd name="adj2" fmla="val 50000"/>
              </a:avLst>
            </a:prstGeom>
            <a:ln>
              <a:solidFill>
                <a:schemeClr val="bg2">
                  <a:lumMod val="90000"/>
                </a:schemeClr>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sz="3480" dirty="0"/>
            </a:p>
          </p:txBody>
        </p:sp>
        <p:sp>
          <p:nvSpPr>
            <p:cNvPr id="17" name="Rectangle 3"/>
            <p:cNvSpPr txBox="1">
              <a:spLocks noChangeArrowheads="1"/>
            </p:cNvSpPr>
            <p:nvPr/>
          </p:nvSpPr>
          <p:spPr bwMode="auto">
            <a:xfrm>
              <a:off x="1083845" y="6447841"/>
              <a:ext cx="19431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80975" indent="-180975">
                <a:defRPr>
                  <a:solidFill>
                    <a:schemeClr val="tx1"/>
                  </a:solidFill>
                  <a:latin typeface="Arial" pitchFamily="34" charset="0"/>
                  <a:cs typeface="Arial" pitchFamily="34" charset="0"/>
                </a:defRPr>
              </a:lvl1pPr>
              <a:lvl2pPr marL="319088">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a:lnSpc>
                  <a:spcPct val="110000"/>
                </a:lnSpc>
                <a:spcBef>
                  <a:spcPct val="10000"/>
                </a:spcBef>
                <a:spcAft>
                  <a:spcPct val="10000"/>
                </a:spcAft>
                <a:buClr>
                  <a:srgbClr val="4178BE"/>
                </a:buClr>
                <a:buFont typeface="Arial" pitchFamily="34" charset="0"/>
                <a:buChar char="•"/>
              </a:pPr>
              <a:r>
                <a:rPr lang="en-US" altLang="ja-JP" sz="1600" dirty="0"/>
                <a:t>Java EE 5 or 6</a:t>
              </a:r>
            </a:p>
            <a:p>
              <a:pPr>
                <a:lnSpc>
                  <a:spcPct val="110000"/>
                </a:lnSpc>
                <a:spcBef>
                  <a:spcPct val="10000"/>
                </a:spcBef>
                <a:spcAft>
                  <a:spcPct val="10000"/>
                </a:spcAft>
                <a:buClr>
                  <a:srgbClr val="4178BE"/>
                </a:buClr>
                <a:buFont typeface="Arial" pitchFamily="34" charset="0"/>
                <a:buChar char="•"/>
              </a:pPr>
              <a:r>
                <a:rPr lang="en-US" altLang="ja-JP" sz="1600" dirty="0"/>
                <a:t>Java SE 5, 6 or 7</a:t>
              </a:r>
            </a:p>
            <a:p>
              <a:pPr lvl="1">
                <a:lnSpc>
                  <a:spcPct val="90000"/>
                </a:lnSpc>
                <a:spcBef>
                  <a:spcPct val="10000"/>
                </a:spcBef>
                <a:spcAft>
                  <a:spcPct val="10000"/>
                </a:spcAft>
                <a:buFont typeface="Arial" pitchFamily="34" charset="0"/>
                <a:buNone/>
              </a:pPr>
              <a:endParaRPr lang="en-US" altLang="ja-JP" sz="1600" dirty="0">
                <a:solidFill>
                  <a:srgbClr val="777677"/>
                </a:solidFill>
              </a:endParaRPr>
            </a:p>
          </p:txBody>
        </p:sp>
      </p:gr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17309" y="1787105"/>
            <a:ext cx="1059346" cy="767347"/>
          </a:xfrm>
          <a:prstGeom prst="rect">
            <a:avLst/>
          </a:prstGeom>
        </p:spPr>
      </p:pic>
    </p:spTree>
    <p:extLst>
      <p:ext uri="{BB962C8B-B14F-4D97-AF65-F5344CB8AC3E}">
        <p14:creationId xmlns:p14="http://schemas.microsoft.com/office/powerpoint/2010/main" val="53183720"/>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Application Evaluation Report example</a:t>
            </a:r>
            <a:endParaRPr lang="en-US" dirty="0"/>
          </a:p>
        </p:txBody>
      </p:sp>
      <p:sp>
        <p:nvSpPr>
          <p:cNvPr id="12" name="Content Placeholder 11"/>
          <p:cNvSpPr>
            <a:spLocks noGrp="1"/>
          </p:cNvSpPr>
          <p:nvPr>
            <p:ph sz="quarter" idx="11"/>
          </p:nvPr>
        </p:nvSpPr>
        <p:spPr>
          <a:xfrm>
            <a:off x="468946" y="1443707"/>
            <a:ext cx="6036250" cy="6096082"/>
          </a:xfrm>
        </p:spPr>
        <p:txBody>
          <a:bodyPr/>
          <a:lstStyle/>
          <a:p>
            <a:r>
              <a:rPr lang="en-US" dirty="0" smtClean="0"/>
              <a:t>Used during initial assessment and planning</a:t>
            </a:r>
          </a:p>
          <a:p>
            <a:r>
              <a:rPr lang="en-US" dirty="0" smtClean="0"/>
              <a:t>Shows the Java EE technologies your application uses</a:t>
            </a:r>
          </a:p>
          <a:p>
            <a:r>
              <a:rPr lang="en-US" dirty="0" smtClean="0"/>
              <a:t>Answers various questions:</a:t>
            </a:r>
          </a:p>
          <a:p>
            <a:pPr lvl="1"/>
            <a:r>
              <a:rPr lang="en-US" dirty="0" smtClean="0"/>
              <a:t>Does my app use deprecated Java EE technologies?</a:t>
            </a:r>
          </a:p>
          <a:p>
            <a:pPr lvl="1"/>
            <a:r>
              <a:rPr lang="en-US" dirty="0" smtClean="0"/>
              <a:t>Will my app run on Liberty for Java on Bluemix?</a:t>
            </a:r>
          </a:p>
          <a:p>
            <a:pPr lvl="1"/>
            <a:r>
              <a:rPr lang="en-US" dirty="0" smtClean="0"/>
              <a:t>Should I continue using traditional WebSphere?</a:t>
            </a:r>
            <a:endParaRPr lang="en-US" dirty="0"/>
          </a:p>
        </p:txBody>
      </p:sp>
      <p:pic>
        <p:nvPicPr>
          <p:cNvPr id="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05196" y="1294945"/>
            <a:ext cx="7667471" cy="6393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13440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I use the configuration migration tools?</a:t>
            </a:r>
            <a:endParaRPr lang="en-US" dirty="0"/>
          </a:p>
        </p:txBody>
      </p:sp>
      <p:grpSp>
        <p:nvGrpSpPr>
          <p:cNvPr id="42" name="Group 41"/>
          <p:cNvGrpSpPr/>
          <p:nvPr/>
        </p:nvGrpSpPr>
        <p:grpSpPr>
          <a:xfrm>
            <a:off x="1482487" y="1441268"/>
            <a:ext cx="10923114" cy="6146647"/>
            <a:chOff x="1482487" y="1296890"/>
            <a:chExt cx="10923114" cy="6146647"/>
          </a:xfrm>
        </p:grpSpPr>
        <p:grpSp>
          <p:nvGrpSpPr>
            <p:cNvPr id="5" name="Group 4"/>
            <p:cNvGrpSpPr/>
            <p:nvPr/>
          </p:nvGrpSpPr>
          <p:grpSpPr>
            <a:xfrm>
              <a:off x="4910427" y="1468093"/>
              <a:ext cx="4102783" cy="5975444"/>
              <a:chOff x="4495800" y="1210734"/>
              <a:chExt cx="3310467" cy="5140773"/>
            </a:xfrm>
          </p:grpSpPr>
          <p:grpSp>
            <p:nvGrpSpPr>
              <p:cNvPr id="6" name="Group 5"/>
              <p:cNvGrpSpPr/>
              <p:nvPr/>
            </p:nvGrpSpPr>
            <p:grpSpPr>
              <a:xfrm>
                <a:off x="5380543" y="4650910"/>
                <a:ext cx="1535195" cy="1700597"/>
                <a:chOff x="3419262" y="2052313"/>
                <a:chExt cx="1535194" cy="1700597"/>
              </a:xfrm>
              <a:effectLst>
                <a:outerShdw blurRad="50800" dist="38100" dir="2700000" algn="tl" rotWithShape="0">
                  <a:prstClr val="black">
                    <a:alpha val="40000"/>
                  </a:prstClr>
                </a:outerShdw>
              </a:effectLst>
            </p:grpSpPr>
            <p:sp>
              <p:nvSpPr>
                <p:cNvPr id="28" name="Rectangle 27"/>
                <p:cNvSpPr/>
                <p:nvPr/>
              </p:nvSpPr>
              <p:spPr>
                <a:xfrm>
                  <a:off x="3419262" y="2052313"/>
                  <a:ext cx="1535194" cy="1700597"/>
                </a:xfrm>
                <a:prstGeom prst="rect">
                  <a:avLst/>
                </a:prstGeom>
                <a:ln/>
              </p:spPr>
              <p:style>
                <a:lnRef idx="0">
                  <a:schemeClr val="accent2"/>
                </a:lnRef>
                <a:fillRef idx="3">
                  <a:schemeClr val="accent2"/>
                </a:fillRef>
                <a:effectRef idx="3">
                  <a:schemeClr val="accent2"/>
                </a:effectRef>
                <a:fontRef idx="minor">
                  <a:schemeClr val="lt1"/>
                </a:fontRef>
              </p:style>
              <p:txBody>
                <a:bodyPr/>
                <a:lstStyle/>
                <a:p>
                  <a:pPr algn="ctr">
                    <a:defRPr/>
                  </a:pPr>
                  <a:r>
                    <a:rPr lang="en-US" sz="1800" dirty="0">
                      <a:solidFill>
                        <a:prstClr val="black"/>
                      </a:solidFill>
                    </a:rPr>
                    <a:t>WebSphere Application Migration Toolkit</a:t>
                  </a:r>
                </a:p>
              </p:txBody>
            </p:sp>
            <p:pic>
              <p:nvPicPr>
                <p:cNvPr id="29"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39078" y="2904382"/>
                  <a:ext cx="938408" cy="772341"/>
                </a:xfrm>
                <a:prstGeom prst="rect">
                  <a:avLst/>
                </a:prstGeom>
                <a:ln/>
              </p:spPr>
              <p:style>
                <a:lnRef idx="0">
                  <a:schemeClr val="accent2"/>
                </a:lnRef>
                <a:fillRef idx="3">
                  <a:schemeClr val="accent2"/>
                </a:fillRef>
                <a:effectRef idx="3">
                  <a:schemeClr val="accent2"/>
                </a:effectRef>
                <a:fontRef idx="minor">
                  <a:schemeClr val="lt1"/>
                </a:fontRef>
              </p:style>
            </p:pic>
          </p:grpSp>
          <p:sp>
            <p:nvSpPr>
              <p:cNvPr id="7" name="Right Arrow 6"/>
              <p:cNvSpPr/>
              <p:nvPr/>
            </p:nvSpPr>
            <p:spPr>
              <a:xfrm>
                <a:off x="7211485" y="3223684"/>
                <a:ext cx="571500" cy="491067"/>
              </a:xfrm>
              <a:prstGeom prst="rightArrow">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8" name="Right Arrow 7"/>
              <p:cNvSpPr/>
              <p:nvPr/>
            </p:nvSpPr>
            <p:spPr>
              <a:xfrm>
                <a:off x="4495800" y="3223684"/>
                <a:ext cx="618067" cy="491067"/>
              </a:xfrm>
              <a:prstGeom prst="rightArrow">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nvGrpSpPr>
              <p:cNvPr id="12" name="Group 11"/>
              <p:cNvGrpSpPr/>
              <p:nvPr/>
            </p:nvGrpSpPr>
            <p:grpSpPr>
              <a:xfrm>
                <a:off x="5390841" y="2587856"/>
                <a:ext cx="1535195" cy="1616146"/>
                <a:chOff x="3419262" y="2136764"/>
                <a:chExt cx="1535194" cy="1616146"/>
              </a:xfrm>
              <a:effectLst>
                <a:outerShdw blurRad="50800" dist="38100" dir="2700000" algn="tl" rotWithShape="0">
                  <a:prstClr val="black">
                    <a:alpha val="40000"/>
                  </a:prstClr>
                </a:outerShdw>
              </a:effectLst>
            </p:grpSpPr>
            <p:sp>
              <p:nvSpPr>
                <p:cNvPr id="21" name="Rectangle 20"/>
                <p:cNvSpPr/>
                <p:nvPr/>
              </p:nvSpPr>
              <p:spPr>
                <a:xfrm>
                  <a:off x="3419262" y="2136764"/>
                  <a:ext cx="1535194" cy="1616146"/>
                </a:xfrm>
                <a:prstGeom prst="rect">
                  <a:avLst/>
                </a:prstGeom>
                <a:ln/>
              </p:spPr>
              <p:style>
                <a:lnRef idx="0">
                  <a:schemeClr val="accent2"/>
                </a:lnRef>
                <a:fillRef idx="3">
                  <a:schemeClr val="accent2"/>
                </a:fillRef>
                <a:effectRef idx="3">
                  <a:schemeClr val="accent2"/>
                </a:effectRef>
                <a:fontRef idx="minor">
                  <a:schemeClr val="lt1"/>
                </a:fontRef>
              </p:style>
              <p:txBody>
                <a:bodyPr/>
                <a:lstStyle/>
                <a:p>
                  <a:pPr algn="ctr">
                    <a:defRPr/>
                  </a:pPr>
                  <a:r>
                    <a:rPr lang="en-US" sz="1800" dirty="0">
                      <a:solidFill>
                        <a:prstClr val="black"/>
                      </a:solidFill>
                    </a:rPr>
                    <a:t>WebSphere Configuration Migration Tool</a:t>
                  </a:r>
                </a:p>
              </p:txBody>
            </p:sp>
            <p:pic>
              <p:nvPicPr>
                <p:cNvPr id="22"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39078" y="2904382"/>
                  <a:ext cx="938408" cy="772341"/>
                </a:xfrm>
                <a:prstGeom prst="rect">
                  <a:avLst/>
                </a:prstGeom>
                <a:ln/>
              </p:spPr>
              <p:style>
                <a:lnRef idx="0">
                  <a:schemeClr val="accent2"/>
                </a:lnRef>
                <a:fillRef idx="3">
                  <a:schemeClr val="accent2"/>
                </a:fillRef>
                <a:effectRef idx="3">
                  <a:schemeClr val="accent2"/>
                </a:effectRef>
                <a:fontRef idx="minor">
                  <a:schemeClr val="lt1"/>
                </a:fontRef>
              </p:style>
            </p:pic>
          </p:grpSp>
          <p:sp>
            <p:nvSpPr>
              <p:cNvPr id="14" name="Right Arrow 13"/>
              <p:cNvSpPr/>
              <p:nvPr/>
            </p:nvSpPr>
            <p:spPr>
              <a:xfrm>
                <a:off x="4500033" y="5369984"/>
                <a:ext cx="618067" cy="491067"/>
              </a:xfrm>
              <a:prstGeom prst="rightArrow">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15" name="Right Arrow 14"/>
              <p:cNvSpPr/>
              <p:nvPr/>
            </p:nvSpPr>
            <p:spPr>
              <a:xfrm>
                <a:off x="7188200" y="5369984"/>
                <a:ext cx="618067" cy="491067"/>
              </a:xfrm>
              <a:prstGeom prst="rightArrow">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16" name="Right Arrow 15"/>
              <p:cNvSpPr/>
              <p:nvPr/>
            </p:nvSpPr>
            <p:spPr>
              <a:xfrm>
                <a:off x="7211485" y="1210734"/>
                <a:ext cx="571500" cy="488951"/>
              </a:xfrm>
              <a:prstGeom prst="rightArrow">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19" name="Right Arrow 18"/>
              <p:cNvSpPr/>
              <p:nvPr/>
            </p:nvSpPr>
            <p:spPr>
              <a:xfrm>
                <a:off x="4504267" y="1210734"/>
                <a:ext cx="620184" cy="488951"/>
              </a:xfrm>
              <a:prstGeom prst="rightArrow">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20" name="Rectangle 19"/>
              <p:cNvSpPr/>
              <p:nvPr/>
            </p:nvSpPr>
            <p:spPr>
              <a:xfrm>
                <a:off x="5400367" y="1212642"/>
                <a:ext cx="1535195" cy="843853"/>
              </a:xfrm>
              <a:prstGeom prst="rect">
                <a:avLst/>
              </a:prstGeom>
              <a:ln/>
            </p:spPr>
            <p:style>
              <a:lnRef idx="0">
                <a:schemeClr val="accent2"/>
              </a:lnRef>
              <a:fillRef idx="3">
                <a:schemeClr val="accent2"/>
              </a:fillRef>
              <a:effectRef idx="3">
                <a:schemeClr val="accent2"/>
              </a:effectRef>
              <a:fontRef idx="minor">
                <a:schemeClr val="lt1"/>
              </a:fontRef>
            </p:style>
            <p:txBody>
              <a:bodyPr/>
              <a:lstStyle/>
              <a:p>
                <a:pPr algn="ctr">
                  <a:defRPr/>
                </a:pPr>
                <a:endParaRPr lang="en-US" sz="1800" dirty="0">
                  <a:solidFill>
                    <a:prstClr val="black"/>
                  </a:solidFill>
                </a:endParaRPr>
              </a:p>
              <a:p>
                <a:pPr algn="ctr">
                  <a:defRPr/>
                </a:pPr>
                <a:r>
                  <a:rPr lang="en-US" sz="1800" dirty="0">
                    <a:solidFill>
                      <a:prstClr val="black"/>
                    </a:solidFill>
                  </a:rPr>
                  <a:t>Migration </a:t>
                </a:r>
                <a:r>
                  <a:rPr lang="en-US" sz="1800" dirty="0" smtClean="0">
                    <a:solidFill>
                      <a:prstClr val="black"/>
                    </a:solidFill>
                  </a:rPr>
                  <a:t>wizard</a:t>
                </a:r>
                <a:endParaRPr lang="en-US" sz="1800" dirty="0">
                  <a:solidFill>
                    <a:prstClr val="black"/>
                  </a:solidFill>
                </a:endParaRPr>
              </a:p>
            </p:txBody>
          </p:sp>
        </p:grpSp>
        <p:sp>
          <p:nvSpPr>
            <p:cNvPr id="31" name="Rounded Rectangle 30"/>
            <p:cNvSpPr>
              <a:spLocks noChangeArrowheads="1"/>
            </p:cNvSpPr>
            <p:nvPr/>
          </p:nvSpPr>
          <p:spPr bwMode="auto">
            <a:xfrm>
              <a:off x="1510864" y="2653781"/>
              <a:ext cx="3019007" cy="857639"/>
            </a:xfrm>
            <a:prstGeom prst="roundRect">
              <a:avLst>
                <a:gd name="adj" fmla="val 16667"/>
              </a:avLst>
            </a:prstGeom>
            <a:solidFill>
              <a:srgbClr val="9CCCFC"/>
            </a:solidFill>
            <a:ln w="9525">
              <a:solidFill>
                <a:schemeClr val="accent2"/>
              </a:solidFill>
              <a:round/>
              <a:headEnd/>
              <a:tailEnd/>
            </a:ln>
            <a:effectLst>
              <a:outerShdw blurRad="50800" dist="38100" dir="2700000" algn="tl" rotWithShape="0">
                <a:srgbClr val="000000">
                  <a:alpha val="39998"/>
                </a:srgbClr>
              </a:outerShdw>
            </a:effectLst>
          </p:spPr>
          <p:txBody>
            <a:bodyPr anchor="ctr"/>
            <a:lstStyle/>
            <a:p>
              <a:pPr algn="ctr">
                <a:defRPr/>
              </a:pPr>
              <a:r>
                <a:rPr lang="en-US" sz="2000" dirty="0"/>
                <a:t>traditional </a:t>
              </a:r>
              <a:r>
                <a:rPr lang="en-US" sz="2000" dirty="0" smtClean="0"/>
                <a:t>WebSphere</a:t>
              </a:r>
              <a:endParaRPr lang="en-US" sz="2000" dirty="0"/>
            </a:p>
          </p:txBody>
        </p:sp>
        <p:sp>
          <p:nvSpPr>
            <p:cNvPr id="32" name="Rounded Rectangle 31"/>
            <p:cNvSpPr>
              <a:spLocks noChangeArrowheads="1"/>
            </p:cNvSpPr>
            <p:nvPr/>
          </p:nvSpPr>
          <p:spPr bwMode="auto">
            <a:xfrm>
              <a:off x="9322940" y="1296890"/>
              <a:ext cx="3019007" cy="857639"/>
            </a:xfrm>
            <a:prstGeom prst="roundRect">
              <a:avLst>
                <a:gd name="adj" fmla="val 16667"/>
              </a:avLst>
            </a:prstGeom>
            <a:solidFill>
              <a:srgbClr val="9CCCFC"/>
            </a:solidFill>
            <a:ln w="9525">
              <a:solidFill>
                <a:schemeClr val="accent2"/>
              </a:solidFill>
              <a:round/>
              <a:headEnd/>
              <a:tailEnd/>
            </a:ln>
            <a:effectLst>
              <a:outerShdw blurRad="50800" dist="38100" dir="2700000" algn="tl" rotWithShape="0">
                <a:srgbClr val="000000">
                  <a:alpha val="39998"/>
                </a:srgbClr>
              </a:outerShdw>
            </a:effectLst>
          </p:spPr>
          <p:txBody>
            <a:bodyPr anchor="ctr"/>
            <a:lstStyle/>
            <a:p>
              <a:pPr algn="ctr">
                <a:defRPr/>
              </a:pPr>
              <a:r>
                <a:rPr lang="en-US" sz="2000" dirty="0"/>
                <a:t>traditional WebSphere </a:t>
              </a:r>
              <a:r>
                <a:rPr lang="en-US" sz="2000" dirty="0" smtClean="0"/>
                <a:t>(profile)</a:t>
              </a:r>
              <a:endParaRPr lang="en-US" sz="2000" dirty="0"/>
            </a:p>
          </p:txBody>
        </p:sp>
        <p:sp>
          <p:nvSpPr>
            <p:cNvPr id="33" name="Rounded Rectangle 32"/>
            <p:cNvSpPr>
              <a:spLocks noChangeArrowheads="1"/>
            </p:cNvSpPr>
            <p:nvPr/>
          </p:nvSpPr>
          <p:spPr bwMode="auto">
            <a:xfrm>
              <a:off x="9338123" y="4141755"/>
              <a:ext cx="3019007" cy="857639"/>
            </a:xfrm>
            <a:prstGeom prst="roundRect">
              <a:avLst>
                <a:gd name="adj" fmla="val 16667"/>
              </a:avLst>
            </a:prstGeom>
            <a:solidFill>
              <a:srgbClr val="9CCCFC"/>
            </a:solidFill>
            <a:ln w="9525">
              <a:solidFill>
                <a:schemeClr val="accent2"/>
              </a:solidFill>
              <a:round/>
              <a:headEnd/>
              <a:tailEnd/>
            </a:ln>
            <a:effectLst>
              <a:outerShdw blurRad="50800" dist="38100" dir="2700000" algn="tl" rotWithShape="0">
                <a:srgbClr val="000000">
                  <a:alpha val="39998"/>
                </a:srgbClr>
              </a:outerShdw>
            </a:effectLst>
          </p:spPr>
          <p:txBody>
            <a:bodyPr anchor="ctr"/>
            <a:lstStyle/>
            <a:p>
              <a:pPr algn="ctr">
                <a:defRPr/>
              </a:pPr>
              <a:r>
                <a:rPr lang="en-US" sz="2000" dirty="0"/>
                <a:t>traditional WebSphere </a:t>
              </a:r>
              <a:r>
                <a:rPr lang="en-US" sz="2000" dirty="0" smtClean="0"/>
                <a:t>(scripts)</a:t>
              </a:r>
              <a:endParaRPr lang="en-US" sz="2000" dirty="0"/>
            </a:p>
          </p:txBody>
        </p:sp>
        <p:sp>
          <p:nvSpPr>
            <p:cNvPr id="34" name="Rounded Rectangle 33"/>
            <p:cNvSpPr>
              <a:spLocks noChangeArrowheads="1"/>
            </p:cNvSpPr>
            <p:nvPr/>
          </p:nvSpPr>
          <p:spPr bwMode="auto">
            <a:xfrm>
              <a:off x="1499059" y="1348015"/>
              <a:ext cx="3019007" cy="857639"/>
            </a:xfrm>
            <a:prstGeom prst="roundRect">
              <a:avLst>
                <a:gd name="adj" fmla="val 16667"/>
              </a:avLst>
            </a:prstGeom>
            <a:solidFill>
              <a:srgbClr val="9CCCFC"/>
            </a:solidFill>
            <a:ln w="9525">
              <a:solidFill>
                <a:schemeClr val="accent2"/>
              </a:solidFill>
              <a:round/>
              <a:headEnd/>
              <a:tailEnd/>
            </a:ln>
            <a:effectLst>
              <a:outerShdw blurRad="50800" dist="38100" dir="2700000" algn="tl" rotWithShape="0">
                <a:srgbClr val="000000">
                  <a:alpha val="39998"/>
                </a:srgbClr>
              </a:outerShdw>
            </a:effectLst>
          </p:spPr>
          <p:txBody>
            <a:bodyPr anchor="ctr"/>
            <a:lstStyle/>
            <a:p>
              <a:pPr algn="ctr">
                <a:defRPr/>
              </a:pPr>
              <a:r>
                <a:rPr lang="en-US" sz="2000" dirty="0"/>
                <a:t>traditional </a:t>
              </a:r>
              <a:r>
                <a:rPr lang="en-US" sz="2000" dirty="0" smtClean="0"/>
                <a:t>WebSphere</a:t>
              </a:r>
              <a:endParaRPr lang="en-US" sz="2000" dirty="0"/>
            </a:p>
          </p:txBody>
        </p:sp>
        <p:sp>
          <p:nvSpPr>
            <p:cNvPr id="35" name="Rounded Rectangle 34"/>
            <p:cNvSpPr>
              <a:spLocks noChangeArrowheads="1"/>
            </p:cNvSpPr>
            <p:nvPr/>
          </p:nvSpPr>
          <p:spPr bwMode="auto">
            <a:xfrm>
              <a:off x="1482488" y="3611418"/>
              <a:ext cx="3019007" cy="857639"/>
            </a:xfrm>
            <a:prstGeom prst="roundRect">
              <a:avLst>
                <a:gd name="adj" fmla="val 16667"/>
              </a:avLst>
            </a:prstGeom>
            <a:solidFill>
              <a:srgbClr val="9CCCFC"/>
            </a:solidFill>
            <a:ln w="9525">
              <a:solidFill>
                <a:schemeClr val="accent2"/>
              </a:solidFill>
              <a:round/>
              <a:headEnd/>
              <a:tailEnd/>
            </a:ln>
            <a:effectLst>
              <a:outerShdw blurRad="50800" dist="38100" dir="2700000" algn="tl" rotWithShape="0">
                <a:srgbClr val="000000">
                  <a:alpha val="39998"/>
                </a:srgbClr>
              </a:outerShdw>
            </a:effectLst>
          </p:spPr>
          <p:txBody>
            <a:bodyPr anchor="ctr"/>
            <a:lstStyle/>
            <a:p>
              <a:pPr algn="ctr">
                <a:defRPr/>
              </a:pPr>
              <a:r>
                <a:rPr lang="en-US" sz="2000" dirty="0" smtClean="0"/>
                <a:t>JBoss</a:t>
              </a:r>
              <a:endParaRPr lang="en-US" sz="2000" dirty="0"/>
            </a:p>
          </p:txBody>
        </p:sp>
        <p:sp>
          <p:nvSpPr>
            <p:cNvPr id="37" name="Rounded Rectangle 36"/>
            <p:cNvSpPr>
              <a:spLocks noChangeArrowheads="1"/>
            </p:cNvSpPr>
            <p:nvPr/>
          </p:nvSpPr>
          <p:spPr bwMode="auto">
            <a:xfrm>
              <a:off x="1482487" y="4609188"/>
              <a:ext cx="3019007" cy="857639"/>
            </a:xfrm>
            <a:prstGeom prst="roundRect">
              <a:avLst>
                <a:gd name="adj" fmla="val 16667"/>
              </a:avLst>
            </a:prstGeom>
            <a:solidFill>
              <a:srgbClr val="9CCCFC"/>
            </a:solidFill>
            <a:ln w="9525">
              <a:solidFill>
                <a:schemeClr val="accent2"/>
              </a:solidFill>
              <a:round/>
              <a:headEnd/>
              <a:tailEnd/>
            </a:ln>
            <a:effectLst>
              <a:outerShdw blurRad="50800" dist="38100" dir="2700000" algn="tl" rotWithShape="0">
                <a:srgbClr val="000000">
                  <a:alpha val="39998"/>
                </a:srgbClr>
              </a:outerShdw>
            </a:effectLst>
          </p:spPr>
          <p:txBody>
            <a:bodyPr anchor="ctr"/>
            <a:lstStyle/>
            <a:p>
              <a:pPr algn="ctr">
                <a:defRPr/>
              </a:pPr>
              <a:r>
                <a:rPr lang="en-US" sz="2000" dirty="0" smtClean="0"/>
                <a:t>WebLogic</a:t>
              </a:r>
              <a:endParaRPr lang="en-US" sz="2000" dirty="0"/>
            </a:p>
          </p:txBody>
        </p:sp>
        <p:sp>
          <p:nvSpPr>
            <p:cNvPr id="38" name="Rounded Rectangle 37"/>
            <p:cNvSpPr>
              <a:spLocks noChangeArrowheads="1"/>
            </p:cNvSpPr>
            <p:nvPr/>
          </p:nvSpPr>
          <p:spPr bwMode="auto">
            <a:xfrm>
              <a:off x="1510864" y="6189476"/>
              <a:ext cx="3019007" cy="857639"/>
            </a:xfrm>
            <a:prstGeom prst="roundRect">
              <a:avLst>
                <a:gd name="adj" fmla="val 16667"/>
              </a:avLst>
            </a:prstGeom>
            <a:solidFill>
              <a:srgbClr val="9CCCFC"/>
            </a:solidFill>
            <a:ln w="9525">
              <a:solidFill>
                <a:schemeClr val="accent2"/>
              </a:solidFill>
              <a:round/>
              <a:headEnd/>
              <a:tailEnd/>
            </a:ln>
            <a:effectLst>
              <a:outerShdw blurRad="50800" dist="38100" dir="2700000" algn="tl" rotWithShape="0">
                <a:srgbClr val="000000">
                  <a:alpha val="39998"/>
                </a:srgbClr>
              </a:outerShdw>
            </a:effectLst>
          </p:spPr>
          <p:txBody>
            <a:bodyPr anchor="ctr"/>
            <a:lstStyle/>
            <a:p>
              <a:pPr algn="ctr">
                <a:defRPr/>
              </a:pPr>
              <a:r>
                <a:rPr lang="en-US" sz="2000" dirty="0" smtClean="0"/>
                <a:t>Tomcat</a:t>
              </a:r>
              <a:endParaRPr lang="en-US" sz="2000" dirty="0"/>
            </a:p>
          </p:txBody>
        </p:sp>
        <p:sp>
          <p:nvSpPr>
            <p:cNvPr id="39" name="Rounded Rectangle 38"/>
            <p:cNvSpPr>
              <a:spLocks noChangeArrowheads="1"/>
            </p:cNvSpPr>
            <p:nvPr/>
          </p:nvSpPr>
          <p:spPr bwMode="auto">
            <a:xfrm>
              <a:off x="9338123" y="3068808"/>
              <a:ext cx="3019007" cy="857639"/>
            </a:xfrm>
            <a:prstGeom prst="roundRect">
              <a:avLst>
                <a:gd name="adj" fmla="val 16667"/>
              </a:avLst>
            </a:prstGeom>
            <a:solidFill>
              <a:srgbClr val="9CCCFC"/>
            </a:solidFill>
            <a:ln w="9525">
              <a:solidFill>
                <a:schemeClr val="accent2"/>
              </a:solidFill>
              <a:round/>
              <a:headEnd/>
              <a:tailEnd/>
            </a:ln>
            <a:effectLst>
              <a:outerShdw blurRad="50800" dist="38100" dir="2700000" algn="tl" rotWithShape="0">
                <a:srgbClr val="000000">
                  <a:alpha val="39998"/>
                </a:srgbClr>
              </a:outerShdw>
            </a:effectLst>
          </p:spPr>
          <p:txBody>
            <a:bodyPr anchor="ctr"/>
            <a:lstStyle/>
            <a:p>
              <a:pPr algn="ctr">
                <a:defRPr/>
              </a:pPr>
              <a:r>
                <a:rPr lang="en-US" sz="2000" dirty="0" smtClean="0"/>
                <a:t>WebSphere Liberty</a:t>
              </a:r>
              <a:br>
                <a:rPr lang="en-US" sz="2000" dirty="0" smtClean="0"/>
              </a:br>
              <a:r>
                <a:rPr lang="en-US" sz="2000" dirty="0" smtClean="0"/>
                <a:t>(server.xml)</a:t>
              </a:r>
              <a:endParaRPr lang="en-US" sz="2000" dirty="0"/>
            </a:p>
          </p:txBody>
        </p:sp>
        <p:sp>
          <p:nvSpPr>
            <p:cNvPr id="41" name="Rounded Rectangle 40"/>
            <p:cNvSpPr>
              <a:spLocks noChangeArrowheads="1"/>
            </p:cNvSpPr>
            <p:nvPr/>
          </p:nvSpPr>
          <p:spPr bwMode="auto">
            <a:xfrm>
              <a:off x="9386594" y="6154862"/>
              <a:ext cx="3019007" cy="857639"/>
            </a:xfrm>
            <a:prstGeom prst="roundRect">
              <a:avLst>
                <a:gd name="adj" fmla="val 16667"/>
              </a:avLst>
            </a:prstGeom>
            <a:solidFill>
              <a:srgbClr val="9CCCFC"/>
            </a:solidFill>
            <a:ln w="9525">
              <a:solidFill>
                <a:schemeClr val="accent2"/>
              </a:solidFill>
              <a:round/>
              <a:headEnd/>
              <a:tailEnd/>
            </a:ln>
            <a:effectLst>
              <a:outerShdw blurRad="50800" dist="38100" dir="2700000" algn="tl" rotWithShape="0">
                <a:srgbClr val="000000">
                  <a:alpha val="39998"/>
                </a:srgbClr>
              </a:outerShdw>
            </a:effectLst>
          </p:spPr>
          <p:txBody>
            <a:bodyPr anchor="ctr"/>
            <a:lstStyle/>
            <a:p>
              <a:pPr algn="ctr">
                <a:defRPr/>
              </a:pPr>
              <a:r>
                <a:rPr lang="en-US" sz="2000" dirty="0"/>
                <a:t>WebSphere </a:t>
              </a:r>
              <a:r>
                <a:rPr lang="en-US" sz="2000" dirty="0" smtClean="0"/>
                <a:t>Liberty</a:t>
              </a:r>
              <a:br>
                <a:rPr lang="en-US" sz="2000" dirty="0" smtClean="0"/>
              </a:br>
              <a:r>
                <a:rPr lang="en-US" sz="2000" dirty="0" smtClean="0"/>
                <a:t>(server.xml)</a:t>
              </a:r>
              <a:endParaRPr lang="en-US" sz="2000" dirty="0"/>
            </a:p>
          </p:txBody>
        </p:sp>
      </p:grpSp>
    </p:spTree>
    <p:extLst>
      <p:ext uri="{BB962C8B-B14F-4D97-AF65-F5344CB8AC3E}">
        <p14:creationId xmlns:p14="http://schemas.microsoft.com/office/powerpoint/2010/main" val="958782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946" y="72145"/>
            <a:ext cx="13064176" cy="1055048"/>
          </a:xfrm>
        </p:spPr>
        <p:txBody>
          <a:bodyPr/>
          <a:lstStyle/>
          <a:p>
            <a:r>
              <a:rPr lang="en-US" sz="4000" kern="0" dirty="0" smtClean="0">
                <a:latin typeface="IBM Plex Sans" charset="0"/>
                <a:ea typeface="IBM Plex Sans" charset="0"/>
                <a:cs typeface="IBM Plex Sans" charset="0"/>
              </a:rPr>
              <a:t>Migration wizard (WASPreUpgrade/WASPostUpgrade)</a:t>
            </a:r>
            <a:endParaRPr lang="en-US" sz="4000" dirty="0">
              <a:latin typeface="IBM Plex Sans" charset="0"/>
              <a:ea typeface="IBM Plex Sans" charset="0"/>
              <a:cs typeface="IBM Plex Sans" charset="0"/>
            </a:endParaRPr>
          </a:p>
        </p:txBody>
      </p:sp>
      <p:sp>
        <p:nvSpPr>
          <p:cNvPr id="15364" name="Rectangle 3"/>
          <p:cNvSpPr>
            <a:spLocks noGrp="1" noChangeArrowheads="1"/>
          </p:cNvSpPr>
          <p:nvPr>
            <p:ph sz="quarter" idx="11"/>
          </p:nvPr>
        </p:nvSpPr>
        <p:spPr>
          <a:extLst>
            <a:ext uri="{91240B29-F687-4F45-9708-019B960494DF}">
              <a14:hiddenLine xmlns:a14="http://schemas.microsoft.com/office/drawing/2010/main" w="9525">
                <a:solidFill>
                  <a:srgbClr val="000000"/>
                </a:solidFill>
                <a:round/>
                <a:headEnd/>
                <a:tailEnd/>
              </a14:hiddenLine>
            </a:ext>
          </a:extLst>
        </p:spPr>
        <p:txBody>
          <a:bodyPr vert="horz" lIns="108000" tIns="56160" rIns="108000" bIns="56160" rtlCol="0">
            <a:normAutofit/>
          </a:bodyPr>
          <a:lstStyle/>
          <a:p>
            <a:pPr defTabSz="548627">
              <a:spcBef>
                <a:spcPts val="1501"/>
              </a:spcBef>
              <a:buSzPct val="90000"/>
              <a:tabLst>
                <a:tab pos="544817" algn="l"/>
                <a:tab pos="1093444" algn="l"/>
                <a:tab pos="1642069" algn="l"/>
                <a:tab pos="2190696" algn="l"/>
                <a:tab pos="2739322" algn="l"/>
                <a:tab pos="3287948" algn="l"/>
                <a:tab pos="3836574" algn="l"/>
                <a:tab pos="4385201" algn="l"/>
                <a:tab pos="4933828" algn="l"/>
                <a:tab pos="5482453" algn="l"/>
                <a:tab pos="6031080" algn="l"/>
                <a:tab pos="6579706" algn="l"/>
                <a:tab pos="7128332" algn="l"/>
                <a:tab pos="7676958" algn="l"/>
                <a:tab pos="8225585" algn="l"/>
                <a:tab pos="8774212" algn="l"/>
                <a:tab pos="9322837" algn="l"/>
                <a:tab pos="9871464" algn="l"/>
                <a:tab pos="10420090" algn="l"/>
                <a:tab pos="10968716" algn="l"/>
              </a:tabLst>
              <a:defRPr/>
            </a:pPr>
            <a:r>
              <a:rPr lang="en-US" altLang="en-US" sz="2400" b="1" u="sng" dirty="0" smtClean="0">
                <a:latin typeface="IBM Plex Sans" charset="0"/>
                <a:ea typeface="IBM Plex Sans" charset="0"/>
                <a:cs typeface="IBM Plex Sans" charset="0"/>
              </a:rPr>
              <a:t>Full Profile Migration</a:t>
            </a:r>
          </a:p>
          <a:p>
            <a:pPr defTabSz="548627">
              <a:spcBef>
                <a:spcPts val="1501"/>
              </a:spcBef>
              <a:buSzPct val="90000"/>
              <a:tabLst>
                <a:tab pos="544817" algn="l"/>
                <a:tab pos="1093444" algn="l"/>
                <a:tab pos="1642069" algn="l"/>
                <a:tab pos="2190696" algn="l"/>
                <a:tab pos="2739322" algn="l"/>
                <a:tab pos="3287948" algn="l"/>
                <a:tab pos="3836574" algn="l"/>
                <a:tab pos="4385201" algn="l"/>
                <a:tab pos="4933828" algn="l"/>
                <a:tab pos="5482453" algn="l"/>
                <a:tab pos="6031080" algn="l"/>
                <a:tab pos="6579706" algn="l"/>
                <a:tab pos="7128332" algn="l"/>
                <a:tab pos="7676958" algn="l"/>
                <a:tab pos="8225585" algn="l"/>
                <a:tab pos="8774212" algn="l"/>
                <a:tab pos="9322837" algn="l"/>
                <a:tab pos="9871464" algn="l"/>
                <a:tab pos="10420090" algn="l"/>
                <a:tab pos="10968716" algn="l"/>
              </a:tabLst>
              <a:defRPr/>
            </a:pPr>
            <a:r>
              <a:rPr lang="en-US" altLang="en-US" sz="2800" dirty="0" smtClean="0">
                <a:latin typeface="IBM Plex Sans" charset="0"/>
                <a:ea typeface="IBM Plex Sans" charset="0"/>
                <a:cs typeface="IBM Plex Sans" charset="0"/>
              </a:rPr>
              <a:t>Two step process</a:t>
            </a:r>
          </a:p>
          <a:p>
            <a:pPr lvl="1" defTabSz="548627">
              <a:spcBef>
                <a:spcPts val="1501"/>
              </a:spcBef>
              <a:tabLst>
                <a:tab pos="544817" algn="l"/>
                <a:tab pos="1093444" algn="l"/>
                <a:tab pos="1642069" algn="l"/>
                <a:tab pos="2190696" algn="l"/>
                <a:tab pos="2739322" algn="l"/>
                <a:tab pos="3287948" algn="l"/>
                <a:tab pos="3836574" algn="l"/>
                <a:tab pos="4385201" algn="l"/>
                <a:tab pos="4933828" algn="l"/>
                <a:tab pos="5482453" algn="l"/>
                <a:tab pos="6031080" algn="l"/>
                <a:tab pos="6579706" algn="l"/>
                <a:tab pos="7128332" algn="l"/>
                <a:tab pos="7676958" algn="l"/>
                <a:tab pos="8225585" algn="l"/>
                <a:tab pos="8774212" algn="l"/>
                <a:tab pos="9322837" algn="l"/>
                <a:tab pos="9871464" algn="l"/>
                <a:tab pos="10420090" algn="l"/>
                <a:tab pos="10968716" algn="l"/>
              </a:tabLst>
              <a:defRPr/>
            </a:pPr>
            <a:r>
              <a:rPr lang="en-US" altLang="en-US" sz="2600" b="1" dirty="0" smtClean="0">
                <a:latin typeface="IBM Plex Sans" charset="0"/>
                <a:ea typeface="IBM Plex Sans" charset="0"/>
                <a:cs typeface="IBM Plex Sans" charset="0"/>
              </a:rPr>
              <a:t>WASPreUpgrade</a:t>
            </a:r>
            <a:r>
              <a:rPr lang="en-US" altLang="en-US" sz="2600" dirty="0" smtClean="0">
                <a:latin typeface="IBM Plex Sans" charset="0"/>
                <a:ea typeface="IBM Plex Sans" charset="0"/>
                <a:cs typeface="IBM Plex Sans" charset="0"/>
              </a:rPr>
              <a:t>: Configuration data from source profile is captured into a migration backup directory   </a:t>
            </a:r>
            <a:endParaRPr lang="en-US" altLang="en-US" sz="2600" b="1" dirty="0" smtClean="0">
              <a:latin typeface="IBM Plex Sans" charset="0"/>
              <a:ea typeface="IBM Plex Sans" charset="0"/>
              <a:cs typeface="IBM Plex Sans" charset="0"/>
            </a:endParaRPr>
          </a:p>
          <a:p>
            <a:pPr lvl="1" defTabSz="548627">
              <a:spcBef>
                <a:spcPts val="1501"/>
              </a:spcBef>
              <a:tabLst>
                <a:tab pos="544817" algn="l"/>
                <a:tab pos="1093444" algn="l"/>
                <a:tab pos="1642069" algn="l"/>
                <a:tab pos="2190696" algn="l"/>
                <a:tab pos="2739322" algn="l"/>
                <a:tab pos="3287948" algn="l"/>
                <a:tab pos="3836574" algn="l"/>
                <a:tab pos="4385201" algn="l"/>
                <a:tab pos="4933828" algn="l"/>
                <a:tab pos="5482453" algn="l"/>
                <a:tab pos="6031080" algn="l"/>
                <a:tab pos="6579706" algn="l"/>
                <a:tab pos="7128332" algn="l"/>
                <a:tab pos="7676958" algn="l"/>
                <a:tab pos="8225585" algn="l"/>
                <a:tab pos="8774212" algn="l"/>
                <a:tab pos="9322837" algn="l"/>
                <a:tab pos="9871464" algn="l"/>
                <a:tab pos="10420090" algn="l"/>
                <a:tab pos="10968716" algn="l"/>
              </a:tabLst>
              <a:defRPr/>
            </a:pPr>
            <a:r>
              <a:rPr lang="en-US" altLang="en-US" sz="2600" b="1" dirty="0" smtClean="0">
                <a:latin typeface="IBM Plex Sans" charset="0"/>
                <a:ea typeface="IBM Plex Sans" charset="0"/>
                <a:cs typeface="IBM Plex Sans" charset="0"/>
              </a:rPr>
              <a:t>WASPostUpgrade</a:t>
            </a:r>
            <a:r>
              <a:rPr lang="en-US" altLang="en-US" sz="2600" dirty="0" smtClean="0">
                <a:latin typeface="IBM Plex Sans" charset="0"/>
                <a:ea typeface="IBM Plex Sans" charset="0"/>
                <a:cs typeface="IBM Plex Sans" charset="0"/>
              </a:rPr>
              <a:t>: Source data is merged into the new target profile</a:t>
            </a:r>
            <a:r>
              <a:rPr lang="en-US" altLang="en-US" sz="2600" b="1" dirty="0" smtClean="0">
                <a:latin typeface="IBM Plex Sans" charset="0"/>
                <a:ea typeface="IBM Plex Sans" charset="0"/>
                <a:cs typeface="IBM Plex Sans" charset="0"/>
              </a:rPr>
              <a:t>  </a:t>
            </a:r>
            <a:endParaRPr lang="en-US" altLang="en-US" sz="2600" dirty="0" smtClean="0">
              <a:latin typeface="IBM Plex Sans" charset="0"/>
              <a:ea typeface="IBM Plex Sans" charset="0"/>
              <a:cs typeface="IBM Plex Sans" charset="0"/>
            </a:endParaRPr>
          </a:p>
          <a:p>
            <a:pPr defTabSz="548627">
              <a:spcBef>
                <a:spcPts val="1501"/>
              </a:spcBef>
              <a:buSzPct val="90000"/>
              <a:tabLst>
                <a:tab pos="544817" algn="l"/>
                <a:tab pos="1093444" algn="l"/>
                <a:tab pos="1642069" algn="l"/>
                <a:tab pos="2190696" algn="l"/>
                <a:tab pos="2739322" algn="l"/>
                <a:tab pos="3287948" algn="l"/>
                <a:tab pos="3836574" algn="l"/>
                <a:tab pos="4385201" algn="l"/>
                <a:tab pos="4933828" algn="l"/>
                <a:tab pos="5482453" algn="l"/>
                <a:tab pos="6031080" algn="l"/>
                <a:tab pos="6579706" algn="l"/>
                <a:tab pos="7128332" algn="l"/>
                <a:tab pos="7676958" algn="l"/>
                <a:tab pos="8225585" algn="l"/>
                <a:tab pos="8774212" algn="l"/>
                <a:tab pos="9322837" algn="l"/>
                <a:tab pos="9871464" algn="l"/>
                <a:tab pos="10420090" algn="l"/>
                <a:tab pos="10968716" algn="l"/>
              </a:tabLst>
              <a:defRPr/>
            </a:pPr>
            <a:r>
              <a:rPr lang="en-US" altLang="en-US" sz="2800" dirty="0" smtClean="0">
                <a:latin typeface="IBM Plex Sans" charset="0"/>
                <a:ea typeface="IBM Plex Sans" charset="0"/>
                <a:cs typeface="IBM Plex Sans" charset="0"/>
              </a:rPr>
              <a:t>You can keep the old system running until the new environment is ready to be used</a:t>
            </a:r>
          </a:p>
          <a:p>
            <a:pPr defTabSz="548627">
              <a:spcBef>
                <a:spcPts val="1501"/>
              </a:spcBef>
              <a:buSzPct val="90000"/>
              <a:tabLst>
                <a:tab pos="544817" algn="l"/>
                <a:tab pos="1093444" algn="l"/>
                <a:tab pos="1642069" algn="l"/>
                <a:tab pos="2190696" algn="l"/>
                <a:tab pos="2739322" algn="l"/>
                <a:tab pos="3287948" algn="l"/>
                <a:tab pos="3836574" algn="l"/>
                <a:tab pos="4385201" algn="l"/>
                <a:tab pos="4933828" algn="l"/>
                <a:tab pos="5482453" algn="l"/>
                <a:tab pos="6031080" algn="l"/>
                <a:tab pos="6579706" algn="l"/>
                <a:tab pos="7128332" algn="l"/>
                <a:tab pos="7676958" algn="l"/>
                <a:tab pos="8225585" algn="l"/>
                <a:tab pos="8774212" algn="l"/>
                <a:tab pos="9322837" algn="l"/>
                <a:tab pos="9871464" algn="l"/>
                <a:tab pos="10420090" algn="l"/>
                <a:tab pos="10968716" algn="l"/>
              </a:tabLst>
              <a:defRPr/>
            </a:pPr>
            <a:r>
              <a:rPr lang="en-US" altLang="en-US" sz="2800" dirty="0" smtClean="0">
                <a:latin typeface="IBM Plex Sans" charset="0"/>
                <a:ea typeface="IBM Plex Sans" charset="0"/>
                <a:cs typeface="IBM Plex Sans" charset="0"/>
              </a:rPr>
              <a:t>Various strategies and options are available for running a migration</a:t>
            </a:r>
          </a:p>
          <a:p>
            <a:pPr lvl="1" defTabSz="548627">
              <a:spcBef>
                <a:spcPts val="1501"/>
              </a:spcBef>
              <a:tabLst>
                <a:tab pos="544817" algn="l"/>
                <a:tab pos="1093444" algn="l"/>
                <a:tab pos="1642069" algn="l"/>
                <a:tab pos="2190696" algn="l"/>
                <a:tab pos="2739322" algn="l"/>
                <a:tab pos="3287948" algn="l"/>
                <a:tab pos="3836574" algn="l"/>
                <a:tab pos="4385201" algn="l"/>
                <a:tab pos="4933828" algn="l"/>
                <a:tab pos="5482453" algn="l"/>
                <a:tab pos="6031080" algn="l"/>
                <a:tab pos="6579706" algn="l"/>
                <a:tab pos="7128332" algn="l"/>
                <a:tab pos="7676958" algn="l"/>
                <a:tab pos="8225585" algn="l"/>
                <a:tab pos="8774212" algn="l"/>
                <a:tab pos="9322837" algn="l"/>
                <a:tab pos="9871464" algn="l"/>
                <a:tab pos="10420090" algn="l"/>
                <a:tab pos="10968716" algn="l"/>
              </a:tabLst>
              <a:defRPr/>
            </a:pPr>
            <a:r>
              <a:rPr lang="en-US" altLang="en-US" sz="2600" dirty="0" smtClean="0">
                <a:latin typeface="IBM Plex Sans" charset="0"/>
                <a:ea typeface="IBM Plex Sans" charset="0"/>
                <a:cs typeface="IBM Plex Sans" charset="0"/>
              </a:rPr>
              <a:t>Standard Migration Strategy (copy and replace)</a:t>
            </a:r>
          </a:p>
          <a:p>
            <a:pPr lvl="1" defTabSz="548627">
              <a:spcBef>
                <a:spcPts val="1501"/>
              </a:spcBef>
              <a:tabLst>
                <a:tab pos="544817" algn="l"/>
                <a:tab pos="1093444" algn="l"/>
                <a:tab pos="1642069" algn="l"/>
                <a:tab pos="2190696" algn="l"/>
                <a:tab pos="2739322" algn="l"/>
                <a:tab pos="3287948" algn="l"/>
                <a:tab pos="3836574" algn="l"/>
                <a:tab pos="4385201" algn="l"/>
                <a:tab pos="4933828" algn="l"/>
                <a:tab pos="5482453" algn="l"/>
                <a:tab pos="6031080" algn="l"/>
                <a:tab pos="6579706" algn="l"/>
                <a:tab pos="7128332" algn="l"/>
                <a:tab pos="7676958" algn="l"/>
                <a:tab pos="8225585" algn="l"/>
                <a:tab pos="8774212" algn="l"/>
                <a:tab pos="9322837" algn="l"/>
                <a:tab pos="9871464" algn="l"/>
                <a:tab pos="10420090" algn="l"/>
                <a:tab pos="10968716" algn="l"/>
              </a:tabLst>
              <a:defRPr/>
            </a:pPr>
            <a:r>
              <a:rPr lang="en-US" altLang="en-US" sz="2600" dirty="0" smtClean="0">
                <a:latin typeface="IBM Plex Sans" charset="0"/>
                <a:ea typeface="IBM Plex Sans" charset="0"/>
                <a:cs typeface="IBM Plex Sans" charset="0"/>
              </a:rPr>
              <a:t>Clone Migration Strategy (copy and coexist)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4858" y="1310105"/>
            <a:ext cx="3670300" cy="495300"/>
          </a:xfrm>
          <a:prstGeom prst="rect">
            <a:avLst/>
          </a:prstGeom>
        </p:spPr>
      </p:pic>
    </p:spTree>
    <p:extLst>
      <p:ext uri="{BB962C8B-B14F-4D97-AF65-F5344CB8AC3E}">
        <p14:creationId xmlns:p14="http://schemas.microsoft.com/office/powerpoint/2010/main" val="47377261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3"/>
          <p:cNvSpPr>
            <a:spLocks noGrp="1"/>
          </p:cNvSpPr>
          <p:nvPr>
            <p:ph type="title"/>
          </p:nvPr>
        </p:nvSpPr>
        <p:spPr/>
        <p:txBody>
          <a:bodyPr/>
          <a:lstStyle/>
          <a:p>
            <a:pPr eaLnBrk="1" hangingPunct="1"/>
            <a:r>
              <a:rPr lang="en-US" altLang="en-US" dirty="0" smtClean="0">
                <a:latin typeface="Arial" charset="0"/>
                <a:cs typeface="Arial" charset="0"/>
              </a:rPr>
              <a:t>WCMT: Configuration </a:t>
            </a:r>
            <a:r>
              <a:rPr lang="en-US" altLang="en-US" dirty="0">
                <a:latin typeface="Arial" charset="0"/>
                <a:cs typeface="Arial" charset="0"/>
              </a:rPr>
              <a:t>scanning</a:t>
            </a:r>
          </a:p>
        </p:txBody>
      </p:sp>
      <p:grpSp>
        <p:nvGrpSpPr>
          <p:cNvPr id="4" name="Group 3"/>
          <p:cNvGrpSpPr/>
          <p:nvPr/>
        </p:nvGrpSpPr>
        <p:grpSpPr>
          <a:xfrm>
            <a:off x="645312" y="2272382"/>
            <a:ext cx="12685677" cy="5434964"/>
            <a:chOff x="7656196" y="2295526"/>
            <a:chExt cx="6663690" cy="5434964"/>
          </a:xfrm>
        </p:grpSpPr>
        <p:grpSp>
          <p:nvGrpSpPr>
            <p:cNvPr id="71684" name="Group 22"/>
            <p:cNvGrpSpPr>
              <a:grpSpLocks/>
            </p:cNvGrpSpPr>
            <p:nvPr/>
          </p:nvGrpSpPr>
          <p:grpSpPr bwMode="auto">
            <a:xfrm>
              <a:off x="7656196" y="2295526"/>
              <a:ext cx="6663690" cy="5434964"/>
              <a:chOff x="588184" y="1318307"/>
              <a:chExt cx="11455263" cy="5161510"/>
            </a:xfrm>
          </p:grpSpPr>
          <p:sp>
            <p:nvSpPr>
              <p:cNvPr id="24" name="Right Brace 23"/>
              <p:cNvSpPr/>
              <p:nvPr/>
            </p:nvSpPr>
            <p:spPr>
              <a:xfrm flipH="1">
                <a:off x="8264324" y="1942464"/>
                <a:ext cx="409349" cy="2075098"/>
              </a:xfrm>
              <a:prstGeom prst="rightBrace">
                <a:avLst>
                  <a:gd name="adj1" fmla="val 72616"/>
                  <a:gd name="adj2" fmla="val 50000"/>
                </a:avLst>
              </a:prstGeom>
              <a:ln>
                <a:solidFill>
                  <a:schemeClr val="bg2">
                    <a:lumMod val="90000"/>
                  </a:schemeClr>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sz="3480" dirty="0"/>
              </a:p>
            </p:txBody>
          </p:sp>
          <p:sp>
            <p:nvSpPr>
              <p:cNvPr id="25" name="Right Brace 24"/>
              <p:cNvSpPr/>
              <p:nvPr/>
            </p:nvSpPr>
            <p:spPr>
              <a:xfrm>
                <a:off x="3571529" y="1318307"/>
                <a:ext cx="468298" cy="3321603"/>
              </a:xfrm>
              <a:prstGeom prst="rightBrace">
                <a:avLst>
                  <a:gd name="adj1" fmla="val 72616"/>
                  <a:gd name="adj2" fmla="val 50000"/>
                </a:avLst>
              </a:prstGeom>
              <a:ln>
                <a:solidFill>
                  <a:schemeClr val="bg2">
                    <a:lumMod val="90000"/>
                  </a:schemeClr>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sz="3480" dirty="0"/>
              </a:p>
            </p:txBody>
          </p:sp>
          <p:sp>
            <p:nvSpPr>
              <p:cNvPr id="26" name="Right Arrow 25"/>
              <p:cNvSpPr/>
              <p:nvPr/>
            </p:nvSpPr>
            <p:spPr>
              <a:xfrm>
                <a:off x="7556966" y="1965983"/>
                <a:ext cx="687709" cy="2028059"/>
              </a:xfrm>
              <a:prstGeom prst="rightArrow">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480" dirty="0"/>
              </a:p>
            </p:txBody>
          </p:sp>
          <p:sp>
            <p:nvSpPr>
              <p:cNvPr id="27" name="Right Arrow 26"/>
              <p:cNvSpPr/>
              <p:nvPr/>
            </p:nvSpPr>
            <p:spPr>
              <a:xfrm>
                <a:off x="4105323" y="1965983"/>
                <a:ext cx="743379" cy="2028059"/>
              </a:xfrm>
              <a:prstGeom prst="rightArrow">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480" dirty="0"/>
              </a:p>
            </p:txBody>
          </p:sp>
          <p:grpSp>
            <p:nvGrpSpPr>
              <p:cNvPr id="71692" name="Group 4"/>
              <p:cNvGrpSpPr>
                <a:grpSpLocks/>
              </p:cNvGrpSpPr>
              <p:nvPr/>
            </p:nvGrpSpPr>
            <p:grpSpPr bwMode="auto">
              <a:xfrm>
                <a:off x="640582" y="1715558"/>
                <a:ext cx="2957146" cy="3251808"/>
                <a:chOff x="480436" y="1262062"/>
                <a:chExt cx="2217860" cy="2438855"/>
              </a:xfrm>
            </p:grpSpPr>
            <p:sp>
              <p:nvSpPr>
                <p:cNvPr id="38" name="Rounded Rectangle 37"/>
                <p:cNvSpPr>
                  <a:spLocks noChangeArrowheads="1"/>
                </p:cNvSpPr>
                <p:nvPr/>
              </p:nvSpPr>
              <p:spPr bwMode="auto">
                <a:xfrm>
                  <a:off x="480436" y="1262062"/>
                  <a:ext cx="2190845" cy="757130"/>
                </a:xfrm>
                <a:prstGeom prst="roundRect">
                  <a:avLst>
                    <a:gd name="adj" fmla="val 16667"/>
                  </a:avLst>
                </a:prstGeom>
                <a:solidFill>
                  <a:srgbClr val="D9D9D9"/>
                </a:solidFill>
                <a:ln>
                  <a:noFill/>
                </a:ln>
                <a:effectLst>
                  <a:outerShdw blurRad="50800" dist="38100" dir="2700000" algn="tl" rotWithShape="0">
                    <a:srgbClr val="000000">
                      <a:alpha val="39998"/>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altLang="x-none" sz="1920" dirty="0"/>
                    <a:t>JBoss</a:t>
                  </a:r>
                  <a:endParaRPr lang="en-US" altLang="x-none" sz="3480" dirty="0"/>
                </a:p>
              </p:txBody>
            </p:sp>
            <p:sp>
              <p:nvSpPr>
                <p:cNvPr id="39" name="Rounded Rectangle 38"/>
                <p:cNvSpPr>
                  <a:spLocks noChangeArrowheads="1"/>
                </p:cNvSpPr>
                <p:nvPr/>
              </p:nvSpPr>
              <p:spPr bwMode="auto">
                <a:xfrm>
                  <a:off x="500084" y="2943787"/>
                  <a:ext cx="2198212" cy="757130"/>
                </a:xfrm>
                <a:prstGeom prst="roundRect">
                  <a:avLst>
                    <a:gd name="adj" fmla="val 16667"/>
                  </a:avLst>
                </a:prstGeom>
                <a:solidFill>
                  <a:srgbClr val="D9D9D9"/>
                </a:solidFill>
                <a:ln>
                  <a:noFill/>
                </a:ln>
                <a:effectLst>
                  <a:outerShdw blurRad="50800" dist="38100" dir="2700000" algn="tl" rotWithShape="0">
                    <a:srgbClr val="000000">
                      <a:alpha val="39998"/>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pPr algn="ctr">
                    <a:defRPr/>
                  </a:pPr>
                  <a:r>
                    <a:rPr lang="en-US" sz="1920" dirty="0"/>
                    <a:t>WebLogic</a:t>
                  </a:r>
                </a:p>
              </p:txBody>
            </p:sp>
          </p:grpSp>
          <p:sp>
            <p:nvSpPr>
              <p:cNvPr id="29" name="Rounded Rectangle 28"/>
              <p:cNvSpPr>
                <a:spLocks noChangeArrowheads="1"/>
              </p:cNvSpPr>
              <p:nvPr/>
            </p:nvSpPr>
            <p:spPr bwMode="auto">
              <a:xfrm>
                <a:off x="588184" y="5470310"/>
                <a:ext cx="2917849" cy="1009507"/>
              </a:xfrm>
              <a:prstGeom prst="roundRect">
                <a:avLst>
                  <a:gd name="adj" fmla="val 16667"/>
                </a:avLst>
              </a:prstGeom>
              <a:solidFill>
                <a:srgbClr val="D9D9D9"/>
              </a:solidFill>
              <a:ln>
                <a:noFill/>
              </a:ln>
              <a:effectLst>
                <a:outerShdw blurRad="50800" dist="38100" dir="2700000" algn="tl" rotWithShape="0">
                  <a:srgbClr val="000000">
                    <a:alpha val="39998"/>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en-US" altLang="x-none" sz="1920" dirty="0"/>
                  <a:t>Tomcat</a:t>
                </a:r>
                <a:endParaRPr lang="en-US" altLang="x-none" sz="3480" dirty="0"/>
              </a:p>
            </p:txBody>
          </p:sp>
          <p:grpSp>
            <p:nvGrpSpPr>
              <p:cNvPr id="71694" name="Group 3"/>
              <p:cNvGrpSpPr>
                <a:grpSpLocks/>
              </p:cNvGrpSpPr>
              <p:nvPr/>
            </p:nvGrpSpPr>
            <p:grpSpPr bwMode="auto">
              <a:xfrm>
                <a:off x="8859948" y="1842388"/>
                <a:ext cx="2970107" cy="2361148"/>
                <a:chOff x="6644165" y="1415128"/>
                <a:chExt cx="2227579" cy="1770861"/>
              </a:xfrm>
            </p:grpSpPr>
            <p:sp>
              <p:nvSpPr>
                <p:cNvPr id="35" name="Rounded Rectangle 34"/>
                <p:cNvSpPr>
                  <a:spLocks noChangeArrowheads="1"/>
                </p:cNvSpPr>
                <p:nvPr/>
              </p:nvSpPr>
              <p:spPr bwMode="auto">
                <a:xfrm>
                  <a:off x="6644457" y="1415558"/>
                  <a:ext cx="2212946" cy="816832"/>
                </a:xfrm>
                <a:prstGeom prst="roundRect">
                  <a:avLst>
                    <a:gd name="adj" fmla="val 16667"/>
                  </a:avLst>
                </a:prstGeom>
                <a:solidFill>
                  <a:srgbClr val="9CCCFC"/>
                </a:solidFill>
                <a:ln w="9525">
                  <a:solidFill>
                    <a:schemeClr val="accent2"/>
                  </a:solidFill>
                  <a:round/>
                  <a:headEnd/>
                  <a:tailEnd/>
                </a:ln>
                <a:effectLst>
                  <a:outerShdw blurRad="50800" dist="38100" dir="2700000" algn="tl" rotWithShape="0">
                    <a:srgbClr val="000000">
                      <a:alpha val="39998"/>
                    </a:srgbClr>
                  </a:outerShdw>
                </a:effectLst>
              </p:spPr>
              <p:txBody>
                <a:bodyPr anchor="ctr"/>
                <a:lstStyle/>
                <a:p>
                  <a:pPr algn="ctr">
                    <a:defRPr/>
                  </a:pPr>
                  <a:r>
                    <a:rPr lang="en-US" sz="1920" dirty="0"/>
                    <a:t>WebSphere </a:t>
                  </a:r>
                  <a:r>
                    <a:rPr lang="en-US" sz="1920" dirty="0" smtClean="0"/>
                    <a:t>Liberty</a:t>
                  </a:r>
                  <a:endParaRPr lang="en-US" sz="1920" dirty="0"/>
                </a:p>
              </p:txBody>
            </p:sp>
            <p:sp>
              <p:nvSpPr>
                <p:cNvPr id="36" name="Rounded Rectangle 35"/>
                <p:cNvSpPr>
                  <a:spLocks noChangeArrowheads="1"/>
                </p:cNvSpPr>
                <p:nvPr/>
              </p:nvSpPr>
              <p:spPr bwMode="auto">
                <a:xfrm>
                  <a:off x="6644457" y="2301590"/>
                  <a:ext cx="2227683" cy="884675"/>
                </a:xfrm>
                <a:prstGeom prst="roundRect">
                  <a:avLst>
                    <a:gd name="adj" fmla="val 16667"/>
                  </a:avLst>
                </a:prstGeom>
                <a:solidFill>
                  <a:srgbClr val="9CCCFC"/>
                </a:solidFill>
                <a:ln w="9525">
                  <a:solidFill>
                    <a:schemeClr val="accent2"/>
                  </a:solidFill>
                  <a:round/>
                  <a:headEnd/>
                  <a:tailEnd/>
                </a:ln>
                <a:effectLst>
                  <a:outerShdw blurRad="50800" dist="38100" dir="2700000" algn="tl" rotWithShape="0">
                    <a:srgbClr val="000000">
                      <a:alpha val="39998"/>
                    </a:srgbClr>
                  </a:outerShdw>
                </a:effectLst>
              </p:spPr>
              <p:txBody>
                <a:bodyPr anchor="ctr"/>
                <a:lstStyle/>
                <a:p>
                  <a:pPr algn="ctr">
                    <a:defRPr/>
                  </a:pPr>
                  <a:r>
                    <a:rPr lang="en-US" sz="1920" dirty="0"/>
                    <a:t>traditional WebSphere Application Server </a:t>
                  </a:r>
                </a:p>
              </p:txBody>
            </p:sp>
          </p:grpSp>
          <p:grpSp>
            <p:nvGrpSpPr>
              <p:cNvPr id="31" name="Group 30"/>
              <p:cNvGrpSpPr/>
              <p:nvPr/>
            </p:nvGrpSpPr>
            <p:grpSpPr>
              <a:xfrm>
                <a:off x="4884504" y="1984154"/>
                <a:ext cx="2676565" cy="1961313"/>
                <a:chOff x="3215799" y="2270928"/>
                <a:chExt cx="2007424" cy="1470985"/>
              </a:xfrm>
              <a:effectLst>
                <a:outerShdw blurRad="50800" dist="38100" dir="2700000" algn="tl" rotWithShape="0">
                  <a:prstClr val="black">
                    <a:alpha val="40000"/>
                  </a:prstClr>
                </a:outerShdw>
              </a:effectLst>
            </p:grpSpPr>
            <p:sp>
              <p:nvSpPr>
                <p:cNvPr id="33" name="Rectangle 32"/>
                <p:cNvSpPr/>
                <p:nvPr/>
              </p:nvSpPr>
              <p:spPr>
                <a:xfrm>
                  <a:off x="3215799" y="2270928"/>
                  <a:ext cx="2007424" cy="1470985"/>
                </a:xfrm>
                <a:prstGeom prst="rect">
                  <a:avLst/>
                </a:prstGeom>
                <a:ln/>
              </p:spPr>
              <p:style>
                <a:lnRef idx="0">
                  <a:schemeClr val="accent2"/>
                </a:lnRef>
                <a:fillRef idx="3">
                  <a:schemeClr val="accent2"/>
                </a:fillRef>
                <a:effectRef idx="3">
                  <a:schemeClr val="accent2"/>
                </a:effectRef>
                <a:fontRef idx="minor">
                  <a:schemeClr val="lt1"/>
                </a:fontRef>
              </p:style>
              <p:txBody>
                <a:bodyPr/>
                <a:lstStyle/>
                <a:p>
                  <a:pPr algn="ctr">
                    <a:defRPr/>
                  </a:pPr>
                  <a:r>
                    <a:rPr lang="en-US" sz="1680" dirty="0">
                      <a:solidFill>
                        <a:schemeClr val="tx1"/>
                      </a:solidFill>
                    </a:rPr>
                    <a:t>WebSphere Configuration Migration Tool</a:t>
                  </a:r>
                </a:p>
              </p:txBody>
            </p:sp>
            <p:pic>
              <p:nvPicPr>
                <p:cNvPr id="34" name="Picture 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0093" y="3160957"/>
                  <a:ext cx="655637" cy="539611"/>
                </a:xfrm>
                <a:prstGeom prst="rect">
                  <a:avLst/>
                </a:prstGeom>
                <a:ln/>
              </p:spPr>
              <p:style>
                <a:lnRef idx="0">
                  <a:schemeClr val="accent2"/>
                </a:lnRef>
                <a:fillRef idx="3">
                  <a:schemeClr val="accent2"/>
                </a:fillRef>
                <a:effectRef idx="3">
                  <a:schemeClr val="accent2"/>
                </a:effectRef>
                <a:fontRef idx="minor">
                  <a:schemeClr val="lt1"/>
                </a:fontRef>
              </p:style>
            </p:pic>
          </p:grpSp>
          <p:sp>
            <p:nvSpPr>
              <p:cNvPr id="32" name="Rounded Rectangle 31"/>
              <p:cNvSpPr>
                <a:spLocks noChangeArrowheads="1"/>
              </p:cNvSpPr>
              <p:nvPr/>
            </p:nvSpPr>
            <p:spPr bwMode="auto">
              <a:xfrm>
                <a:off x="8673673" y="5470310"/>
                <a:ext cx="3369774" cy="915431"/>
              </a:xfrm>
              <a:prstGeom prst="roundRect">
                <a:avLst>
                  <a:gd name="adj" fmla="val 16667"/>
                </a:avLst>
              </a:prstGeom>
              <a:solidFill>
                <a:srgbClr val="9CCCFC"/>
              </a:solidFill>
              <a:ln w="9525">
                <a:solidFill>
                  <a:schemeClr val="accent2"/>
                </a:solidFill>
                <a:round/>
                <a:headEnd/>
                <a:tailEnd/>
              </a:ln>
              <a:effectLst>
                <a:outerShdw blurRad="50800" dist="38100" dir="2700000" algn="tl" rotWithShape="0">
                  <a:srgbClr val="000000">
                    <a:alpha val="39998"/>
                  </a:srgbClr>
                </a:outerShdw>
              </a:effectLst>
            </p:spPr>
            <p:txBody>
              <a:bodyPr anchor="ctr"/>
              <a:lstStyle/>
              <a:p>
                <a:pPr algn="ctr">
                  <a:defRPr/>
                </a:pPr>
                <a:r>
                  <a:rPr lang="en-US" sz="1920" dirty="0"/>
                  <a:t>WebSphere </a:t>
                </a:r>
                <a:r>
                  <a:rPr lang="en-US" sz="1920" dirty="0" smtClean="0"/>
                  <a:t>Liberty</a:t>
                </a:r>
                <a:endParaRPr lang="en-US" sz="1920" dirty="0"/>
              </a:p>
            </p:txBody>
          </p:sp>
        </p:grpSp>
        <p:sp>
          <p:nvSpPr>
            <p:cNvPr id="22" name="Rounded Rectangle 21"/>
            <p:cNvSpPr>
              <a:spLocks noChangeArrowheads="1"/>
            </p:cNvSpPr>
            <p:nvPr/>
          </p:nvSpPr>
          <p:spPr bwMode="auto">
            <a:xfrm>
              <a:off x="7701916" y="3901441"/>
              <a:ext cx="1704974" cy="1062990"/>
            </a:xfrm>
            <a:prstGeom prst="roundRect">
              <a:avLst>
                <a:gd name="adj" fmla="val 16667"/>
              </a:avLst>
            </a:prstGeom>
            <a:solidFill>
              <a:srgbClr val="D9D9D9"/>
            </a:solidFill>
            <a:ln>
              <a:noFill/>
            </a:ln>
            <a:effectLst>
              <a:outerShdw blurRad="50800" dist="38100" dir="2700000" algn="tl" rotWithShape="0">
                <a:srgbClr val="000000">
                  <a:alpha val="39998"/>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pPr algn="ctr">
                <a:defRPr/>
              </a:pPr>
              <a:r>
                <a:rPr lang="en-US" sz="1920" dirty="0"/>
                <a:t>Oracle Application Server</a:t>
              </a:r>
            </a:p>
          </p:txBody>
        </p:sp>
      </p:gr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0067" y="1955927"/>
            <a:ext cx="1059346" cy="767347"/>
          </a:xfrm>
          <a:prstGeom prst="rect">
            <a:avLst/>
          </a:prstGeom>
        </p:spPr>
      </p:pic>
      <p:sp>
        <p:nvSpPr>
          <p:cNvPr id="30" name="Rounded Rectangle 29"/>
          <p:cNvSpPr>
            <a:spLocks noChangeArrowheads="1"/>
          </p:cNvSpPr>
          <p:nvPr/>
        </p:nvSpPr>
        <p:spPr bwMode="auto">
          <a:xfrm>
            <a:off x="654380" y="1237682"/>
            <a:ext cx="3289281" cy="1242059"/>
          </a:xfrm>
          <a:prstGeom prst="roundRect">
            <a:avLst>
              <a:gd name="adj" fmla="val 16667"/>
            </a:avLst>
          </a:prstGeom>
          <a:solidFill>
            <a:srgbClr val="9CCCFC"/>
          </a:solidFill>
          <a:ln w="9525">
            <a:solidFill>
              <a:schemeClr val="accent2"/>
            </a:solidFill>
            <a:round/>
            <a:headEnd/>
            <a:tailEnd/>
          </a:ln>
          <a:effectLst>
            <a:outerShdw blurRad="50800" dist="38100" dir="2700000" algn="tl" rotWithShape="0">
              <a:srgbClr val="000000">
                <a:alpha val="39998"/>
              </a:srgbClr>
            </a:outerShdw>
          </a:effectLst>
        </p:spPr>
        <p:txBody>
          <a:bodyPr anchor="ctr"/>
          <a:lstStyle/>
          <a:p>
            <a:pPr algn="ctr">
              <a:defRPr/>
            </a:pPr>
            <a:r>
              <a:rPr lang="en-US" sz="1920" dirty="0"/>
              <a:t>traditional WebSphere Application Server </a:t>
            </a:r>
            <a:r>
              <a:rPr lang="en-US" sz="1920" dirty="0" smtClean="0"/>
              <a:t> V7+</a:t>
            </a:r>
            <a:endParaRPr lang="en-US" sz="1920" dirty="0"/>
          </a:p>
        </p:txBody>
      </p:sp>
    </p:spTree>
    <p:extLst>
      <p:ext uri="{BB962C8B-B14F-4D97-AF65-F5344CB8AC3E}">
        <p14:creationId xmlns:p14="http://schemas.microsoft.com/office/powerpoint/2010/main" val="11362410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 have many apps to migrate, what do they need?</a:t>
            </a:r>
            <a:endParaRPr lang="en-US" dirty="0"/>
          </a:p>
        </p:txBody>
      </p:sp>
      <p:sp>
        <p:nvSpPr>
          <p:cNvPr id="4" name="Content Placeholder 3"/>
          <p:cNvSpPr>
            <a:spLocks noGrp="1"/>
          </p:cNvSpPr>
          <p:nvPr>
            <p:ph sz="quarter" idx="11"/>
          </p:nvPr>
        </p:nvSpPr>
        <p:spPr>
          <a:xfrm>
            <a:off x="468946" y="1443707"/>
            <a:ext cx="13064176" cy="6096082"/>
          </a:xfrm>
        </p:spPr>
        <p:txBody>
          <a:bodyPr/>
          <a:lstStyle/>
          <a:p>
            <a:r>
              <a:rPr lang="en-US" dirty="0" smtClean="0"/>
              <a:t>WebSphere Application Migration Toolkit (WAMT)</a:t>
            </a:r>
          </a:p>
          <a:p>
            <a:endParaRPr lang="en-US" sz="1000" dirty="0" smtClean="0"/>
          </a:p>
          <a:p>
            <a:pPr marL="457200" indent="-457200">
              <a:buFont typeface="Arial" charset="0"/>
              <a:buChar char="•"/>
            </a:pPr>
            <a:r>
              <a:rPr lang="en-US" dirty="0" smtClean="0"/>
              <a:t>Scans application source to provide </a:t>
            </a:r>
          </a:p>
          <a:p>
            <a:pPr marL="1092437" lvl="1" indent="-457200">
              <a:buFont typeface="Arial" charset="0"/>
              <a:buChar char="•"/>
            </a:pPr>
            <a:r>
              <a:rPr lang="en-US" dirty="0" smtClean="0"/>
              <a:t>A high level evaluation report showing with Java EE technologies your application uses</a:t>
            </a:r>
          </a:p>
          <a:p>
            <a:pPr marL="1092437" lvl="1" indent="-457200">
              <a:buFont typeface="Arial" charset="0"/>
              <a:buChar char="•"/>
            </a:pPr>
            <a:r>
              <a:rPr lang="en-US" dirty="0" smtClean="0"/>
              <a:t>A line-by-line analysis of code changes required with detailed information and quick fix code changes where possible</a:t>
            </a:r>
          </a:p>
          <a:p>
            <a:pPr marL="457200" indent="-457200">
              <a:buFont typeface="Arial" charset="0"/>
              <a:buChar char="•"/>
            </a:pPr>
            <a:r>
              <a:rPr lang="en-US" dirty="0" smtClean="0"/>
              <a:t>Runs in Eclipse against application source</a:t>
            </a:r>
          </a:p>
          <a:p>
            <a:pPr marL="1092437" lvl="1" indent="-457200">
              <a:buFont typeface="Arial" charset="0"/>
              <a:buChar char="•"/>
            </a:pPr>
            <a:r>
              <a:rPr lang="en-US" dirty="0" smtClean="0"/>
              <a:t>Evaluates the Java, JSP, and XML files</a:t>
            </a:r>
          </a:p>
          <a:p>
            <a:pPr marL="457200" indent="-457200">
              <a:buFont typeface="Arial" charset="0"/>
              <a:buChar char="•"/>
            </a:pPr>
            <a:r>
              <a:rPr lang="en-US" dirty="0" smtClean="0"/>
              <a:t>Includes command-line analysis of application binaries</a:t>
            </a:r>
          </a:p>
          <a:p>
            <a:pPr marL="1092437" lvl="1" indent="-457200">
              <a:buFont typeface="Arial" charset="0"/>
              <a:buChar char="•"/>
            </a:pPr>
            <a:r>
              <a:rPr lang="en-US" dirty="0" smtClean="0"/>
              <a:t>High level evaluation report</a:t>
            </a:r>
          </a:p>
          <a:p>
            <a:pPr marL="1092437" lvl="1" indent="-457200">
              <a:buFont typeface="Arial" charset="0"/>
              <a:buChar char="•"/>
            </a:pPr>
            <a:r>
              <a:rPr lang="en-US" dirty="0" smtClean="0"/>
              <a:t>Detailed analysis for WebSphere Liberty and IBM Bluemix</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1916" y="1313447"/>
            <a:ext cx="2946400" cy="520700"/>
          </a:xfrm>
          <a:prstGeom prst="rect">
            <a:avLst/>
          </a:prstGeom>
        </p:spPr>
      </p:pic>
    </p:spTree>
    <p:extLst>
      <p:ext uri="{BB962C8B-B14F-4D97-AF65-F5344CB8AC3E}">
        <p14:creationId xmlns:p14="http://schemas.microsoft.com/office/powerpoint/2010/main" val="1427058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Purple compute: An evolution to microservices</a:t>
            </a:r>
            <a:endParaRPr lang="en-US" dirty="0"/>
          </a:p>
        </p:txBody>
      </p:sp>
      <p:sp>
        <p:nvSpPr>
          <p:cNvPr id="5" name="Content Placeholder 4"/>
          <p:cNvSpPr>
            <a:spLocks noGrp="1"/>
          </p:cNvSpPr>
          <p:nvPr>
            <p:ph sz="quarter" idx="11"/>
          </p:nvPr>
        </p:nvSpPr>
        <p:spPr>
          <a:xfrm>
            <a:off x="486030" y="1373212"/>
            <a:ext cx="5805663" cy="1143612"/>
          </a:xfrm>
          <a:prstGeom prst="rect">
            <a:avLst/>
          </a:prstGeom>
        </p:spPr>
        <p:txBody>
          <a:bodyPr wrap="square">
            <a:spAutoFit/>
          </a:bodyPr>
          <a:lstStyle/>
          <a:p>
            <a:pPr marL="257168" indent="-257168" defTabSz="309467" hangingPunct="0">
              <a:buFont typeface="Arial" charset="0"/>
              <a:buChar char="•"/>
            </a:pPr>
            <a:r>
              <a:rPr lang="en-US" sz="2000" kern="0" dirty="0" smtClean="0">
                <a:solidFill>
                  <a:srgbClr val="000000"/>
                </a:solidFill>
                <a:latin typeface="IBM Plex Sans" charset="0"/>
                <a:ea typeface="IBM Plex Sans" charset="0"/>
                <a:cs typeface="IBM Plex Sans" charset="0"/>
                <a:sym typeface="Helvetica Light"/>
              </a:rPr>
              <a:t>Significant investment in WebSphere portfolio</a:t>
            </a:r>
          </a:p>
          <a:p>
            <a:pPr marL="257168" indent="-257168" defTabSz="309467" hangingPunct="0">
              <a:buFont typeface="Arial" charset="0"/>
              <a:buChar char="•"/>
            </a:pPr>
            <a:r>
              <a:rPr lang="en-US" sz="2000" kern="0" dirty="0" smtClean="0">
                <a:solidFill>
                  <a:srgbClr val="000000"/>
                </a:solidFill>
                <a:latin typeface="IBM Plex Sans" charset="0"/>
                <a:ea typeface="IBM Plex Sans" charset="0"/>
                <a:cs typeface="IBM Plex Sans" charset="0"/>
                <a:sym typeface="Helvetica Light"/>
              </a:rPr>
              <a:t>Existing deployment practices holding back business</a:t>
            </a:r>
            <a:endParaRPr lang="en-US" sz="2000" kern="0" dirty="0">
              <a:solidFill>
                <a:srgbClr val="000000"/>
              </a:solidFill>
              <a:latin typeface="IBM Plex Sans" charset="0"/>
              <a:ea typeface="IBM Plex Sans" charset="0"/>
              <a:cs typeface="IBM Plex Sans" charset="0"/>
              <a:sym typeface="Helvetica Light"/>
            </a:endParaRPr>
          </a:p>
        </p:txBody>
      </p:sp>
      <p:sp>
        <p:nvSpPr>
          <p:cNvPr id="71" name="Rectangle 70"/>
          <p:cNvSpPr/>
          <p:nvPr/>
        </p:nvSpPr>
        <p:spPr>
          <a:xfrm>
            <a:off x="6754353" y="1313105"/>
            <a:ext cx="5670840" cy="1323439"/>
          </a:xfrm>
          <a:prstGeom prst="rect">
            <a:avLst/>
          </a:prstGeom>
        </p:spPr>
        <p:txBody>
          <a:bodyPr wrap="square">
            <a:spAutoFit/>
          </a:bodyPr>
          <a:lstStyle/>
          <a:p>
            <a:pPr marL="257168" indent="-257168" defTabSz="309467" hangingPunct="0">
              <a:buFont typeface="Arial" charset="0"/>
              <a:buChar char="•"/>
            </a:pPr>
            <a:r>
              <a:rPr lang="en-US" sz="2000" kern="0" dirty="0">
                <a:solidFill>
                  <a:srgbClr val="000000"/>
                </a:solidFill>
                <a:latin typeface="IBM Plex Sans" charset="0"/>
                <a:ea typeface="IBM Plex Sans" charset="0"/>
                <a:cs typeface="IBM Plex Sans" charset="0"/>
                <a:sym typeface="Helvetica Light"/>
              </a:rPr>
              <a:t>Incremental </a:t>
            </a:r>
            <a:r>
              <a:rPr lang="en-US" sz="2000" kern="0" dirty="0" smtClean="0">
                <a:solidFill>
                  <a:srgbClr val="000000"/>
                </a:solidFill>
                <a:latin typeface="IBM Plex Sans" charset="0"/>
                <a:ea typeface="IBM Plex Sans" charset="0"/>
                <a:cs typeface="IBM Plex Sans" charset="0"/>
                <a:sym typeface="Helvetica Light"/>
              </a:rPr>
              <a:t>migration </a:t>
            </a:r>
            <a:r>
              <a:rPr lang="en-US" sz="2000" kern="0" dirty="0">
                <a:solidFill>
                  <a:srgbClr val="000000"/>
                </a:solidFill>
                <a:latin typeface="IBM Plex Sans" charset="0"/>
                <a:ea typeface="IBM Plex Sans" charset="0"/>
                <a:cs typeface="IBM Plex Sans" charset="0"/>
                <a:sym typeface="Helvetica Light"/>
              </a:rPr>
              <a:t>of </a:t>
            </a:r>
            <a:r>
              <a:rPr lang="en-US" sz="2000" kern="0" dirty="0" smtClean="0">
                <a:solidFill>
                  <a:srgbClr val="000000"/>
                </a:solidFill>
                <a:latin typeface="IBM Plex Sans" charset="0"/>
                <a:ea typeface="IBM Plex Sans" charset="0"/>
                <a:cs typeface="IBM Plex Sans" charset="0"/>
                <a:sym typeface="Helvetica Light"/>
              </a:rPr>
              <a:t>business logic and services</a:t>
            </a:r>
            <a:endParaRPr lang="en-US" sz="2000" kern="0" dirty="0">
              <a:solidFill>
                <a:srgbClr val="000000"/>
              </a:solidFill>
              <a:latin typeface="IBM Plex Sans" charset="0"/>
              <a:ea typeface="IBM Plex Sans" charset="0"/>
              <a:cs typeface="IBM Plex Sans" charset="0"/>
              <a:sym typeface="Helvetica Light"/>
            </a:endParaRPr>
          </a:p>
          <a:p>
            <a:pPr marL="257168" indent="-257168" defTabSz="309467" hangingPunct="0">
              <a:buFont typeface="Arial" charset="0"/>
              <a:buChar char="•"/>
            </a:pPr>
            <a:r>
              <a:rPr lang="en-US" sz="2000" kern="0" dirty="0">
                <a:solidFill>
                  <a:srgbClr val="000000"/>
                </a:solidFill>
                <a:latin typeface="IBM Plex Sans" charset="0"/>
                <a:ea typeface="IBM Plex Sans" charset="0"/>
                <a:cs typeface="IBM Plex Sans" charset="0"/>
                <a:sym typeface="Helvetica Light"/>
              </a:rPr>
              <a:t>Modernize </a:t>
            </a:r>
            <a:r>
              <a:rPr lang="en-US" sz="2000" kern="0" dirty="0" smtClean="0">
                <a:solidFill>
                  <a:srgbClr val="000000"/>
                </a:solidFill>
                <a:latin typeface="IBM Plex Sans" charset="0"/>
                <a:ea typeface="IBM Plex Sans" charset="0"/>
                <a:cs typeface="IBM Plex Sans" charset="0"/>
                <a:sym typeface="Helvetica Light"/>
              </a:rPr>
              <a:t>application </a:t>
            </a:r>
            <a:r>
              <a:rPr lang="en-US" sz="2000" kern="0" dirty="0">
                <a:solidFill>
                  <a:srgbClr val="000000"/>
                </a:solidFill>
                <a:latin typeface="IBM Plex Sans" charset="0"/>
                <a:ea typeface="IBM Plex Sans" charset="0"/>
                <a:cs typeface="IBM Plex Sans" charset="0"/>
                <a:sym typeface="Helvetica Light"/>
              </a:rPr>
              <a:t>s</a:t>
            </a:r>
            <a:r>
              <a:rPr lang="en-US" sz="2000" kern="0" dirty="0" smtClean="0">
                <a:solidFill>
                  <a:srgbClr val="000000"/>
                </a:solidFill>
                <a:latin typeface="IBM Plex Sans" charset="0"/>
                <a:ea typeface="IBM Plex Sans" charset="0"/>
                <a:cs typeface="IBM Plex Sans" charset="0"/>
                <a:sym typeface="Helvetica Light"/>
              </a:rPr>
              <a:t>tack</a:t>
            </a:r>
            <a:r>
              <a:rPr lang="en-US" sz="2000" kern="0" dirty="0">
                <a:solidFill>
                  <a:srgbClr val="000000"/>
                </a:solidFill>
                <a:latin typeface="IBM Plex Sans" charset="0"/>
                <a:ea typeface="IBM Plex Sans" charset="0"/>
                <a:cs typeface="IBM Plex Sans" charset="0"/>
                <a:sym typeface="Helvetica Light"/>
              </a:rPr>
              <a:t>, focusing on core runtime capabilities (REST, CDI, </a:t>
            </a:r>
            <a:r>
              <a:rPr lang="en-US" sz="2000" kern="0" dirty="0" smtClean="0">
                <a:solidFill>
                  <a:srgbClr val="000000"/>
                </a:solidFill>
                <a:latin typeface="IBM Plex Sans" charset="0"/>
                <a:ea typeface="IBM Plex Sans" charset="0"/>
                <a:cs typeface="IBM Plex Sans" charset="0"/>
                <a:sym typeface="Helvetica Light"/>
              </a:rPr>
              <a:t>and more)</a:t>
            </a:r>
            <a:endParaRPr lang="en-US" sz="2000" kern="0" dirty="0">
              <a:solidFill>
                <a:srgbClr val="000000"/>
              </a:solidFill>
              <a:latin typeface="IBM Plex Sans" charset="0"/>
              <a:ea typeface="IBM Plex Sans" charset="0"/>
              <a:cs typeface="IBM Plex Sans" charset="0"/>
              <a:sym typeface="Helvetica Light"/>
            </a:endParaRPr>
          </a:p>
        </p:txBody>
      </p:sp>
      <p:grpSp>
        <p:nvGrpSpPr>
          <p:cNvPr id="79" name="Group 78"/>
          <p:cNvGrpSpPr/>
          <p:nvPr/>
        </p:nvGrpSpPr>
        <p:grpSpPr>
          <a:xfrm>
            <a:off x="486030" y="2981878"/>
            <a:ext cx="13047092" cy="4349364"/>
            <a:chOff x="303312" y="1685903"/>
            <a:chExt cx="8799439" cy="3222969"/>
          </a:xfrm>
        </p:grpSpPr>
        <p:grpSp>
          <p:nvGrpSpPr>
            <p:cNvPr id="80" name="Group 79"/>
            <p:cNvGrpSpPr/>
            <p:nvPr/>
          </p:nvGrpSpPr>
          <p:grpSpPr>
            <a:xfrm>
              <a:off x="434824" y="3447363"/>
              <a:ext cx="649406" cy="1458805"/>
              <a:chOff x="4701150" y="3870672"/>
              <a:chExt cx="500595" cy="1124521"/>
            </a:xfrm>
          </p:grpSpPr>
          <p:grpSp>
            <p:nvGrpSpPr>
              <p:cNvPr id="166" name="Group 165"/>
              <p:cNvGrpSpPr/>
              <p:nvPr/>
            </p:nvGrpSpPr>
            <p:grpSpPr>
              <a:xfrm>
                <a:off x="4702068" y="4155139"/>
                <a:ext cx="499677" cy="840054"/>
                <a:chOff x="4702068" y="4155139"/>
                <a:chExt cx="499677" cy="840054"/>
              </a:xfrm>
            </p:grpSpPr>
            <p:pic>
              <p:nvPicPr>
                <p:cNvPr id="170" name="Picture 169" descr="Description Server-green.svg"/>
                <p:cNvPicPr>
                  <a:picLocks noChangeAspect="1"/>
                </p:cNvPicPr>
                <p:nvPr/>
              </p:nvPicPr>
              <p:blipFill>
                <a:blip r:embed="rId2">
                  <a:duotone>
                    <a:prstClr val="black"/>
                    <a:schemeClr val="tx2">
                      <a:tint val="45000"/>
                      <a:satMod val="400000"/>
                    </a:schemeClr>
                  </a:duotone>
                </a:blip>
                <a:stretch>
                  <a:fillRect/>
                </a:stretch>
              </p:blipFill>
              <p:spPr>
                <a:xfrm>
                  <a:off x="4702068" y="4290699"/>
                  <a:ext cx="497842" cy="704494"/>
                </a:xfrm>
                <a:prstGeom prst="rect">
                  <a:avLst/>
                </a:prstGeom>
              </p:spPr>
            </p:pic>
            <p:pic>
              <p:nvPicPr>
                <p:cNvPr id="171" name="Picture 170" descr="Description Server-green.svg"/>
                <p:cNvPicPr>
                  <a:picLocks noChangeAspect="1"/>
                </p:cNvPicPr>
                <p:nvPr/>
              </p:nvPicPr>
              <p:blipFill>
                <a:blip r:embed="rId2">
                  <a:duotone>
                    <a:prstClr val="black"/>
                    <a:schemeClr val="tx2">
                      <a:tint val="45000"/>
                      <a:satMod val="400000"/>
                    </a:schemeClr>
                  </a:duotone>
                </a:blip>
                <a:stretch>
                  <a:fillRect/>
                </a:stretch>
              </p:blipFill>
              <p:spPr>
                <a:xfrm>
                  <a:off x="4703903" y="4155139"/>
                  <a:ext cx="497842" cy="704494"/>
                </a:xfrm>
                <a:prstGeom prst="rect">
                  <a:avLst/>
                </a:prstGeom>
              </p:spPr>
            </p:pic>
          </p:grpSp>
          <p:grpSp>
            <p:nvGrpSpPr>
              <p:cNvPr id="167" name="Group 166"/>
              <p:cNvGrpSpPr/>
              <p:nvPr/>
            </p:nvGrpSpPr>
            <p:grpSpPr>
              <a:xfrm>
                <a:off x="4701150" y="3870672"/>
                <a:ext cx="499677" cy="840054"/>
                <a:chOff x="4702068" y="4155139"/>
                <a:chExt cx="499677" cy="840054"/>
              </a:xfrm>
            </p:grpSpPr>
            <p:pic>
              <p:nvPicPr>
                <p:cNvPr id="168" name="Picture 167" descr="Description Server-green.svg"/>
                <p:cNvPicPr>
                  <a:picLocks noChangeAspect="1"/>
                </p:cNvPicPr>
                <p:nvPr/>
              </p:nvPicPr>
              <p:blipFill>
                <a:blip r:embed="rId2">
                  <a:duotone>
                    <a:prstClr val="black"/>
                    <a:schemeClr val="tx2">
                      <a:tint val="45000"/>
                      <a:satMod val="400000"/>
                    </a:schemeClr>
                  </a:duotone>
                </a:blip>
                <a:stretch>
                  <a:fillRect/>
                </a:stretch>
              </p:blipFill>
              <p:spPr>
                <a:xfrm>
                  <a:off x="4702068" y="4290699"/>
                  <a:ext cx="497842" cy="704494"/>
                </a:xfrm>
                <a:prstGeom prst="rect">
                  <a:avLst/>
                </a:prstGeom>
              </p:spPr>
            </p:pic>
            <p:pic>
              <p:nvPicPr>
                <p:cNvPr id="169" name="Picture 168" descr="Description Server-green.svg"/>
                <p:cNvPicPr>
                  <a:picLocks noChangeAspect="1"/>
                </p:cNvPicPr>
                <p:nvPr/>
              </p:nvPicPr>
              <p:blipFill>
                <a:blip r:embed="rId2">
                  <a:duotone>
                    <a:prstClr val="black"/>
                    <a:schemeClr val="tx2">
                      <a:tint val="45000"/>
                      <a:satMod val="400000"/>
                    </a:schemeClr>
                  </a:duotone>
                </a:blip>
                <a:stretch>
                  <a:fillRect/>
                </a:stretch>
              </p:blipFill>
              <p:spPr>
                <a:xfrm>
                  <a:off x="4703903" y="4155139"/>
                  <a:ext cx="497842" cy="704494"/>
                </a:xfrm>
                <a:prstGeom prst="rect">
                  <a:avLst/>
                </a:prstGeom>
              </p:spPr>
            </p:pic>
          </p:grpSp>
        </p:grpSp>
        <p:grpSp>
          <p:nvGrpSpPr>
            <p:cNvPr id="81" name="Group 80"/>
            <p:cNvGrpSpPr/>
            <p:nvPr/>
          </p:nvGrpSpPr>
          <p:grpSpPr>
            <a:xfrm>
              <a:off x="3068688" y="3556486"/>
              <a:ext cx="1499129" cy="1349189"/>
              <a:chOff x="8183167" y="9483961"/>
              <a:chExt cx="3997677" cy="3597838"/>
            </a:xfrm>
          </p:grpSpPr>
          <p:sp>
            <p:nvSpPr>
              <p:cNvPr id="160" name="Cloud 159"/>
              <p:cNvSpPr/>
              <p:nvPr/>
            </p:nvSpPr>
            <p:spPr>
              <a:xfrm rot="5976421">
                <a:off x="9576017" y="10790889"/>
                <a:ext cx="3233659" cy="905787"/>
              </a:xfrm>
              <a:prstGeom prst="cloud">
                <a:avLst/>
              </a:prstGeom>
              <a:gradFill>
                <a:gsLst>
                  <a:gs pos="0">
                    <a:schemeClr val="accent1">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cap="flat">
                <a:solidFill>
                  <a:schemeClr val="accent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endParaRPr lang="en-US" sz="1200" kern="0" dirty="0">
                  <a:solidFill>
                    <a:srgbClr val="FFFFFF"/>
                  </a:solidFill>
                  <a:sym typeface="Helvetica Light"/>
                </a:endParaRPr>
              </a:p>
            </p:txBody>
          </p:sp>
          <p:grpSp>
            <p:nvGrpSpPr>
              <p:cNvPr id="161" name="Group 160"/>
              <p:cNvGrpSpPr/>
              <p:nvPr/>
            </p:nvGrpSpPr>
            <p:grpSpPr>
              <a:xfrm>
                <a:off x="8183167" y="9483961"/>
                <a:ext cx="3997677" cy="3597838"/>
                <a:chOff x="7382303" y="1729006"/>
                <a:chExt cx="1499133" cy="1349188"/>
              </a:xfrm>
            </p:grpSpPr>
            <p:pic>
              <p:nvPicPr>
                <p:cNvPr id="162" name="Picture 161" descr="Description Server-green.svg"/>
                <p:cNvPicPr>
                  <a:picLocks noChangeAspect="1"/>
                </p:cNvPicPr>
                <p:nvPr/>
              </p:nvPicPr>
              <p:blipFill>
                <a:blip r:embed="rId2">
                  <a:duotone>
                    <a:prstClr val="black"/>
                    <a:schemeClr val="tx2">
                      <a:tint val="45000"/>
                      <a:satMod val="400000"/>
                    </a:schemeClr>
                  </a:duotone>
                </a:blip>
                <a:stretch>
                  <a:fillRect/>
                </a:stretch>
              </p:blipFill>
              <p:spPr>
                <a:xfrm>
                  <a:off x="7393599" y="2161167"/>
                  <a:ext cx="645835" cy="913917"/>
                </a:xfrm>
                <a:prstGeom prst="rect">
                  <a:avLst/>
                </a:prstGeom>
              </p:spPr>
            </p:pic>
            <p:pic>
              <p:nvPicPr>
                <p:cNvPr id="163" name="Picture 162" descr="Description Server-green.svg"/>
                <p:cNvPicPr>
                  <a:picLocks noChangeAspect="1"/>
                </p:cNvPicPr>
                <p:nvPr/>
              </p:nvPicPr>
              <p:blipFill>
                <a:blip r:embed="rId2">
                  <a:duotone>
                    <a:prstClr val="black"/>
                    <a:schemeClr val="tx2">
                      <a:tint val="45000"/>
                      <a:satMod val="400000"/>
                    </a:schemeClr>
                  </a:duotone>
                </a:blip>
                <a:stretch>
                  <a:fillRect/>
                </a:stretch>
              </p:blipFill>
              <p:spPr>
                <a:xfrm>
                  <a:off x="7382303" y="1729006"/>
                  <a:ext cx="645835" cy="913918"/>
                </a:xfrm>
                <a:prstGeom prst="rect">
                  <a:avLst/>
                </a:prstGeom>
              </p:spPr>
            </p:pic>
            <p:pic>
              <p:nvPicPr>
                <p:cNvPr id="164" name="Picture 163" descr="Description Server-green.svg"/>
                <p:cNvPicPr>
                  <a:picLocks noChangeAspect="1"/>
                </p:cNvPicPr>
                <p:nvPr/>
              </p:nvPicPr>
              <p:blipFill>
                <a:blip r:embed="rId2">
                  <a:duotone>
                    <a:prstClr val="black"/>
                    <a:schemeClr val="tx2">
                      <a:tint val="45000"/>
                      <a:satMod val="400000"/>
                    </a:schemeClr>
                  </a:duotone>
                </a:blip>
                <a:stretch>
                  <a:fillRect/>
                </a:stretch>
              </p:blipFill>
              <p:spPr>
                <a:xfrm>
                  <a:off x="8235601" y="2164277"/>
                  <a:ext cx="645835" cy="913917"/>
                </a:xfrm>
                <a:prstGeom prst="rect">
                  <a:avLst/>
                </a:prstGeom>
              </p:spPr>
            </p:pic>
            <p:pic>
              <p:nvPicPr>
                <p:cNvPr id="165" name="Picture 164" descr="Description Server-green.svg"/>
                <p:cNvPicPr>
                  <a:picLocks noChangeAspect="1"/>
                </p:cNvPicPr>
                <p:nvPr/>
              </p:nvPicPr>
              <p:blipFill>
                <a:blip r:embed="rId2">
                  <a:duotone>
                    <a:prstClr val="black"/>
                    <a:schemeClr val="tx2">
                      <a:tint val="45000"/>
                      <a:satMod val="400000"/>
                    </a:schemeClr>
                  </a:duotone>
                </a:blip>
                <a:stretch>
                  <a:fillRect/>
                </a:stretch>
              </p:blipFill>
              <p:spPr>
                <a:xfrm>
                  <a:off x="8231709" y="1729007"/>
                  <a:ext cx="645835" cy="913917"/>
                </a:xfrm>
                <a:prstGeom prst="rect">
                  <a:avLst/>
                </a:prstGeom>
              </p:spPr>
            </p:pic>
          </p:grpSp>
        </p:grpSp>
        <p:grpSp>
          <p:nvGrpSpPr>
            <p:cNvPr id="82" name="Group 81"/>
            <p:cNvGrpSpPr/>
            <p:nvPr/>
          </p:nvGrpSpPr>
          <p:grpSpPr>
            <a:xfrm>
              <a:off x="1833300" y="3450067"/>
              <a:ext cx="649406" cy="1458805"/>
              <a:chOff x="4701150" y="3870672"/>
              <a:chExt cx="500595" cy="1124521"/>
            </a:xfrm>
          </p:grpSpPr>
          <p:grpSp>
            <p:nvGrpSpPr>
              <p:cNvPr id="154" name="Group 153"/>
              <p:cNvGrpSpPr/>
              <p:nvPr/>
            </p:nvGrpSpPr>
            <p:grpSpPr>
              <a:xfrm>
                <a:off x="4702068" y="4155139"/>
                <a:ext cx="499677" cy="840054"/>
                <a:chOff x="4702068" y="4155139"/>
                <a:chExt cx="499677" cy="840054"/>
              </a:xfrm>
            </p:grpSpPr>
            <p:pic>
              <p:nvPicPr>
                <p:cNvPr id="158" name="Picture 157" descr="Description Server-green.svg"/>
                <p:cNvPicPr>
                  <a:picLocks noChangeAspect="1"/>
                </p:cNvPicPr>
                <p:nvPr/>
              </p:nvPicPr>
              <p:blipFill>
                <a:blip r:embed="rId2">
                  <a:duotone>
                    <a:prstClr val="black"/>
                    <a:schemeClr val="tx2">
                      <a:tint val="45000"/>
                      <a:satMod val="400000"/>
                    </a:schemeClr>
                  </a:duotone>
                </a:blip>
                <a:stretch>
                  <a:fillRect/>
                </a:stretch>
              </p:blipFill>
              <p:spPr>
                <a:xfrm>
                  <a:off x="4702068" y="4290699"/>
                  <a:ext cx="497842" cy="704494"/>
                </a:xfrm>
                <a:prstGeom prst="rect">
                  <a:avLst/>
                </a:prstGeom>
              </p:spPr>
            </p:pic>
            <p:pic>
              <p:nvPicPr>
                <p:cNvPr id="159" name="Picture 158" descr="Description Server-green.svg"/>
                <p:cNvPicPr>
                  <a:picLocks noChangeAspect="1"/>
                </p:cNvPicPr>
                <p:nvPr/>
              </p:nvPicPr>
              <p:blipFill>
                <a:blip r:embed="rId2">
                  <a:duotone>
                    <a:prstClr val="black"/>
                    <a:schemeClr val="tx2">
                      <a:tint val="45000"/>
                      <a:satMod val="400000"/>
                    </a:schemeClr>
                  </a:duotone>
                </a:blip>
                <a:stretch>
                  <a:fillRect/>
                </a:stretch>
              </p:blipFill>
              <p:spPr>
                <a:xfrm>
                  <a:off x="4703903" y="4155139"/>
                  <a:ext cx="497842" cy="704494"/>
                </a:xfrm>
                <a:prstGeom prst="rect">
                  <a:avLst/>
                </a:prstGeom>
              </p:spPr>
            </p:pic>
          </p:grpSp>
          <p:grpSp>
            <p:nvGrpSpPr>
              <p:cNvPr id="155" name="Group 154"/>
              <p:cNvGrpSpPr/>
              <p:nvPr/>
            </p:nvGrpSpPr>
            <p:grpSpPr>
              <a:xfrm>
                <a:off x="4701150" y="3870672"/>
                <a:ext cx="499677" cy="840054"/>
                <a:chOff x="4702068" y="4155139"/>
                <a:chExt cx="499677" cy="840054"/>
              </a:xfrm>
            </p:grpSpPr>
            <p:pic>
              <p:nvPicPr>
                <p:cNvPr id="156" name="Picture 155" descr="Description Server-green.svg"/>
                <p:cNvPicPr>
                  <a:picLocks noChangeAspect="1"/>
                </p:cNvPicPr>
                <p:nvPr/>
              </p:nvPicPr>
              <p:blipFill>
                <a:blip r:embed="rId2">
                  <a:duotone>
                    <a:prstClr val="black"/>
                    <a:schemeClr val="tx2">
                      <a:tint val="45000"/>
                      <a:satMod val="400000"/>
                    </a:schemeClr>
                  </a:duotone>
                </a:blip>
                <a:stretch>
                  <a:fillRect/>
                </a:stretch>
              </p:blipFill>
              <p:spPr>
                <a:xfrm>
                  <a:off x="4702068" y="4290699"/>
                  <a:ext cx="497842" cy="704494"/>
                </a:xfrm>
                <a:prstGeom prst="rect">
                  <a:avLst/>
                </a:prstGeom>
              </p:spPr>
            </p:pic>
            <p:pic>
              <p:nvPicPr>
                <p:cNvPr id="157" name="Picture 156" descr="Description Server-green.svg"/>
                <p:cNvPicPr>
                  <a:picLocks noChangeAspect="1"/>
                </p:cNvPicPr>
                <p:nvPr/>
              </p:nvPicPr>
              <p:blipFill>
                <a:blip r:embed="rId2">
                  <a:duotone>
                    <a:prstClr val="black"/>
                    <a:schemeClr val="tx2">
                      <a:tint val="45000"/>
                      <a:satMod val="400000"/>
                    </a:schemeClr>
                  </a:duotone>
                </a:blip>
                <a:stretch>
                  <a:fillRect/>
                </a:stretch>
              </p:blipFill>
              <p:spPr>
                <a:xfrm>
                  <a:off x="4703903" y="4155139"/>
                  <a:ext cx="497842" cy="704494"/>
                </a:xfrm>
                <a:prstGeom prst="rect">
                  <a:avLst/>
                </a:prstGeom>
              </p:spPr>
            </p:pic>
          </p:grpSp>
        </p:grpSp>
        <p:grpSp>
          <p:nvGrpSpPr>
            <p:cNvPr id="83" name="Group 82"/>
            <p:cNvGrpSpPr/>
            <p:nvPr/>
          </p:nvGrpSpPr>
          <p:grpSpPr>
            <a:xfrm>
              <a:off x="5278563" y="3554175"/>
              <a:ext cx="1526932" cy="1349189"/>
              <a:chOff x="7354500" y="1729006"/>
              <a:chExt cx="1526936" cy="1349188"/>
            </a:xfrm>
          </p:grpSpPr>
          <p:pic>
            <p:nvPicPr>
              <p:cNvPr id="150" name="Picture 149" descr="Description Server-green.svg"/>
              <p:cNvPicPr>
                <a:picLocks noChangeAspect="1"/>
              </p:cNvPicPr>
              <p:nvPr/>
            </p:nvPicPr>
            <p:blipFill>
              <a:blip r:embed="rId2">
                <a:duotone>
                  <a:prstClr val="black"/>
                  <a:schemeClr val="tx2">
                    <a:tint val="45000"/>
                    <a:satMod val="400000"/>
                  </a:schemeClr>
                </a:duotone>
              </a:blip>
              <a:stretch>
                <a:fillRect/>
              </a:stretch>
            </p:blipFill>
            <p:spPr>
              <a:xfrm>
                <a:off x="7365796" y="2161167"/>
                <a:ext cx="645835" cy="913917"/>
              </a:xfrm>
              <a:prstGeom prst="rect">
                <a:avLst/>
              </a:prstGeom>
            </p:spPr>
          </p:pic>
          <p:pic>
            <p:nvPicPr>
              <p:cNvPr id="151" name="Picture 150" descr="Description Server-green.svg"/>
              <p:cNvPicPr>
                <a:picLocks noChangeAspect="1"/>
              </p:cNvPicPr>
              <p:nvPr/>
            </p:nvPicPr>
            <p:blipFill>
              <a:blip r:embed="rId2">
                <a:duotone>
                  <a:prstClr val="black"/>
                  <a:schemeClr val="tx2">
                    <a:tint val="45000"/>
                    <a:satMod val="400000"/>
                  </a:schemeClr>
                </a:duotone>
              </a:blip>
              <a:stretch>
                <a:fillRect/>
              </a:stretch>
            </p:blipFill>
            <p:spPr>
              <a:xfrm>
                <a:off x="7354500" y="1729006"/>
                <a:ext cx="645835" cy="913918"/>
              </a:xfrm>
              <a:prstGeom prst="rect">
                <a:avLst/>
              </a:prstGeom>
            </p:spPr>
          </p:pic>
          <p:pic>
            <p:nvPicPr>
              <p:cNvPr id="152" name="Picture 151" descr="Description Server-green.svg"/>
              <p:cNvPicPr>
                <a:picLocks noChangeAspect="1"/>
              </p:cNvPicPr>
              <p:nvPr/>
            </p:nvPicPr>
            <p:blipFill>
              <a:blip r:embed="rId2">
                <a:duotone>
                  <a:prstClr val="black"/>
                  <a:schemeClr val="tx2">
                    <a:tint val="45000"/>
                    <a:satMod val="400000"/>
                  </a:schemeClr>
                </a:duotone>
              </a:blip>
              <a:stretch>
                <a:fillRect/>
              </a:stretch>
            </p:blipFill>
            <p:spPr>
              <a:xfrm>
                <a:off x="8235601" y="2164277"/>
                <a:ext cx="645835" cy="913917"/>
              </a:xfrm>
              <a:prstGeom prst="rect">
                <a:avLst/>
              </a:prstGeom>
            </p:spPr>
          </p:pic>
          <p:pic>
            <p:nvPicPr>
              <p:cNvPr id="153" name="Picture 152" descr="Description Server-green.svg"/>
              <p:cNvPicPr>
                <a:picLocks noChangeAspect="1"/>
              </p:cNvPicPr>
              <p:nvPr/>
            </p:nvPicPr>
            <p:blipFill>
              <a:blip r:embed="rId2">
                <a:duotone>
                  <a:prstClr val="black"/>
                  <a:schemeClr val="tx2">
                    <a:tint val="45000"/>
                    <a:satMod val="400000"/>
                  </a:schemeClr>
                </a:duotone>
              </a:blip>
              <a:stretch>
                <a:fillRect/>
              </a:stretch>
            </p:blipFill>
            <p:spPr>
              <a:xfrm>
                <a:off x="8231709" y="1729007"/>
                <a:ext cx="645835" cy="913917"/>
              </a:xfrm>
              <a:prstGeom prst="rect">
                <a:avLst/>
              </a:prstGeom>
            </p:spPr>
          </p:pic>
        </p:grpSp>
        <p:pic>
          <p:nvPicPr>
            <p:cNvPr id="84" name="Picture 83" descr="Description Server-green.svg"/>
            <p:cNvPicPr>
              <a:picLocks noChangeAspect="1"/>
            </p:cNvPicPr>
            <p:nvPr/>
          </p:nvPicPr>
          <p:blipFill>
            <a:blip r:embed="rId2">
              <a:duotone>
                <a:prstClr val="black"/>
                <a:schemeClr val="tx2">
                  <a:tint val="45000"/>
                  <a:satMod val="400000"/>
                </a:schemeClr>
              </a:duotone>
            </a:blip>
            <a:stretch>
              <a:fillRect/>
            </a:stretch>
          </p:blipFill>
          <p:spPr>
            <a:xfrm>
              <a:off x="7215848" y="3954704"/>
              <a:ext cx="645833" cy="913918"/>
            </a:xfrm>
            <a:prstGeom prst="rect">
              <a:avLst/>
            </a:prstGeom>
          </p:spPr>
        </p:pic>
        <p:grpSp>
          <p:nvGrpSpPr>
            <p:cNvPr id="85" name="Group 84"/>
            <p:cNvGrpSpPr/>
            <p:nvPr/>
          </p:nvGrpSpPr>
          <p:grpSpPr>
            <a:xfrm>
              <a:off x="303312" y="1685903"/>
              <a:ext cx="8799439" cy="2883659"/>
              <a:chOff x="303312" y="1685903"/>
              <a:chExt cx="8799439" cy="2883659"/>
            </a:xfrm>
          </p:grpSpPr>
          <p:sp>
            <p:nvSpPr>
              <p:cNvPr id="86" name="Cloud 85"/>
              <p:cNvSpPr/>
              <p:nvPr/>
            </p:nvSpPr>
            <p:spPr>
              <a:xfrm>
                <a:off x="5187555" y="3989647"/>
                <a:ext cx="1626978" cy="339670"/>
              </a:xfrm>
              <a:prstGeom prst="cloud">
                <a:avLst/>
              </a:prstGeom>
              <a:gradFill>
                <a:gsLst>
                  <a:gs pos="0">
                    <a:schemeClr val="accent1">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cap="flat">
                <a:solidFill>
                  <a:schemeClr val="accent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endParaRPr lang="en-US" sz="1200" kern="0" dirty="0">
                  <a:solidFill>
                    <a:srgbClr val="FFFFFF"/>
                  </a:solidFill>
                  <a:sym typeface="Helvetica Light"/>
                </a:endParaRPr>
              </a:p>
            </p:txBody>
          </p:sp>
          <p:sp>
            <p:nvSpPr>
              <p:cNvPr id="87" name="Cloud 86"/>
              <p:cNvSpPr/>
              <p:nvPr/>
            </p:nvSpPr>
            <p:spPr>
              <a:xfrm>
                <a:off x="7237402" y="3982124"/>
                <a:ext cx="1865349" cy="339670"/>
              </a:xfrm>
              <a:prstGeom prst="cloud">
                <a:avLst/>
              </a:prstGeom>
              <a:gradFill>
                <a:gsLst>
                  <a:gs pos="0">
                    <a:schemeClr val="accent1">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cap="flat">
                <a:solidFill>
                  <a:schemeClr val="accent1"/>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endParaRPr lang="en-US" sz="1200" kern="0" dirty="0">
                  <a:solidFill>
                    <a:srgbClr val="FFFFFF"/>
                  </a:solidFill>
                  <a:sym typeface="Helvetica Light"/>
                </a:endParaRPr>
              </a:p>
            </p:txBody>
          </p:sp>
          <p:sp>
            <p:nvSpPr>
              <p:cNvPr id="88" name="Right Arrow 87"/>
              <p:cNvSpPr/>
              <p:nvPr/>
            </p:nvSpPr>
            <p:spPr>
              <a:xfrm>
                <a:off x="1318302" y="3982840"/>
                <a:ext cx="313954" cy="340691"/>
              </a:xfrm>
              <a:prstGeom prst="rightArrow">
                <a:avLst/>
              </a:prstGeom>
              <a:solidFill>
                <a:schemeClr val="tx2"/>
              </a:solidFill>
              <a:ln>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9467" hangingPunct="0"/>
                <a:endParaRPr lang="en-US" sz="3825" kern="0" dirty="0">
                  <a:solidFill>
                    <a:srgbClr val="FFFFFF"/>
                  </a:solidFill>
                  <a:sym typeface="Helvetica Light"/>
                </a:endParaRPr>
              </a:p>
            </p:txBody>
          </p:sp>
          <p:sp>
            <p:nvSpPr>
              <p:cNvPr id="89" name="Right Arrow 88"/>
              <p:cNvSpPr/>
              <p:nvPr/>
            </p:nvSpPr>
            <p:spPr>
              <a:xfrm>
                <a:off x="4744268" y="3982840"/>
                <a:ext cx="313954" cy="340691"/>
              </a:xfrm>
              <a:prstGeom prst="rightArrow">
                <a:avLst/>
              </a:prstGeom>
              <a:solidFill>
                <a:schemeClr val="tx2"/>
              </a:solidFill>
              <a:ln>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9467" hangingPunct="0"/>
                <a:endParaRPr lang="en-US" sz="3825" kern="0" dirty="0">
                  <a:solidFill>
                    <a:srgbClr val="FFFFFF"/>
                  </a:solidFill>
                  <a:sym typeface="Helvetica Light"/>
                </a:endParaRPr>
              </a:p>
            </p:txBody>
          </p:sp>
          <p:sp>
            <p:nvSpPr>
              <p:cNvPr id="90" name="TextBox 89"/>
              <p:cNvSpPr txBox="1"/>
              <p:nvPr/>
            </p:nvSpPr>
            <p:spPr>
              <a:xfrm>
                <a:off x="321987" y="3250374"/>
                <a:ext cx="875079" cy="577081"/>
              </a:xfrm>
              <a:prstGeom prst="rect">
                <a:avLst/>
              </a:prstGeom>
              <a:noFill/>
            </p:spPr>
            <p:txBody>
              <a:bodyPr wrap="square" rtlCol="0">
                <a:spAutoFit/>
              </a:bodyPr>
              <a:lstStyle/>
              <a:p>
                <a:pPr algn="ctr" defTabSz="309467" hangingPunct="0"/>
                <a:r>
                  <a:rPr lang="en-US" sz="1050" kern="0" dirty="0">
                    <a:solidFill>
                      <a:srgbClr val="000000"/>
                    </a:solidFill>
                    <a:sym typeface="Helvetica Light"/>
                  </a:rPr>
                  <a:t>WAS 7</a:t>
                </a:r>
              </a:p>
              <a:p>
                <a:pPr algn="ctr" defTabSz="309467" hangingPunct="0"/>
                <a:r>
                  <a:rPr lang="en-US" sz="1050" kern="0" dirty="0">
                    <a:solidFill>
                      <a:srgbClr val="000000"/>
                    </a:solidFill>
                    <a:sym typeface="Helvetica Light"/>
                  </a:rPr>
                  <a:t>Current State</a:t>
                </a:r>
              </a:p>
            </p:txBody>
          </p:sp>
          <p:sp>
            <p:nvSpPr>
              <p:cNvPr id="91" name="TextBox 90"/>
              <p:cNvSpPr txBox="1"/>
              <p:nvPr/>
            </p:nvSpPr>
            <p:spPr>
              <a:xfrm>
                <a:off x="3265845" y="3295777"/>
                <a:ext cx="1181735" cy="253916"/>
              </a:xfrm>
              <a:prstGeom prst="rect">
                <a:avLst/>
              </a:prstGeom>
              <a:noFill/>
            </p:spPr>
            <p:txBody>
              <a:bodyPr wrap="none" rtlCol="0">
                <a:spAutoFit/>
              </a:bodyPr>
              <a:lstStyle/>
              <a:p>
                <a:pPr algn="ctr" defTabSz="309467" hangingPunct="0"/>
                <a:r>
                  <a:rPr lang="en-US" sz="1050" kern="0" dirty="0">
                    <a:solidFill>
                      <a:srgbClr val="000000"/>
                    </a:solidFill>
                    <a:sym typeface="Helvetica Light"/>
                  </a:rPr>
                  <a:t>Mitigation Phase</a:t>
                </a:r>
              </a:p>
            </p:txBody>
          </p:sp>
          <p:sp>
            <p:nvSpPr>
              <p:cNvPr id="92" name="TextBox 91"/>
              <p:cNvSpPr txBox="1"/>
              <p:nvPr/>
            </p:nvSpPr>
            <p:spPr>
              <a:xfrm>
                <a:off x="5261899" y="3287551"/>
                <a:ext cx="1478290" cy="253916"/>
              </a:xfrm>
              <a:prstGeom prst="rect">
                <a:avLst/>
              </a:prstGeom>
              <a:noFill/>
            </p:spPr>
            <p:txBody>
              <a:bodyPr wrap="none" rtlCol="0">
                <a:spAutoFit/>
              </a:bodyPr>
              <a:lstStyle/>
              <a:p>
                <a:pPr algn="ctr" defTabSz="309467" hangingPunct="0"/>
                <a:r>
                  <a:rPr lang="en-US" sz="1050" kern="0" dirty="0">
                    <a:solidFill>
                      <a:srgbClr val="000000"/>
                    </a:solidFill>
                    <a:sym typeface="Helvetica Light"/>
                  </a:rPr>
                  <a:t>Production Lift &amp; Shift</a:t>
                </a:r>
              </a:p>
            </p:txBody>
          </p:sp>
          <p:sp>
            <p:nvSpPr>
              <p:cNvPr id="93" name="TextBox 92"/>
              <p:cNvSpPr txBox="1"/>
              <p:nvPr/>
            </p:nvSpPr>
            <p:spPr>
              <a:xfrm>
                <a:off x="7390929" y="3282616"/>
                <a:ext cx="1609736" cy="253916"/>
              </a:xfrm>
              <a:prstGeom prst="rect">
                <a:avLst/>
              </a:prstGeom>
              <a:noFill/>
            </p:spPr>
            <p:txBody>
              <a:bodyPr wrap="none" rtlCol="0">
                <a:spAutoFit/>
              </a:bodyPr>
              <a:lstStyle/>
              <a:p>
                <a:pPr algn="ctr" defTabSz="309467" hangingPunct="0"/>
                <a:r>
                  <a:rPr lang="en-US" sz="1050" kern="0" dirty="0">
                    <a:solidFill>
                      <a:srgbClr val="000000"/>
                    </a:solidFill>
                    <a:sym typeface="Helvetica Light"/>
                  </a:rPr>
                  <a:t>Evolve to Microservices</a:t>
                </a:r>
              </a:p>
            </p:txBody>
          </p:sp>
          <p:pic>
            <p:nvPicPr>
              <p:cNvPr id="94" name="Picture 93"/>
              <p:cNvPicPr>
                <a:picLocks noChangeAspect="1"/>
              </p:cNvPicPr>
              <p:nvPr/>
            </p:nvPicPr>
            <p:blipFill>
              <a:blip r:embed="rId3"/>
              <a:stretch>
                <a:fillRect/>
              </a:stretch>
            </p:blipFill>
            <p:spPr>
              <a:xfrm>
                <a:off x="5554246" y="1774925"/>
                <a:ext cx="904018" cy="1053869"/>
              </a:xfrm>
              <a:prstGeom prst="rect">
                <a:avLst/>
              </a:prstGeom>
              <a:noFill/>
            </p:spPr>
          </p:pic>
          <p:cxnSp>
            <p:nvCxnSpPr>
              <p:cNvPr id="95" name="Straight Arrow Connector 94"/>
              <p:cNvCxnSpPr/>
              <p:nvPr/>
            </p:nvCxnSpPr>
            <p:spPr>
              <a:xfrm>
                <a:off x="469326" y="3161659"/>
                <a:ext cx="8205349" cy="0"/>
              </a:xfrm>
              <a:prstGeom prst="straightConnector1">
                <a:avLst/>
              </a:prstGeom>
              <a:ln w="120650">
                <a:tailEnd type="triangle"/>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303312" y="2851844"/>
                <a:ext cx="912430" cy="323165"/>
              </a:xfrm>
              <a:prstGeom prst="rect">
                <a:avLst/>
              </a:prstGeom>
              <a:noFill/>
            </p:spPr>
            <p:txBody>
              <a:bodyPr wrap="none" rtlCol="0">
                <a:spAutoFit/>
              </a:bodyPr>
              <a:lstStyle/>
              <a:p>
                <a:pPr algn="ctr" defTabSz="309467" hangingPunct="0"/>
                <a:r>
                  <a:rPr lang="en-US" sz="1500" b="1" kern="0" dirty="0">
                    <a:solidFill>
                      <a:srgbClr val="000000"/>
                    </a:solidFill>
                    <a:sym typeface="Helvetica Light"/>
                  </a:rPr>
                  <a:t>Phase 0</a:t>
                </a:r>
              </a:p>
            </p:txBody>
          </p:sp>
          <p:sp>
            <p:nvSpPr>
              <p:cNvPr id="97" name="TextBox 96"/>
              <p:cNvSpPr txBox="1"/>
              <p:nvPr/>
            </p:nvSpPr>
            <p:spPr>
              <a:xfrm>
                <a:off x="3362827" y="2822329"/>
                <a:ext cx="987771" cy="323165"/>
              </a:xfrm>
              <a:prstGeom prst="rect">
                <a:avLst/>
              </a:prstGeom>
              <a:noFill/>
            </p:spPr>
            <p:txBody>
              <a:bodyPr wrap="none" rtlCol="0">
                <a:spAutoFit/>
              </a:bodyPr>
              <a:lstStyle/>
              <a:p>
                <a:pPr algn="ctr" defTabSz="309467" hangingPunct="0"/>
                <a:r>
                  <a:rPr lang="en-US" sz="1500" b="1" kern="0" dirty="0">
                    <a:solidFill>
                      <a:srgbClr val="000000"/>
                    </a:solidFill>
                    <a:sym typeface="Helvetica Light"/>
                  </a:rPr>
                  <a:t>Phase 2*</a:t>
                </a:r>
              </a:p>
            </p:txBody>
          </p:sp>
          <p:sp>
            <p:nvSpPr>
              <p:cNvPr id="98" name="TextBox 97"/>
              <p:cNvSpPr txBox="1"/>
              <p:nvPr/>
            </p:nvSpPr>
            <p:spPr>
              <a:xfrm>
                <a:off x="5530781" y="2836549"/>
                <a:ext cx="912430" cy="323165"/>
              </a:xfrm>
              <a:prstGeom prst="rect">
                <a:avLst/>
              </a:prstGeom>
              <a:noFill/>
            </p:spPr>
            <p:txBody>
              <a:bodyPr wrap="none" rtlCol="0">
                <a:spAutoFit/>
              </a:bodyPr>
              <a:lstStyle/>
              <a:p>
                <a:pPr algn="ctr" defTabSz="309467" hangingPunct="0"/>
                <a:r>
                  <a:rPr lang="en-US" sz="1500" b="1" kern="0" dirty="0">
                    <a:solidFill>
                      <a:srgbClr val="000000"/>
                    </a:solidFill>
                    <a:sym typeface="Helvetica Light"/>
                  </a:rPr>
                  <a:t>Phase 3</a:t>
                </a:r>
              </a:p>
            </p:txBody>
          </p:sp>
          <p:sp>
            <p:nvSpPr>
              <p:cNvPr id="99" name="TextBox 98"/>
              <p:cNvSpPr txBox="1"/>
              <p:nvPr/>
            </p:nvSpPr>
            <p:spPr>
              <a:xfrm>
                <a:off x="7612523" y="2855062"/>
                <a:ext cx="912430" cy="323165"/>
              </a:xfrm>
              <a:prstGeom prst="rect">
                <a:avLst/>
              </a:prstGeom>
              <a:noFill/>
            </p:spPr>
            <p:txBody>
              <a:bodyPr wrap="none" rtlCol="0">
                <a:spAutoFit/>
              </a:bodyPr>
              <a:lstStyle/>
              <a:p>
                <a:pPr algn="ctr" defTabSz="309467" hangingPunct="0"/>
                <a:r>
                  <a:rPr lang="en-US" sz="1500" b="1" kern="0" dirty="0">
                    <a:solidFill>
                      <a:srgbClr val="000000"/>
                    </a:solidFill>
                    <a:sym typeface="Helvetica Light"/>
                  </a:rPr>
                  <a:t>Phase 4</a:t>
                </a:r>
              </a:p>
            </p:txBody>
          </p:sp>
          <p:pic>
            <p:nvPicPr>
              <p:cNvPr id="100" name="Picture 99" descr="Original file ‎ (SVG file, nominally 330 × 220 pixels, file size: 4 ..."/>
              <p:cNvPicPr>
                <a:picLocks noChangeAspect="1"/>
              </p:cNvPicPr>
              <p:nvPr/>
            </p:nvPicPr>
            <p:blipFill>
              <a:blip r:embed="rId4"/>
              <a:stretch>
                <a:fillRect/>
              </a:stretch>
            </p:blipFill>
            <p:spPr>
              <a:xfrm>
                <a:off x="7502875" y="2054200"/>
                <a:ext cx="1061873" cy="708261"/>
              </a:xfrm>
              <a:prstGeom prst="rect">
                <a:avLst/>
              </a:prstGeom>
              <a:noFill/>
              <a:effectLst>
                <a:outerShdw blurRad="50800" dist="38100" dir="2700000" algn="tl" rotWithShape="0">
                  <a:prstClr val="black">
                    <a:alpha val="40000"/>
                  </a:prstClr>
                </a:outerShdw>
              </a:effectLst>
            </p:spPr>
          </p:pic>
          <p:pic>
            <p:nvPicPr>
              <p:cNvPr id="101" name="Picture 100" descr="lemonade stand"/>
              <p:cNvPicPr>
                <a:picLocks noChangeAspect="1"/>
              </p:cNvPicPr>
              <p:nvPr/>
            </p:nvPicPr>
            <p:blipFill>
              <a:blip r:embed="rId5"/>
              <a:stretch>
                <a:fillRect/>
              </a:stretch>
            </p:blipFill>
            <p:spPr>
              <a:xfrm>
                <a:off x="314529" y="1685903"/>
                <a:ext cx="889996" cy="1143644"/>
              </a:xfrm>
              <a:prstGeom prst="rect">
                <a:avLst/>
              </a:prstGeom>
            </p:spPr>
          </p:pic>
          <p:sp>
            <p:nvSpPr>
              <p:cNvPr id="102" name="Right Arrow 101"/>
              <p:cNvSpPr/>
              <p:nvPr/>
            </p:nvSpPr>
            <p:spPr>
              <a:xfrm>
                <a:off x="6854690" y="3982840"/>
                <a:ext cx="313954" cy="340691"/>
              </a:xfrm>
              <a:prstGeom prst="rightArrow">
                <a:avLst/>
              </a:prstGeom>
              <a:solidFill>
                <a:schemeClr val="tx2"/>
              </a:solidFill>
              <a:ln>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9467" hangingPunct="0"/>
                <a:endParaRPr lang="en-US" sz="3825" kern="0" dirty="0">
                  <a:solidFill>
                    <a:srgbClr val="FFFFFF"/>
                  </a:solidFill>
                  <a:sym typeface="Helvetica Light"/>
                </a:endParaRPr>
              </a:p>
            </p:txBody>
          </p:sp>
          <p:grpSp>
            <p:nvGrpSpPr>
              <p:cNvPr id="103" name="Group 102"/>
              <p:cNvGrpSpPr>
                <a:grpSpLocks noChangeAspect="1"/>
              </p:cNvGrpSpPr>
              <p:nvPr/>
            </p:nvGrpSpPr>
            <p:grpSpPr>
              <a:xfrm>
                <a:off x="511458" y="4027088"/>
                <a:ext cx="496137" cy="340842"/>
                <a:chOff x="9662180" y="4269893"/>
                <a:chExt cx="2095813" cy="1439804"/>
              </a:xfrm>
            </p:grpSpPr>
            <p:sp>
              <p:nvSpPr>
                <p:cNvPr id="148" name="Rectangle 147"/>
                <p:cNvSpPr/>
                <p:nvPr/>
              </p:nvSpPr>
              <p:spPr>
                <a:xfrm>
                  <a:off x="9662180" y="4269893"/>
                  <a:ext cx="2095813" cy="143980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9467" hangingPunct="0"/>
                  <a:endParaRPr lang="en-US" sz="3825" kern="0" dirty="0">
                    <a:solidFill>
                      <a:srgbClr val="FFFFFF"/>
                    </a:solidFill>
                    <a:sym typeface="Helvetica Light"/>
                  </a:endParaRPr>
                </a:p>
              </p:txBody>
            </p:sp>
            <p:pic>
              <p:nvPicPr>
                <p:cNvPr id="149" name="Picture 8" descr="http://howtolearn.me/wp-content/uploads/2014/05/java-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86231" y="4462800"/>
                  <a:ext cx="1683069" cy="1029825"/>
                </a:xfrm>
                <a:prstGeom prst="rect">
                  <a:avLst/>
                </a:prstGeom>
                <a:solidFill>
                  <a:schemeClr val="bg1"/>
                </a:solidFill>
              </p:spPr>
            </p:pic>
          </p:grpSp>
          <p:grpSp>
            <p:nvGrpSpPr>
              <p:cNvPr id="104" name="Group 103"/>
              <p:cNvGrpSpPr>
                <a:grpSpLocks noChangeAspect="1"/>
              </p:cNvGrpSpPr>
              <p:nvPr/>
            </p:nvGrpSpPr>
            <p:grpSpPr>
              <a:xfrm>
                <a:off x="1909935" y="4027088"/>
                <a:ext cx="496137" cy="340842"/>
                <a:chOff x="9662180" y="4269893"/>
                <a:chExt cx="2095813" cy="1439804"/>
              </a:xfrm>
            </p:grpSpPr>
            <p:sp>
              <p:nvSpPr>
                <p:cNvPr id="146" name="Rectangle 145"/>
                <p:cNvSpPr/>
                <p:nvPr/>
              </p:nvSpPr>
              <p:spPr>
                <a:xfrm>
                  <a:off x="9662180" y="4269893"/>
                  <a:ext cx="2095813" cy="143980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9467" hangingPunct="0"/>
                  <a:endParaRPr lang="en-US" sz="3825" kern="0" dirty="0">
                    <a:solidFill>
                      <a:srgbClr val="FFFFFF"/>
                    </a:solidFill>
                    <a:sym typeface="Helvetica Light"/>
                  </a:endParaRPr>
                </a:p>
              </p:txBody>
            </p:sp>
            <p:pic>
              <p:nvPicPr>
                <p:cNvPr id="147" name="Picture 8" descr="http://howtolearn.me/wp-content/uploads/2014/05/java-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86231" y="4462800"/>
                  <a:ext cx="1683069" cy="1029825"/>
                </a:xfrm>
                <a:prstGeom prst="rect">
                  <a:avLst/>
                </a:prstGeom>
                <a:solidFill>
                  <a:schemeClr val="bg1"/>
                </a:solidFill>
              </p:spPr>
            </p:pic>
          </p:grpSp>
          <p:sp>
            <p:nvSpPr>
              <p:cNvPr id="105" name="TextBox 104"/>
              <p:cNvSpPr txBox="1"/>
              <p:nvPr/>
            </p:nvSpPr>
            <p:spPr>
              <a:xfrm>
                <a:off x="1548371" y="3231741"/>
                <a:ext cx="1219265" cy="415498"/>
              </a:xfrm>
              <a:prstGeom prst="rect">
                <a:avLst/>
              </a:prstGeom>
              <a:noFill/>
            </p:spPr>
            <p:txBody>
              <a:bodyPr wrap="square" rtlCol="0">
                <a:spAutoFit/>
              </a:bodyPr>
              <a:lstStyle/>
              <a:p>
                <a:pPr algn="ctr" defTabSz="309467" hangingPunct="0"/>
                <a:r>
                  <a:rPr lang="en-US" sz="1050" kern="0" dirty="0">
                    <a:solidFill>
                      <a:srgbClr val="000000"/>
                    </a:solidFill>
                    <a:sym typeface="Helvetica Light"/>
                  </a:rPr>
                  <a:t>WAS 8.5</a:t>
                </a:r>
              </a:p>
              <a:p>
                <a:pPr algn="ctr" defTabSz="309467" hangingPunct="0"/>
                <a:r>
                  <a:rPr lang="en-US" sz="1050" kern="0" dirty="0">
                    <a:solidFill>
                      <a:srgbClr val="000000"/>
                    </a:solidFill>
                    <a:sym typeface="Helvetica Light"/>
                  </a:rPr>
                  <a:t>Modernization</a:t>
                </a:r>
              </a:p>
            </p:txBody>
          </p:sp>
          <p:grpSp>
            <p:nvGrpSpPr>
              <p:cNvPr id="106" name="Group 105"/>
              <p:cNvGrpSpPr/>
              <p:nvPr/>
            </p:nvGrpSpPr>
            <p:grpSpPr>
              <a:xfrm>
                <a:off x="7883000" y="3725640"/>
                <a:ext cx="1157191" cy="843922"/>
                <a:chOff x="21021332" y="9935041"/>
                <a:chExt cx="3085843" cy="2250458"/>
              </a:xfrm>
            </p:grpSpPr>
            <p:grpSp>
              <p:nvGrpSpPr>
                <p:cNvPr id="121" name="Group 120"/>
                <p:cNvGrpSpPr/>
                <p:nvPr/>
              </p:nvGrpSpPr>
              <p:grpSpPr>
                <a:xfrm>
                  <a:off x="21021332" y="9935041"/>
                  <a:ext cx="3085843" cy="2250458"/>
                  <a:chOff x="19454477" y="10003254"/>
                  <a:chExt cx="3085843" cy="2250458"/>
                </a:xfrm>
              </p:grpSpPr>
              <p:grpSp>
                <p:nvGrpSpPr>
                  <p:cNvPr id="123" name="Group 122"/>
                  <p:cNvGrpSpPr/>
                  <p:nvPr/>
                </p:nvGrpSpPr>
                <p:grpSpPr>
                  <a:xfrm>
                    <a:off x="19454477" y="10390142"/>
                    <a:ext cx="430784" cy="1474120"/>
                    <a:chOff x="7295429" y="3896302"/>
                    <a:chExt cx="161544" cy="552795"/>
                  </a:xfrm>
                </p:grpSpPr>
                <p:pic>
                  <p:nvPicPr>
                    <p:cNvPr id="143" name="Picture 142" descr="Description Server-green.svg"/>
                    <p:cNvPicPr>
                      <a:picLocks noChangeAspect="1"/>
                    </p:cNvPicPr>
                    <p:nvPr/>
                  </p:nvPicPr>
                  <p:blipFill>
                    <a:blip r:embed="rId2">
                      <a:duotone>
                        <a:prstClr val="black"/>
                        <a:schemeClr val="tx2">
                          <a:tint val="45000"/>
                          <a:satMod val="400000"/>
                        </a:schemeClr>
                      </a:duotone>
                    </a:blip>
                    <a:stretch>
                      <a:fillRect/>
                    </a:stretch>
                  </p:blipFill>
                  <p:spPr>
                    <a:xfrm>
                      <a:off x="7295429" y="3896302"/>
                      <a:ext cx="161544" cy="228600"/>
                    </a:xfrm>
                    <a:prstGeom prst="rect">
                      <a:avLst/>
                    </a:prstGeom>
                  </p:spPr>
                </p:pic>
                <p:pic>
                  <p:nvPicPr>
                    <p:cNvPr id="144" name="Picture 143" descr="Description Server-green.svg"/>
                    <p:cNvPicPr>
                      <a:picLocks noChangeAspect="1"/>
                    </p:cNvPicPr>
                    <p:nvPr/>
                  </p:nvPicPr>
                  <p:blipFill>
                    <a:blip r:embed="rId2">
                      <a:duotone>
                        <a:prstClr val="black"/>
                        <a:schemeClr val="tx2">
                          <a:tint val="45000"/>
                          <a:satMod val="400000"/>
                        </a:schemeClr>
                      </a:duotone>
                    </a:blip>
                    <a:stretch>
                      <a:fillRect/>
                    </a:stretch>
                  </p:blipFill>
                  <p:spPr>
                    <a:xfrm>
                      <a:off x="7295429" y="4058400"/>
                      <a:ext cx="161544" cy="228600"/>
                    </a:xfrm>
                    <a:prstGeom prst="rect">
                      <a:avLst/>
                    </a:prstGeom>
                  </p:spPr>
                </p:pic>
                <p:pic>
                  <p:nvPicPr>
                    <p:cNvPr id="145" name="Picture 144" descr="Description Server-green.svg"/>
                    <p:cNvPicPr>
                      <a:picLocks noChangeAspect="1"/>
                    </p:cNvPicPr>
                    <p:nvPr/>
                  </p:nvPicPr>
                  <p:blipFill>
                    <a:blip r:embed="rId2">
                      <a:duotone>
                        <a:prstClr val="black"/>
                        <a:schemeClr val="tx2">
                          <a:tint val="45000"/>
                          <a:satMod val="400000"/>
                        </a:schemeClr>
                      </a:duotone>
                    </a:blip>
                    <a:stretch>
                      <a:fillRect/>
                    </a:stretch>
                  </p:blipFill>
                  <p:spPr>
                    <a:xfrm>
                      <a:off x="7295429" y="4220497"/>
                      <a:ext cx="161544" cy="228600"/>
                    </a:xfrm>
                    <a:prstGeom prst="rect">
                      <a:avLst/>
                    </a:prstGeom>
                  </p:spPr>
                </p:pic>
              </p:grpSp>
              <p:grpSp>
                <p:nvGrpSpPr>
                  <p:cNvPr id="124" name="Group 123"/>
                  <p:cNvGrpSpPr/>
                  <p:nvPr/>
                </p:nvGrpSpPr>
                <p:grpSpPr>
                  <a:xfrm>
                    <a:off x="19472931" y="10003254"/>
                    <a:ext cx="3067387" cy="609600"/>
                    <a:chOff x="7302348" y="3751220"/>
                    <a:chExt cx="1150270" cy="228600"/>
                  </a:xfrm>
                </p:grpSpPr>
                <p:pic>
                  <p:nvPicPr>
                    <p:cNvPr id="137" name="Picture 136" descr="Description Server-green.svg"/>
                    <p:cNvPicPr>
                      <a:picLocks noChangeAspect="1"/>
                    </p:cNvPicPr>
                    <p:nvPr/>
                  </p:nvPicPr>
                  <p:blipFill>
                    <a:blip r:embed="rId2">
                      <a:duotone>
                        <a:prstClr val="black"/>
                        <a:schemeClr val="tx2">
                          <a:tint val="45000"/>
                          <a:satMod val="400000"/>
                        </a:schemeClr>
                      </a:duotone>
                    </a:blip>
                    <a:stretch>
                      <a:fillRect/>
                    </a:stretch>
                  </p:blipFill>
                  <p:spPr>
                    <a:xfrm>
                      <a:off x="7302348" y="3751220"/>
                      <a:ext cx="161544" cy="228600"/>
                    </a:xfrm>
                    <a:prstGeom prst="rect">
                      <a:avLst/>
                    </a:prstGeom>
                  </p:spPr>
                </p:pic>
                <p:pic>
                  <p:nvPicPr>
                    <p:cNvPr id="138" name="Picture 137" descr="Description Server-green.svg"/>
                    <p:cNvPicPr>
                      <a:picLocks noChangeAspect="1"/>
                    </p:cNvPicPr>
                    <p:nvPr/>
                  </p:nvPicPr>
                  <p:blipFill>
                    <a:blip r:embed="rId2">
                      <a:duotone>
                        <a:prstClr val="black"/>
                        <a:schemeClr val="tx2">
                          <a:tint val="45000"/>
                          <a:satMod val="400000"/>
                        </a:schemeClr>
                      </a:duotone>
                    </a:blip>
                    <a:stretch>
                      <a:fillRect/>
                    </a:stretch>
                  </p:blipFill>
                  <p:spPr>
                    <a:xfrm>
                      <a:off x="7501732" y="3751220"/>
                      <a:ext cx="161544" cy="228600"/>
                    </a:xfrm>
                    <a:prstGeom prst="rect">
                      <a:avLst/>
                    </a:prstGeom>
                  </p:spPr>
                </p:pic>
                <p:pic>
                  <p:nvPicPr>
                    <p:cNvPr id="139" name="Picture 138" descr="Description Server-green.svg"/>
                    <p:cNvPicPr>
                      <a:picLocks noChangeAspect="1"/>
                    </p:cNvPicPr>
                    <p:nvPr/>
                  </p:nvPicPr>
                  <p:blipFill>
                    <a:blip r:embed="rId2">
                      <a:duotone>
                        <a:prstClr val="black"/>
                        <a:schemeClr val="tx2">
                          <a:tint val="45000"/>
                          <a:satMod val="400000"/>
                        </a:schemeClr>
                      </a:duotone>
                    </a:blip>
                    <a:stretch>
                      <a:fillRect/>
                    </a:stretch>
                  </p:blipFill>
                  <p:spPr>
                    <a:xfrm>
                      <a:off x="7699068" y="3751220"/>
                      <a:ext cx="161544" cy="228600"/>
                    </a:xfrm>
                    <a:prstGeom prst="rect">
                      <a:avLst/>
                    </a:prstGeom>
                  </p:spPr>
                </p:pic>
                <p:pic>
                  <p:nvPicPr>
                    <p:cNvPr id="140" name="Picture 139" descr="Description Server-green.svg"/>
                    <p:cNvPicPr>
                      <a:picLocks noChangeAspect="1"/>
                    </p:cNvPicPr>
                    <p:nvPr/>
                  </p:nvPicPr>
                  <p:blipFill>
                    <a:blip r:embed="rId2">
                      <a:duotone>
                        <a:prstClr val="black"/>
                        <a:schemeClr val="tx2">
                          <a:tint val="45000"/>
                          <a:satMod val="400000"/>
                        </a:schemeClr>
                      </a:duotone>
                    </a:blip>
                    <a:stretch>
                      <a:fillRect/>
                    </a:stretch>
                  </p:blipFill>
                  <p:spPr>
                    <a:xfrm>
                      <a:off x="7896404" y="3751220"/>
                      <a:ext cx="161544" cy="228600"/>
                    </a:xfrm>
                    <a:prstGeom prst="rect">
                      <a:avLst/>
                    </a:prstGeom>
                  </p:spPr>
                </p:pic>
                <p:pic>
                  <p:nvPicPr>
                    <p:cNvPr id="141" name="Picture 140" descr="Description Server-green.svg"/>
                    <p:cNvPicPr>
                      <a:picLocks noChangeAspect="1"/>
                    </p:cNvPicPr>
                    <p:nvPr/>
                  </p:nvPicPr>
                  <p:blipFill>
                    <a:blip r:embed="rId2">
                      <a:duotone>
                        <a:prstClr val="black"/>
                        <a:schemeClr val="tx2">
                          <a:tint val="45000"/>
                          <a:satMod val="400000"/>
                        </a:schemeClr>
                      </a:duotone>
                    </a:blip>
                    <a:stretch>
                      <a:fillRect/>
                    </a:stretch>
                  </p:blipFill>
                  <p:spPr>
                    <a:xfrm>
                      <a:off x="8093740" y="3751220"/>
                      <a:ext cx="161544" cy="228600"/>
                    </a:xfrm>
                    <a:prstGeom prst="rect">
                      <a:avLst/>
                    </a:prstGeom>
                  </p:spPr>
                </p:pic>
                <p:pic>
                  <p:nvPicPr>
                    <p:cNvPr id="142" name="Picture 141" descr="Description Server-green.svg"/>
                    <p:cNvPicPr>
                      <a:picLocks noChangeAspect="1"/>
                    </p:cNvPicPr>
                    <p:nvPr/>
                  </p:nvPicPr>
                  <p:blipFill>
                    <a:blip r:embed="rId2">
                      <a:duotone>
                        <a:prstClr val="black"/>
                        <a:schemeClr val="tx2">
                          <a:tint val="45000"/>
                          <a:satMod val="400000"/>
                        </a:schemeClr>
                      </a:duotone>
                    </a:blip>
                    <a:stretch>
                      <a:fillRect/>
                    </a:stretch>
                  </p:blipFill>
                  <p:spPr>
                    <a:xfrm>
                      <a:off x="8291074" y="3751220"/>
                      <a:ext cx="161544" cy="228600"/>
                    </a:xfrm>
                    <a:prstGeom prst="rect">
                      <a:avLst/>
                    </a:prstGeom>
                  </p:spPr>
                </p:pic>
              </p:grpSp>
              <p:grpSp>
                <p:nvGrpSpPr>
                  <p:cNvPr id="125" name="Group 124"/>
                  <p:cNvGrpSpPr/>
                  <p:nvPr/>
                </p:nvGrpSpPr>
                <p:grpSpPr>
                  <a:xfrm>
                    <a:off x="22109530" y="10400982"/>
                    <a:ext cx="430784" cy="1474120"/>
                    <a:chOff x="8291074" y="3900367"/>
                    <a:chExt cx="161544" cy="552795"/>
                  </a:xfrm>
                </p:grpSpPr>
                <p:pic>
                  <p:nvPicPr>
                    <p:cNvPr id="134" name="Picture 133" descr="Description Server-green.svg"/>
                    <p:cNvPicPr>
                      <a:picLocks noChangeAspect="1"/>
                    </p:cNvPicPr>
                    <p:nvPr/>
                  </p:nvPicPr>
                  <p:blipFill>
                    <a:blip r:embed="rId2">
                      <a:duotone>
                        <a:prstClr val="black"/>
                        <a:schemeClr val="tx2">
                          <a:tint val="45000"/>
                          <a:satMod val="400000"/>
                        </a:schemeClr>
                      </a:duotone>
                    </a:blip>
                    <a:stretch>
                      <a:fillRect/>
                    </a:stretch>
                  </p:blipFill>
                  <p:spPr>
                    <a:xfrm>
                      <a:off x="8291074" y="3900367"/>
                      <a:ext cx="161544" cy="228600"/>
                    </a:xfrm>
                    <a:prstGeom prst="rect">
                      <a:avLst/>
                    </a:prstGeom>
                  </p:spPr>
                </p:pic>
                <p:pic>
                  <p:nvPicPr>
                    <p:cNvPr id="135" name="Picture 134" descr="Description Server-green.svg"/>
                    <p:cNvPicPr>
                      <a:picLocks noChangeAspect="1"/>
                    </p:cNvPicPr>
                    <p:nvPr/>
                  </p:nvPicPr>
                  <p:blipFill>
                    <a:blip r:embed="rId2">
                      <a:duotone>
                        <a:prstClr val="black"/>
                        <a:schemeClr val="tx2">
                          <a:tint val="45000"/>
                          <a:satMod val="400000"/>
                        </a:schemeClr>
                      </a:duotone>
                    </a:blip>
                    <a:stretch>
                      <a:fillRect/>
                    </a:stretch>
                  </p:blipFill>
                  <p:spPr>
                    <a:xfrm>
                      <a:off x="8291074" y="4062465"/>
                      <a:ext cx="161544" cy="228600"/>
                    </a:xfrm>
                    <a:prstGeom prst="rect">
                      <a:avLst/>
                    </a:prstGeom>
                  </p:spPr>
                </p:pic>
                <p:pic>
                  <p:nvPicPr>
                    <p:cNvPr id="136" name="Picture 135" descr="Description Server-green.svg"/>
                    <p:cNvPicPr>
                      <a:picLocks noChangeAspect="1"/>
                    </p:cNvPicPr>
                    <p:nvPr/>
                  </p:nvPicPr>
                  <p:blipFill>
                    <a:blip r:embed="rId2">
                      <a:duotone>
                        <a:prstClr val="black"/>
                        <a:schemeClr val="tx2">
                          <a:tint val="45000"/>
                          <a:satMod val="400000"/>
                        </a:schemeClr>
                      </a:duotone>
                    </a:blip>
                    <a:stretch>
                      <a:fillRect/>
                    </a:stretch>
                  </p:blipFill>
                  <p:spPr>
                    <a:xfrm>
                      <a:off x="8291074" y="4224562"/>
                      <a:ext cx="161544" cy="228600"/>
                    </a:xfrm>
                    <a:prstGeom prst="rect">
                      <a:avLst/>
                    </a:prstGeom>
                  </p:spPr>
                </p:pic>
              </p:grpSp>
              <p:grpSp>
                <p:nvGrpSpPr>
                  <p:cNvPr id="126" name="Group 125"/>
                  <p:cNvGrpSpPr/>
                  <p:nvPr/>
                </p:nvGrpSpPr>
                <p:grpSpPr>
                  <a:xfrm>
                    <a:off x="19472933" y="11644112"/>
                    <a:ext cx="3067387" cy="609600"/>
                    <a:chOff x="7302349" y="4366542"/>
                    <a:chExt cx="1150270" cy="228600"/>
                  </a:xfrm>
                </p:grpSpPr>
                <p:pic>
                  <p:nvPicPr>
                    <p:cNvPr id="128" name="Picture 127" descr="Description Server-green.svg"/>
                    <p:cNvPicPr>
                      <a:picLocks noChangeAspect="1"/>
                    </p:cNvPicPr>
                    <p:nvPr/>
                  </p:nvPicPr>
                  <p:blipFill>
                    <a:blip r:embed="rId2">
                      <a:duotone>
                        <a:prstClr val="black"/>
                        <a:schemeClr val="tx2">
                          <a:tint val="45000"/>
                          <a:satMod val="400000"/>
                        </a:schemeClr>
                      </a:duotone>
                    </a:blip>
                    <a:stretch>
                      <a:fillRect/>
                    </a:stretch>
                  </p:blipFill>
                  <p:spPr>
                    <a:xfrm>
                      <a:off x="7302349" y="4366542"/>
                      <a:ext cx="161544" cy="228600"/>
                    </a:xfrm>
                    <a:prstGeom prst="rect">
                      <a:avLst/>
                    </a:prstGeom>
                  </p:spPr>
                </p:pic>
                <p:pic>
                  <p:nvPicPr>
                    <p:cNvPr id="129" name="Picture 128" descr="Description Server-green.svg"/>
                    <p:cNvPicPr>
                      <a:picLocks noChangeAspect="1"/>
                    </p:cNvPicPr>
                    <p:nvPr/>
                  </p:nvPicPr>
                  <p:blipFill>
                    <a:blip r:embed="rId2">
                      <a:duotone>
                        <a:prstClr val="black"/>
                        <a:schemeClr val="tx2">
                          <a:tint val="45000"/>
                          <a:satMod val="400000"/>
                        </a:schemeClr>
                      </a:duotone>
                    </a:blip>
                    <a:stretch>
                      <a:fillRect/>
                    </a:stretch>
                  </p:blipFill>
                  <p:spPr>
                    <a:xfrm>
                      <a:off x="7501733" y="4366542"/>
                      <a:ext cx="161544" cy="228600"/>
                    </a:xfrm>
                    <a:prstGeom prst="rect">
                      <a:avLst/>
                    </a:prstGeom>
                  </p:spPr>
                </p:pic>
                <p:pic>
                  <p:nvPicPr>
                    <p:cNvPr id="130" name="Picture 129" descr="Description Server-green.svg"/>
                    <p:cNvPicPr>
                      <a:picLocks noChangeAspect="1"/>
                    </p:cNvPicPr>
                    <p:nvPr/>
                  </p:nvPicPr>
                  <p:blipFill>
                    <a:blip r:embed="rId2">
                      <a:duotone>
                        <a:prstClr val="black"/>
                        <a:schemeClr val="tx2">
                          <a:tint val="45000"/>
                          <a:satMod val="400000"/>
                        </a:schemeClr>
                      </a:duotone>
                    </a:blip>
                    <a:stretch>
                      <a:fillRect/>
                    </a:stretch>
                  </p:blipFill>
                  <p:spPr>
                    <a:xfrm>
                      <a:off x="7699069" y="4366542"/>
                      <a:ext cx="161544" cy="228600"/>
                    </a:xfrm>
                    <a:prstGeom prst="rect">
                      <a:avLst/>
                    </a:prstGeom>
                  </p:spPr>
                </p:pic>
                <p:pic>
                  <p:nvPicPr>
                    <p:cNvPr id="131" name="Picture 130" descr="Description Server-green.svg"/>
                    <p:cNvPicPr>
                      <a:picLocks noChangeAspect="1"/>
                    </p:cNvPicPr>
                    <p:nvPr/>
                  </p:nvPicPr>
                  <p:blipFill>
                    <a:blip r:embed="rId2">
                      <a:duotone>
                        <a:prstClr val="black"/>
                        <a:schemeClr val="tx2">
                          <a:tint val="45000"/>
                          <a:satMod val="400000"/>
                        </a:schemeClr>
                      </a:duotone>
                    </a:blip>
                    <a:stretch>
                      <a:fillRect/>
                    </a:stretch>
                  </p:blipFill>
                  <p:spPr>
                    <a:xfrm>
                      <a:off x="7896405" y="4366542"/>
                      <a:ext cx="161544" cy="228600"/>
                    </a:xfrm>
                    <a:prstGeom prst="rect">
                      <a:avLst/>
                    </a:prstGeom>
                  </p:spPr>
                </p:pic>
                <p:pic>
                  <p:nvPicPr>
                    <p:cNvPr id="132" name="Picture 131" descr="Description Server-green.svg"/>
                    <p:cNvPicPr>
                      <a:picLocks noChangeAspect="1"/>
                    </p:cNvPicPr>
                    <p:nvPr/>
                  </p:nvPicPr>
                  <p:blipFill>
                    <a:blip r:embed="rId2">
                      <a:duotone>
                        <a:prstClr val="black"/>
                        <a:schemeClr val="tx2">
                          <a:tint val="45000"/>
                          <a:satMod val="400000"/>
                        </a:schemeClr>
                      </a:duotone>
                    </a:blip>
                    <a:stretch>
                      <a:fillRect/>
                    </a:stretch>
                  </p:blipFill>
                  <p:spPr>
                    <a:xfrm>
                      <a:off x="8093741" y="4366542"/>
                      <a:ext cx="161544" cy="228600"/>
                    </a:xfrm>
                    <a:prstGeom prst="rect">
                      <a:avLst/>
                    </a:prstGeom>
                  </p:spPr>
                </p:pic>
                <p:pic>
                  <p:nvPicPr>
                    <p:cNvPr id="133" name="Picture 132" descr="Description Server-green.svg"/>
                    <p:cNvPicPr>
                      <a:picLocks noChangeAspect="1"/>
                    </p:cNvPicPr>
                    <p:nvPr/>
                  </p:nvPicPr>
                  <p:blipFill>
                    <a:blip r:embed="rId2">
                      <a:duotone>
                        <a:prstClr val="black"/>
                        <a:schemeClr val="tx2">
                          <a:tint val="45000"/>
                          <a:satMod val="400000"/>
                        </a:schemeClr>
                      </a:duotone>
                    </a:blip>
                    <a:stretch>
                      <a:fillRect/>
                    </a:stretch>
                  </p:blipFill>
                  <p:spPr>
                    <a:xfrm>
                      <a:off x="8291075" y="4366542"/>
                      <a:ext cx="161544" cy="228600"/>
                    </a:xfrm>
                    <a:prstGeom prst="rect">
                      <a:avLst/>
                    </a:prstGeom>
                  </p:spPr>
                </p:pic>
              </p:grpSp>
              <p:sp>
                <p:nvSpPr>
                  <p:cNvPr id="127" name="Rectangle 126"/>
                  <p:cNvSpPr/>
                  <p:nvPr/>
                </p:nvSpPr>
                <p:spPr>
                  <a:xfrm>
                    <a:off x="19927864" y="10612614"/>
                    <a:ext cx="2461584" cy="105327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9467" hangingPunct="0"/>
                    <a:endParaRPr lang="en-US" sz="3825" kern="0" dirty="0">
                      <a:solidFill>
                        <a:srgbClr val="FFFFFF"/>
                      </a:solidFill>
                      <a:sym typeface="Helvetica Light"/>
                    </a:endParaRPr>
                  </a:p>
                </p:txBody>
              </p:sp>
            </p:grpSp>
            <p:pic>
              <p:nvPicPr>
                <p:cNvPr id="122" name="Picture 121"/>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21638956" y="10785537"/>
                  <a:ext cx="2102609" cy="574012"/>
                </a:xfrm>
                <a:prstGeom prst="rect">
                  <a:avLst/>
                </a:prstGeom>
              </p:spPr>
            </p:pic>
          </p:grpSp>
          <p:sp>
            <p:nvSpPr>
              <p:cNvPr id="107" name="Right Arrow 106"/>
              <p:cNvSpPr/>
              <p:nvPr/>
            </p:nvSpPr>
            <p:spPr>
              <a:xfrm>
                <a:off x="2618880" y="3982840"/>
                <a:ext cx="313954" cy="340691"/>
              </a:xfrm>
              <a:prstGeom prst="rightArrow">
                <a:avLst/>
              </a:prstGeom>
              <a:solidFill>
                <a:schemeClr val="tx2"/>
              </a:solidFill>
              <a:ln>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9467" hangingPunct="0"/>
                <a:endParaRPr lang="en-US" sz="3825" kern="0" dirty="0">
                  <a:solidFill>
                    <a:srgbClr val="FFFFFF"/>
                  </a:solidFill>
                  <a:sym typeface="Helvetica Light"/>
                </a:endParaRPr>
              </a:p>
            </p:txBody>
          </p:sp>
          <p:grpSp>
            <p:nvGrpSpPr>
              <p:cNvPr id="108" name="Group 107"/>
              <p:cNvGrpSpPr>
                <a:grpSpLocks noChangeAspect="1"/>
              </p:cNvGrpSpPr>
              <p:nvPr/>
            </p:nvGrpSpPr>
            <p:grpSpPr>
              <a:xfrm>
                <a:off x="3586161" y="4027088"/>
                <a:ext cx="496137" cy="340842"/>
                <a:chOff x="9662180" y="4269893"/>
                <a:chExt cx="2095813" cy="1439804"/>
              </a:xfrm>
            </p:grpSpPr>
            <p:sp>
              <p:nvSpPr>
                <p:cNvPr id="119" name="Rectangle 118"/>
                <p:cNvSpPr/>
                <p:nvPr/>
              </p:nvSpPr>
              <p:spPr>
                <a:xfrm>
                  <a:off x="9662180" y="4269893"/>
                  <a:ext cx="2095813" cy="143980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9467" hangingPunct="0"/>
                  <a:endParaRPr lang="en-US" sz="3825" kern="0" dirty="0">
                    <a:solidFill>
                      <a:srgbClr val="FFFFFF"/>
                    </a:solidFill>
                    <a:sym typeface="Helvetica Light"/>
                  </a:endParaRPr>
                </a:p>
              </p:txBody>
            </p:sp>
            <p:pic>
              <p:nvPicPr>
                <p:cNvPr id="120" name="Picture 8" descr="http://howtolearn.me/wp-content/uploads/2014/05/java-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86231" y="4462800"/>
                  <a:ext cx="1683069" cy="1029825"/>
                </a:xfrm>
                <a:prstGeom prst="rect">
                  <a:avLst/>
                </a:prstGeom>
                <a:solidFill>
                  <a:schemeClr val="bg1"/>
                </a:solidFill>
              </p:spPr>
            </p:pic>
          </p:grpSp>
          <p:grpSp>
            <p:nvGrpSpPr>
              <p:cNvPr id="109" name="Group 108"/>
              <p:cNvGrpSpPr>
                <a:grpSpLocks noChangeAspect="1"/>
              </p:cNvGrpSpPr>
              <p:nvPr/>
            </p:nvGrpSpPr>
            <p:grpSpPr>
              <a:xfrm>
                <a:off x="5794134" y="4027088"/>
                <a:ext cx="496137" cy="340842"/>
                <a:chOff x="9662180" y="4269893"/>
                <a:chExt cx="2095813" cy="1439804"/>
              </a:xfrm>
            </p:grpSpPr>
            <p:sp>
              <p:nvSpPr>
                <p:cNvPr id="117" name="Rectangle 116"/>
                <p:cNvSpPr/>
                <p:nvPr/>
              </p:nvSpPr>
              <p:spPr>
                <a:xfrm>
                  <a:off x="9662180" y="4269893"/>
                  <a:ext cx="2095813" cy="143980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9467" hangingPunct="0"/>
                  <a:endParaRPr lang="en-US" sz="3825" kern="0" dirty="0">
                    <a:solidFill>
                      <a:srgbClr val="FFFFFF"/>
                    </a:solidFill>
                    <a:sym typeface="Helvetica Light"/>
                  </a:endParaRPr>
                </a:p>
              </p:txBody>
            </p:sp>
            <p:pic>
              <p:nvPicPr>
                <p:cNvPr id="118" name="Picture 8" descr="http://howtolearn.me/wp-content/uploads/2014/05/java-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86231" y="4462800"/>
                  <a:ext cx="1683069" cy="1029825"/>
                </a:xfrm>
                <a:prstGeom prst="rect">
                  <a:avLst/>
                </a:prstGeom>
                <a:solidFill>
                  <a:schemeClr val="bg1"/>
                </a:solidFill>
              </p:spPr>
            </p:pic>
          </p:grpSp>
          <p:pic>
            <p:nvPicPr>
              <p:cNvPr id="110" name="Picture 109" descr="Description Server-green.svg"/>
              <p:cNvPicPr>
                <a:picLocks noChangeAspect="1"/>
              </p:cNvPicPr>
              <p:nvPr/>
            </p:nvPicPr>
            <p:blipFill>
              <a:blip r:embed="rId2">
                <a:duotone>
                  <a:prstClr val="black"/>
                  <a:schemeClr val="tx2">
                    <a:tint val="45000"/>
                    <a:satMod val="400000"/>
                  </a:schemeClr>
                </a:duotone>
              </a:blip>
              <a:stretch>
                <a:fillRect/>
              </a:stretch>
            </p:blipFill>
            <p:spPr>
              <a:xfrm>
                <a:off x="7211956" y="3519433"/>
                <a:ext cx="645833" cy="913918"/>
              </a:xfrm>
              <a:prstGeom prst="rect">
                <a:avLst/>
              </a:prstGeom>
            </p:spPr>
          </p:pic>
          <p:grpSp>
            <p:nvGrpSpPr>
              <p:cNvPr id="111" name="Group 110"/>
              <p:cNvGrpSpPr>
                <a:grpSpLocks noChangeAspect="1"/>
              </p:cNvGrpSpPr>
              <p:nvPr/>
            </p:nvGrpSpPr>
            <p:grpSpPr>
              <a:xfrm>
                <a:off x="7284136" y="4027088"/>
                <a:ext cx="496137" cy="340842"/>
                <a:chOff x="9662180" y="4269893"/>
                <a:chExt cx="2095813" cy="1439804"/>
              </a:xfrm>
            </p:grpSpPr>
            <p:sp>
              <p:nvSpPr>
                <p:cNvPr id="115" name="Rectangle 114"/>
                <p:cNvSpPr/>
                <p:nvPr/>
              </p:nvSpPr>
              <p:spPr>
                <a:xfrm>
                  <a:off x="9662180" y="4269893"/>
                  <a:ext cx="2095813" cy="143980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09467" hangingPunct="0"/>
                  <a:endParaRPr lang="en-US" sz="3825" kern="0" dirty="0">
                    <a:solidFill>
                      <a:srgbClr val="FFFFFF"/>
                    </a:solidFill>
                    <a:sym typeface="Helvetica Light"/>
                  </a:endParaRPr>
                </a:p>
              </p:txBody>
            </p:sp>
            <p:pic>
              <p:nvPicPr>
                <p:cNvPr id="116" name="Picture 8" descr="http://howtolearn.me/wp-content/uploads/2014/05/java-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86231" y="4462800"/>
                  <a:ext cx="1683069" cy="1029825"/>
                </a:xfrm>
                <a:prstGeom prst="rect">
                  <a:avLst/>
                </a:prstGeom>
                <a:solidFill>
                  <a:schemeClr val="bg1"/>
                </a:solidFill>
              </p:spPr>
            </p:pic>
          </p:grpSp>
          <p:sp>
            <p:nvSpPr>
              <p:cNvPr id="112" name="TextBox 111"/>
              <p:cNvSpPr txBox="1"/>
              <p:nvPr/>
            </p:nvSpPr>
            <p:spPr>
              <a:xfrm>
                <a:off x="1664118" y="2851012"/>
                <a:ext cx="987771" cy="323165"/>
              </a:xfrm>
              <a:prstGeom prst="rect">
                <a:avLst/>
              </a:prstGeom>
              <a:noFill/>
            </p:spPr>
            <p:txBody>
              <a:bodyPr wrap="none" rtlCol="0">
                <a:spAutoFit/>
              </a:bodyPr>
              <a:lstStyle/>
              <a:p>
                <a:pPr algn="ctr" defTabSz="309467" hangingPunct="0"/>
                <a:r>
                  <a:rPr lang="en-US" sz="1500" b="1" kern="0" dirty="0">
                    <a:solidFill>
                      <a:srgbClr val="000000"/>
                    </a:solidFill>
                    <a:sym typeface="Helvetica Light"/>
                  </a:rPr>
                  <a:t>Phase 1*</a:t>
                </a:r>
              </a:p>
            </p:txBody>
          </p:sp>
          <p:pic>
            <p:nvPicPr>
              <p:cNvPr id="113" name="Picture 112"/>
              <p:cNvPicPr>
                <a:picLocks noChangeAspect="1"/>
              </p:cNvPicPr>
              <p:nvPr/>
            </p:nvPicPr>
            <p:blipFill>
              <a:blip r:embed="rId9"/>
              <a:stretch>
                <a:fillRect/>
              </a:stretch>
            </p:blipFill>
            <p:spPr>
              <a:xfrm>
                <a:off x="1791291" y="1986300"/>
                <a:ext cx="733425" cy="733425"/>
              </a:xfrm>
              <a:prstGeom prst="rect">
                <a:avLst/>
              </a:prstGeom>
            </p:spPr>
          </p:pic>
          <p:pic>
            <p:nvPicPr>
              <p:cNvPr id="114" name="Picture 113"/>
              <p:cNvPicPr>
                <a:picLocks noChangeAspect="1"/>
              </p:cNvPicPr>
              <p:nvPr/>
            </p:nvPicPr>
            <p:blipFill>
              <a:blip r:embed="rId10"/>
              <a:stretch>
                <a:fillRect/>
              </a:stretch>
            </p:blipFill>
            <p:spPr>
              <a:xfrm>
                <a:off x="3484232" y="1980532"/>
                <a:ext cx="744961" cy="744961"/>
              </a:xfrm>
              <a:prstGeom prst="rect">
                <a:avLst/>
              </a:prstGeom>
              <a:effectLst>
                <a:outerShdw blurRad="50800" dist="76200" dir="2700000" algn="tl" rotWithShape="0">
                  <a:prstClr val="black">
                    <a:alpha val="40000"/>
                  </a:prstClr>
                </a:outerShdw>
              </a:effectLst>
            </p:spPr>
          </p:pic>
        </p:grpSp>
      </p:grpSp>
      <p:sp>
        <p:nvSpPr>
          <p:cNvPr id="4" name="Rectangle 3"/>
          <p:cNvSpPr/>
          <p:nvPr/>
        </p:nvSpPr>
        <p:spPr>
          <a:xfrm>
            <a:off x="681024" y="7313928"/>
            <a:ext cx="13281161" cy="461665"/>
          </a:xfrm>
          <a:prstGeom prst="rect">
            <a:avLst/>
          </a:prstGeom>
        </p:spPr>
        <p:txBody>
          <a:bodyPr wrap="square">
            <a:spAutoFit/>
          </a:bodyPr>
          <a:lstStyle/>
          <a:p>
            <a:pPr algn="ctr"/>
            <a:r>
              <a:rPr lang="en-US" sz="2400" dirty="0">
                <a:solidFill>
                  <a:schemeClr val="accent4"/>
                </a:solidFill>
              </a:rPr>
              <a:t>https://www.ibm.com/blogs/bluemix/2017/06/taking-websphere-applications-to-the-cloud/</a:t>
            </a:r>
          </a:p>
        </p:txBody>
      </p:sp>
    </p:spTree>
    <p:extLst>
      <p:ext uri="{BB962C8B-B14F-4D97-AF65-F5344CB8AC3E}">
        <p14:creationId xmlns:p14="http://schemas.microsoft.com/office/powerpoint/2010/main" val="509247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pPr eaLnBrk="1" hangingPunct="1"/>
            <a:r>
              <a:rPr lang="en-US" altLang="en-US" dirty="0" smtClean="0">
                <a:latin typeface="Arial" charset="0"/>
                <a:cs typeface="Arial" charset="0"/>
              </a:rPr>
              <a:t>WAMT: Analyzing </a:t>
            </a:r>
            <a:r>
              <a:rPr lang="en-US" altLang="en-US" dirty="0">
                <a:latin typeface="Arial" charset="0"/>
                <a:cs typeface="Arial" charset="0"/>
              </a:rPr>
              <a:t>application source code</a:t>
            </a:r>
          </a:p>
        </p:txBody>
      </p:sp>
      <p:sp>
        <p:nvSpPr>
          <p:cNvPr id="14" name="Right Brace 13"/>
          <p:cNvSpPr/>
          <p:nvPr/>
        </p:nvSpPr>
        <p:spPr>
          <a:xfrm flipH="1">
            <a:off x="9911716" y="3185160"/>
            <a:ext cx="491490" cy="2489836"/>
          </a:xfrm>
          <a:prstGeom prst="rightBrace">
            <a:avLst>
              <a:gd name="adj1" fmla="val 72616"/>
              <a:gd name="adj2" fmla="val 50000"/>
            </a:avLst>
          </a:prstGeom>
          <a:ln>
            <a:solidFill>
              <a:schemeClr val="bg2">
                <a:lumMod val="90000"/>
              </a:schemeClr>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sz="3480" dirty="0"/>
          </a:p>
        </p:txBody>
      </p:sp>
      <p:sp>
        <p:nvSpPr>
          <p:cNvPr id="46" name="Right Brace 45"/>
          <p:cNvSpPr/>
          <p:nvPr/>
        </p:nvSpPr>
        <p:spPr>
          <a:xfrm>
            <a:off x="4290060" y="1049656"/>
            <a:ext cx="539116" cy="6760844"/>
          </a:xfrm>
          <a:prstGeom prst="rightBrace">
            <a:avLst>
              <a:gd name="adj1" fmla="val 72616"/>
              <a:gd name="adj2" fmla="val 50000"/>
            </a:avLst>
          </a:prstGeom>
          <a:ln>
            <a:solidFill>
              <a:schemeClr val="bg2">
                <a:lumMod val="90000"/>
              </a:schemeClr>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sz="3480" dirty="0"/>
          </a:p>
        </p:txBody>
      </p:sp>
      <p:grpSp>
        <p:nvGrpSpPr>
          <p:cNvPr id="33" name="Group 32"/>
          <p:cNvGrpSpPr/>
          <p:nvPr/>
        </p:nvGrpSpPr>
        <p:grpSpPr>
          <a:xfrm>
            <a:off x="6176582" y="3252669"/>
            <a:ext cx="2456310" cy="2353576"/>
            <a:chOff x="3419262" y="2281925"/>
            <a:chExt cx="1535194" cy="1470985"/>
          </a:xfrm>
          <a:effectLst>
            <a:outerShdw blurRad="50800" dist="38100" dir="2700000" algn="tl" rotWithShape="0">
              <a:prstClr val="black">
                <a:alpha val="40000"/>
              </a:prstClr>
            </a:outerShdw>
          </a:effectLst>
        </p:grpSpPr>
        <p:sp>
          <p:nvSpPr>
            <p:cNvPr id="20" name="Rectangle 19"/>
            <p:cNvSpPr/>
            <p:nvPr/>
          </p:nvSpPr>
          <p:spPr>
            <a:xfrm>
              <a:off x="3419262" y="2281925"/>
              <a:ext cx="1535194" cy="1470985"/>
            </a:xfrm>
            <a:prstGeom prst="rect">
              <a:avLst/>
            </a:prstGeom>
            <a:ln/>
          </p:spPr>
          <p:style>
            <a:lnRef idx="0">
              <a:schemeClr val="accent2"/>
            </a:lnRef>
            <a:fillRef idx="3">
              <a:schemeClr val="accent2"/>
            </a:fillRef>
            <a:effectRef idx="3">
              <a:schemeClr val="accent2"/>
            </a:effectRef>
            <a:fontRef idx="minor">
              <a:schemeClr val="lt1"/>
            </a:fontRef>
          </p:style>
          <p:txBody>
            <a:bodyPr/>
            <a:lstStyle/>
            <a:p>
              <a:pPr algn="ctr">
                <a:defRPr/>
              </a:pPr>
              <a:r>
                <a:rPr lang="en-US" sz="1760" dirty="0">
                  <a:solidFill>
                    <a:schemeClr val="tx1"/>
                  </a:solidFill>
                </a:rPr>
                <a:t>WebSphere Application Migration Toolkit</a:t>
              </a:r>
            </a:p>
          </p:txBody>
        </p:sp>
        <p:pic>
          <p:nvPicPr>
            <p:cNvPr id="58"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39078" y="2904382"/>
              <a:ext cx="938408" cy="772341"/>
            </a:xfrm>
            <a:prstGeom prst="rect">
              <a:avLst/>
            </a:prstGeom>
            <a:ln/>
          </p:spPr>
          <p:style>
            <a:lnRef idx="0">
              <a:schemeClr val="accent2"/>
            </a:lnRef>
            <a:fillRef idx="3">
              <a:schemeClr val="accent2"/>
            </a:fillRef>
            <a:effectRef idx="3">
              <a:schemeClr val="accent2"/>
            </a:effectRef>
            <a:fontRef idx="minor">
              <a:schemeClr val="lt1"/>
            </a:fontRef>
          </p:style>
        </p:pic>
      </p:grpSp>
      <p:sp>
        <p:nvSpPr>
          <p:cNvPr id="32" name="Right Arrow 31"/>
          <p:cNvSpPr/>
          <p:nvPr/>
        </p:nvSpPr>
        <p:spPr>
          <a:xfrm>
            <a:off x="8860156" y="3213736"/>
            <a:ext cx="824864" cy="2432684"/>
          </a:xfrm>
          <a:prstGeom prst="rightArrow">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480" dirty="0"/>
          </a:p>
        </p:txBody>
      </p:sp>
      <p:sp>
        <p:nvSpPr>
          <p:cNvPr id="59" name="Right Arrow 58"/>
          <p:cNvSpPr/>
          <p:nvPr/>
        </p:nvSpPr>
        <p:spPr>
          <a:xfrm>
            <a:off x="5053966" y="3213736"/>
            <a:ext cx="895350" cy="2432684"/>
          </a:xfrm>
          <a:prstGeom prst="rightArrow">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480" dirty="0"/>
          </a:p>
        </p:txBody>
      </p:sp>
      <p:grpSp>
        <p:nvGrpSpPr>
          <p:cNvPr id="57352" name="Group 1"/>
          <p:cNvGrpSpPr>
            <a:grpSpLocks/>
          </p:cNvGrpSpPr>
          <p:nvPr/>
        </p:nvGrpSpPr>
        <p:grpSpPr bwMode="auto">
          <a:xfrm>
            <a:off x="548640" y="1144906"/>
            <a:ext cx="3514726" cy="6566534"/>
            <a:chOff x="342899" y="917575"/>
            <a:chExt cx="2197101" cy="4103688"/>
          </a:xfrm>
        </p:grpSpPr>
        <p:sp>
          <p:nvSpPr>
            <p:cNvPr id="36" name="Rounded Rectangle 35"/>
            <p:cNvSpPr>
              <a:spLocks noChangeArrowheads="1"/>
            </p:cNvSpPr>
            <p:nvPr/>
          </p:nvSpPr>
          <p:spPr bwMode="auto">
            <a:xfrm>
              <a:off x="342899" y="917575"/>
              <a:ext cx="2189956" cy="827404"/>
            </a:xfrm>
            <a:prstGeom prst="roundRect">
              <a:avLst>
                <a:gd name="adj" fmla="val 16667"/>
              </a:avLst>
            </a:prstGeom>
            <a:solidFill>
              <a:srgbClr val="BDDDFD"/>
            </a:solidFill>
            <a:ln>
              <a:noFill/>
            </a:ln>
            <a:effectLst>
              <a:outerShdw blurRad="50800" dist="38100" dir="2700000" algn="tl" rotWithShape="0">
                <a:srgbClr val="000000">
                  <a:alpha val="39998"/>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pPr algn="ctr">
                <a:defRPr/>
              </a:pPr>
              <a:r>
                <a:rPr lang="en-US" sz="2240" dirty="0"/>
                <a:t>traditional WebSphere Application Server 6.1+ </a:t>
              </a:r>
              <a:r>
                <a:rPr lang="en-US" sz="2240" dirty="0" smtClean="0"/>
                <a:t>application</a:t>
              </a:r>
              <a:endParaRPr lang="en-US" sz="2240" dirty="0"/>
            </a:p>
          </p:txBody>
        </p:sp>
        <p:sp>
          <p:nvSpPr>
            <p:cNvPr id="22" name="Rounded Rectangle 21"/>
            <p:cNvSpPr>
              <a:spLocks noChangeArrowheads="1"/>
            </p:cNvSpPr>
            <p:nvPr/>
          </p:nvSpPr>
          <p:spPr bwMode="auto">
            <a:xfrm>
              <a:off x="342899" y="1804505"/>
              <a:ext cx="2189956" cy="757164"/>
            </a:xfrm>
            <a:prstGeom prst="roundRect">
              <a:avLst>
                <a:gd name="adj" fmla="val 16667"/>
              </a:avLst>
            </a:prstGeom>
            <a:solidFill>
              <a:srgbClr val="D9D9D9"/>
            </a:solidFill>
            <a:ln>
              <a:noFill/>
            </a:ln>
            <a:effectLst>
              <a:outerShdw blurRad="50800" dist="38100" dir="2700000" algn="tl" rotWithShape="0">
                <a:srgbClr val="000000">
                  <a:alpha val="39998"/>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pPr algn="ctr">
                <a:defRPr/>
              </a:pPr>
              <a:r>
                <a:rPr lang="en-US" sz="2240" dirty="0"/>
                <a:t>JBoss </a:t>
              </a:r>
              <a:r>
                <a:rPr lang="en-US" sz="2240" dirty="0" smtClean="0"/>
                <a:t>application</a:t>
              </a:r>
              <a:endParaRPr lang="en-US" sz="2240" dirty="0"/>
            </a:p>
          </p:txBody>
        </p:sp>
        <p:sp>
          <p:nvSpPr>
            <p:cNvPr id="62" name="Rounded Rectangle 61"/>
            <p:cNvSpPr>
              <a:spLocks noChangeArrowheads="1"/>
            </p:cNvSpPr>
            <p:nvPr/>
          </p:nvSpPr>
          <p:spPr bwMode="auto">
            <a:xfrm>
              <a:off x="342899" y="2623576"/>
              <a:ext cx="2197101" cy="758355"/>
            </a:xfrm>
            <a:prstGeom prst="roundRect">
              <a:avLst>
                <a:gd name="adj" fmla="val 16667"/>
              </a:avLst>
            </a:prstGeom>
            <a:solidFill>
              <a:srgbClr val="D9D9D9"/>
            </a:solidFill>
            <a:ln>
              <a:noFill/>
            </a:ln>
            <a:effectLst>
              <a:outerShdw blurRad="50800" dist="38100" dir="2700000" algn="tl" rotWithShape="0">
                <a:srgbClr val="000000">
                  <a:alpha val="39998"/>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pPr algn="ctr">
                <a:defRPr/>
              </a:pPr>
              <a:r>
                <a:rPr lang="en-US" sz="2240" dirty="0" smtClean="0"/>
                <a:t>WebLogic application</a:t>
              </a:r>
              <a:endParaRPr lang="en-US" sz="2240" dirty="0"/>
            </a:p>
          </p:txBody>
        </p:sp>
        <p:sp>
          <p:nvSpPr>
            <p:cNvPr id="67" name="Rounded Rectangle 66"/>
            <p:cNvSpPr>
              <a:spLocks noChangeArrowheads="1"/>
            </p:cNvSpPr>
            <p:nvPr/>
          </p:nvSpPr>
          <p:spPr bwMode="auto">
            <a:xfrm>
              <a:off x="342899" y="4260527"/>
              <a:ext cx="2187574" cy="760736"/>
            </a:xfrm>
            <a:prstGeom prst="roundRect">
              <a:avLst>
                <a:gd name="adj" fmla="val 16667"/>
              </a:avLst>
            </a:prstGeom>
            <a:solidFill>
              <a:srgbClr val="D9D9D9"/>
            </a:solidFill>
            <a:ln>
              <a:noFill/>
            </a:ln>
            <a:effectLst>
              <a:outerShdw blurRad="50800" dist="38100" dir="2700000" algn="tl" rotWithShape="0">
                <a:srgbClr val="000000">
                  <a:alpha val="39998"/>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pPr algn="ctr">
                <a:defRPr/>
              </a:pPr>
              <a:r>
                <a:rPr lang="en-US" sz="2240" dirty="0"/>
                <a:t>Oracle Application Server </a:t>
              </a:r>
              <a:r>
                <a:rPr lang="en-US" sz="2240" dirty="0" smtClean="0"/>
                <a:t>application</a:t>
              </a:r>
              <a:endParaRPr lang="en-US" sz="2240" dirty="0"/>
            </a:p>
          </p:txBody>
        </p:sp>
        <p:sp>
          <p:nvSpPr>
            <p:cNvPr id="72" name="Rounded Rectangle 71"/>
            <p:cNvSpPr>
              <a:spLocks noChangeArrowheads="1"/>
            </p:cNvSpPr>
            <p:nvPr/>
          </p:nvSpPr>
          <p:spPr bwMode="auto">
            <a:xfrm>
              <a:off x="342899" y="3441456"/>
              <a:ext cx="2187574" cy="757164"/>
            </a:xfrm>
            <a:prstGeom prst="roundRect">
              <a:avLst>
                <a:gd name="adj" fmla="val 16667"/>
              </a:avLst>
            </a:prstGeom>
            <a:solidFill>
              <a:srgbClr val="D9D9D9"/>
            </a:solidFill>
            <a:ln>
              <a:noFill/>
            </a:ln>
            <a:effectLst>
              <a:outerShdw blurRad="50800" dist="38100" dir="2700000" algn="tl" rotWithShape="0">
                <a:srgbClr val="000000">
                  <a:alpha val="39998"/>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pPr algn="ctr">
                <a:defRPr/>
              </a:pPr>
              <a:r>
                <a:rPr lang="en-US" sz="2240" dirty="0"/>
                <a:t>Tomcat </a:t>
              </a:r>
              <a:r>
                <a:rPr lang="en-US" sz="2240" dirty="0" smtClean="0"/>
                <a:t>application</a:t>
              </a:r>
              <a:endParaRPr lang="en-US" sz="2240" dirty="0"/>
            </a:p>
          </p:txBody>
        </p:sp>
      </p:grpSp>
      <p:grpSp>
        <p:nvGrpSpPr>
          <p:cNvPr id="57353" name="Group 2"/>
          <p:cNvGrpSpPr>
            <a:grpSpLocks/>
          </p:cNvGrpSpPr>
          <p:nvPr/>
        </p:nvGrpSpPr>
        <p:grpSpPr bwMode="auto">
          <a:xfrm>
            <a:off x="10631806" y="3270886"/>
            <a:ext cx="3564254" cy="2316480"/>
            <a:chOff x="6596063" y="2320925"/>
            <a:chExt cx="2227262" cy="1447800"/>
          </a:xfrm>
        </p:grpSpPr>
        <p:sp>
          <p:nvSpPr>
            <p:cNvPr id="89" name="Rounded Rectangle 88"/>
            <p:cNvSpPr>
              <a:spLocks noChangeArrowheads="1"/>
            </p:cNvSpPr>
            <p:nvPr/>
          </p:nvSpPr>
          <p:spPr bwMode="auto">
            <a:xfrm>
              <a:off x="6596063" y="2320925"/>
              <a:ext cx="2211787" cy="686990"/>
            </a:xfrm>
            <a:prstGeom prst="roundRect">
              <a:avLst>
                <a:gd name="adj" fmla="val 16667"/>
              </a:avLst>
            </a:prstGeom>
            <a:solidFill>
              <a:srgbClr val="9CCCFC"/>
            </a:solidFill>
            <a:ln w="9525">
              <a:solidFill>
                <a:schemeClr val="accent2"/>
              </a:solidFill>
              <a:round/>
              <a:headEnd/>
              <a:tailEnd/>
            </a:ln>
            <a:effectLst>
              <a:outerShdw blurRad="50800" dist="38100" dir="2700000" algn="tl" rotWithShape="0">
                <a:srgbClr val="000000">
                  <a:alpha val="39998"/>
                </a:srgbClr>
              </a:outerShdw>
            </a:effectLst>
          </p:spPr>
          <p:txBody>
            <a:bodyPr anchor="ctr"/>
            <a:lstStyle/>
            <a:p>
              <a:pPr algn="ctr">
                <a:defRPr/>
              </a:pPr>
              <a:r>
                <a:rPr lang="en-US" sz="2560" dirty="0"/>
                <a:t>WebSphere </a:t>
              </a:r>
              <a:r>
                <a:rPr lang="en-US" sz="2560" dirty="0" smtClean="0"/>
                <a:t>Liberty application</a:t>
              </a:r>
              <a:endParaRPr lang="en-US" sz="2560" dirty="0"/>
            </a:p>
          </p:txBody>
        </p:sp>
        <p:sp>
          <p:nvSpPr>
            <p:cNvPr id="10" name="Rounded Rectangle 9"/>
            <p:cNvSpPr>
              <a:spLocks noChangeArrowheads="1"/>
            </p:cNvSpPr>
            <p:nvPr/>
          </p:nvSpPr>
          <p:spPr bwMode="auto">
            <a:xfrm>
              <a:off x="6596063" y="3078163"/>
              <a:ext cx="2227262" cy="690563"/>
            </a:xfrm>
            <a:prstGeom prst="roundRect">
              <a:avLst>
                <a:gd name="adj" fmla="val 16667"/>
              </a:avLst>
            </a:prstGeom>
            <a:solidFill>
              <a:srgbClr val="9CCCFC"/>
            </a:solidFill>
            <a:ln w="9525">
              <a:solidFill>
                <a:schemeClr val="accent2"/>
              </a:solidFill>
              <a:round/>
              <a:headEnd/>
              <a:tailEnd/>
            </a:ln>
            <a:effectLst>
              <a:outerShdw blurRad="50800" dist="38100" dir="2700000" algn="tl" rotWithShape="0">
                <a:srgbClr val="000000">
                  <a:alpha val="39998"/>
                </a:srgbClr>
              </a:outerShdw>
            </a:effectLst>
          </p:spPr>
          <p:txBody>
            <a:bodyPr anchor="ctr"/>
            <a:lstStyle/>
            <a:p>
              <a:pPr algn="ctr">
                <a:defRPr/>
              </a:pPr>
              <a:r>
                <a:rPr lang="en-US" sz="2560" dirty="0"/>
                <a:t>traditional WebSphere Application Server </a:t>
              </a:r>
              <a:r>
                <a:rPr lang="en-US" sz="2560" dirty="0" smtClean="0"/>
                <a:t>application</a:t>
              </a:r>
              <a:endParaRPr lang="en-US" sz="2560" dirty="0"/>
            </a:p>
          </p:txBody>
        </p:sp>
      </p:grpSp>
      <p:sp>
        <p:nvSpPr>
          <p:cNvPr id="21" name="Rectangle 3"/>
          <p:cNvSpPr txBox="1">
            <a:spLocks noChangeArrowheads="1"/>
          </p:cNvSpPr>
          <p:nvPr/>
        </p:nvSpPr>
        <p:spPr bwMode="auto">
          <a:xfrm>
            <a:off x="11382766" y="5789294"/>
            <a:ext cx="1742017" cy="1680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80975" indent="-180975">
              <a:defRPr>
                <a:solidFill>
                  <a:schemeClr val="tx1"/>
                </a:solidFill>
                <a:latin typeface="Arial" panose="020B0604020202020204" pitchFamily="34" charset="0"/>
                <a:ea typeface="MS PGothic" panose="020B0600070205080204" pitchFamily="34" charset="-128"/>
              </a:defRPr>
            </a:lvl1pPr>
            <a:lvl2pPr marL="319088">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a:lnSpc>
                <a:spcPct val="110000"/>
              </a:lnSpc>
              <a:spcBef>
                <a:spcPct val="10000"/>
              </a:spcBef>
              <a:spcAft>
                <a:spcPct val="10000"/>
              </a:spcAft>
              <a:buClr>
                <a:srgbClr val="4178BE"/>
              </a:buClr>
              <a:buFont typeface="Arial" panose="020B0604020202020204" pitchFamily="34" charset="0"/>
              <a:buChar char="•"/>
              <a:defRPr/>
            </a:pPr>
            <a:r>
              <a:rPr lang="en-US" altLang="ja-JP" sz="1500" dirty="0"/>
              <a:t>Java EE 6 or 7</a:t>
            </a:r>
          </a:p>
          <a:p>
            <a:pPr>
              <a:lnSpc>
                <a:spcPct val="110000"/>
              </a:lnSpc>
              <a:spcBef>
                <a:spcPct val="10000"/>
              </a:spcBef>
              <a:spcAft>
                <a:spcPct val="10000"/>
              </a:spcAft>
              <a:buClr>
                <a:srgbClr val="4178BE"/>
              </a:buClr>
              <a:buFont typeface="Arial" panose="020B0604020202020204" pitchFamily="34" charset="0"/>
              <a:buChar char="•"/>
              <a:defRPr/>
            </a:pPr>
            <a:r>
              <a:rPr lang="en-US" altLang="ja-JP" sz="1500" dirty="0"/>
              <a:t>Java SE 7 or 8</a:t>
            </a:r>
          </a:p>
          <a:p>
            <a:pPr>
              <a:lnSpc>
                <a:spcPct val="110000"/>
              </a:lnSpc>
              <a:spcBef>
                <a:spcPct val="10000"/>
              </a:spcBef>
              <a:spcAft>
                <a:spcPct val="10000"/>
              </a:spcAft>
              <a:buClr>
                <a:srgbClr val="4178BE"/>
              </a:buClr>
              <a:buFont typeface="Arial" panose="020B0604020202020204" pitchFamily="34" charset="0"/>
              <a:buChar char="•"/>
              <a:defRPr/>
            </a:pPr>
            <a:r>
              <a:rPr lang="en-US" altLang="ja-JP" sz="1500" dirty="0"/>
              <a:t>On premises, instant runtime, </a:t>
            </a:r>
            <a:br>
              <a:rPr lang="en-US" altLang="ja-JP" sz="1500" dirty="0"/>
            </a:br>
            <a:r>
              <a:rPr lang="en-US" altLang="ja-JP" sz="1500" dirty="0"/>
              <a:t>WAS on Cloud, Docker</a:t>
            </a:r>
          </a:p>
          <a:p>
            <a:pPr lvl="1">
              <a:lnSpc>
                <a:spcPct val="90000"/>
              </a:lnSpc>
              <a:spcBef>
                <a:spcPct val="10000"/>
              </a:spcBef>
              <a:spcAft>
                <a:spcPct val="10000"/>
              </a:spcAft>
              <a:buFont typeface="Arial" panose="020B0604020202020204" pitchFamily="34" charset="0"/>
              <a:buNone/>
              <a:defRPr/>
            </a:pPr>
            <a:endParaRPr lang="en-US" altLang="ja-JP" sz="1300" dirty="0">
              <a:solidFill>
                <a:srgbClr val="777677"/>
              </a:solidFill>
            </a:endParaRPr>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71878" y="2391142"/>
            <a:ext cx="1059346" cy="767347"/>
          </a:xfrm>
          <a:prstGeom prst="rect">
            <a:avLst/>
          </a:prstGeom>
        </p:spPr>
      </p:pic>
    </p:spTree>
    <p:extLst>
      <p:ext uri="{BB962C8B-B14F-4D97-AF65-F5344CB8AC3E}">
        <p14:creationId xmlns:p14="http://schemas.microsoft.com/office/powerpoint/2010/main" val="1480386114"/>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0" dirty="0" smtClean="0"/>
              <a:t>WAMT: Details </a:t>
            </a:r>
            <a:r>
              <a:rPr lang="en-US" kern="0" dirty="0"/>
              <a:t>on how to update the source </a:t>
            </a:r>
            <a:r>
              <a:rPr lang="en-US" kern="0" dirty="0" smtClean="0"/>
              <a:t>code</a:t>
            </a:r>
            <a:endParaRPr lang="en-US" dirty="0"/>
          </a:p>
        </p:txBody>
      </p:sp>
      <p:sp>
        <p:nvSpPr>
          <p:cNvPr id="56323" name="Content Placeholder 2"/>
          <p:cNvSpPr>
            <a:spLocks noGrp="1"/>
          </p:cNvSpPr>
          <p:nvPr>
            <p:ph sz="quarter" idx="11"/>
          </p:nvPr>
        </p:nvSpPr>
        <p:spPr>
          <a:xfrm>
            <a:off x="288759" y="1411623"/>
            <a:ext cx="5117430" cy="6096082"/>
          </a:xfrm>
        </p:spPr>
        <p:txBody>
          <a:bodyPr/>
          <a:lstStyle/>
          <a:p>
            <a:pPr eaLnBrk="1" hangingPunct="1">
              <a:buSzPct val="90000"/>
              <a:defRPr/>
            </a:pPr>
            <a:r>
              <a:rPr lang="en-US" altLang="en-US" dirty="0" smtClean="0">
                <a:solidFill>
                  <a:schemeClr val="tx1">
                    <a:lumMod val="50000"/>
                  </a:schemeClr>
                </a:solidFill>
                <a:ea typeface="ＭＳ Ｐゴシック" panose="020B0600070205080204" pitchFamily="34" charset="-128"/>
              </a:rPr>
              <a:t>Configure analysis rules appropriate for your source and target Java EE server and cloud platform</a:t>
            </a:r>
          </a:p>
          <a:p>
            <a:pPr eaLnBrk="1" hangingPunct="1">
              <a:buSzPct val="90000"/>
              <a:defRPr/>
            </a:pPr>
            <a:endParaRPr lang="en-US" altLang="en-US" dirty="0" smtClean="0">
              <a:solidFill>
                <a:schemeClr val="tx1">
                  <a:lumMod val="50000"/>
                </a:schemeClr>
              </a:solidFill>
              <a:ea typeface="ＭＳ Ｐゴシック" panose="020B0600070205080204" pitchFamily="34" charset="-128"/>
            </a:endParaRPr>
          </a:p>
          <a:p>
            <a:pPr eaLnBrk="1" hangingPunct="1">
              <a:buSzPct val="90000"/>
              <a:defRPr/>
            </a:pPr>
            <a:r>
              <a:rPr lang="en-US" altLang="en-US" dirty="0" smtClean="0">
                <a:solidFill>
                  <a:schemeClr val="tx1">
                    <a:lumMod val="50000"/>
                  </a:schemeClr>
                </a:solidFill>
                <a:ea typeface="ＭＳ Ｐゴシック" panose="020B0600070205080204" pitchFamily="34" charset="-128"/>
              </a:rPr>
              <a:t>Choose your Java SE</a:t>
            </a:r>
            <a:br>
              <a:rPr lang="en-US" altLang="en-US" dirty="0" smtClean="0">
                <a:solidFill>
                  <a:schemeClr val="tx1">
                    <a:lumMod val="50000"/>
                  </a:schemeClr>
                </a:solidFill>
                <a:ea typeface="ＭＳ Ｐゴシック" panose="020B0600070205080204" pitchFamily="34" charset="-128"/>
              </a:rPr>
            </a:br>
            <a:r>
              <a:rPr lang="en-US" altLang="en-US" dirty="0" smtClean="0">
                <a:solidFill>
                  <a:schemeClr val="tx1">
                    <a:lumMod val="50000"/>
                  </a:schemeClr>
                </a:solidFill>
                <a:ea typeface="ＭＳ Ｐゴシック" panose="020B0600070205080204" pitchFamily="34" charset="-128"/>
              </a:rPr>
              <a:t>source and target</a:t>
            </a:r>
          </a:p>
          <a:p>
            <a:pPr eaLnBrk="1" hangingPunct="1">
              <a:buSzPct val="90000"/>
              <a:defRPr/>
            </a:pPr>
            <a:endParaRPr lang="en-US" altLang="en-US" dirty="0" smtClean="0">
              <a:solidFill>
                <a:schemeClr val="tx1">
                  <a:lumMod val="50000"/>
                </a:schemeClr>
              </a:solidFill>
              <a:ea typeface="ＭＳ Ｐゴシック" panose="020B0600070205080204" pitchFamily="34" charset="-128"/>
            </a:endParaRPr>
          </a:p>
          <a:p>
            <a:pPr eaLnBrk="1" hangingPunct="1">
              <a:buSzPct val="90000"/>
              <a:defRPr/>
            </a:pPr>
            <a:r>
              <a:rPr lang="en-US" altLang="en-US" dirty="0" smtClean="0">
                <a:solidFill>
                  <a:schemeClr val="tx1">
                    <a:lumMod val="50000"/>
                  </a:schemeClr>
                </a:solidFill>
                <a:ea typeface="ＭＳ Ｐゴシック" panose="020B0600070205080204" pitchFamily="34" charset="-128"/>
              </a:rPr>
              <a:t>Choose your Java EE</a:t>
            </a:r>
            <a:br>
              <a:rPr lang="en-US" altLang="en-US" dirty="0" smtClean="0">
                <a:solidFill>
                  <a:schemeClr val="tx1">
                    <a:lumMod val="50000"/>
                  </a:schemeClr>
                </a:solidFill>
                <a:ea typeface="ＭＳ Ｐゴシック" panose="020B0600070205080204" pitchFamily="34" charset="-128"/>
              </a:rPr>
            </a:br>
            <a:r>
              <a:rPr lang="en-US" altLang="en-US" dirty="0" smtClean="0">
                <a:solidFill>
                  <a:schemeClr val="tx1">
                    <a:lumMod val="50000"/>
                  </a:schemeClr>
                </a:solidFill>
                <a:ea typeface="ＭＳ Ｐゴシック" panose="020B0600070205080204" pitchFamily="34" charset="-128"/>
              </a:rPr>
              <a:t>source and target</a:t>
            </a:r>
          </a:p>
          <a:p>
            <a:pPr>
              <a:buSzPct val="90000"/>
              <a:defRPr/>
            </a:pPr>
            <a:endParaRPr lang="en-US" altLang="en-US" dirty="0" smtClean="0">
              <a:solidFill>
                <a:schemeClr val="tx1">
                  <a:lumMod val="50000"/>
                </a:schemeClr>
              </a:solidFill>
              <a:ea typeface="ＭＳ Ｐゴシック" panose="020B0600070205080204" pitchFamily="34" charset="-128"/>
            </a:endParaRPr>
          </a:p>
        </p:txBody>
      </p:sp>
      <p:pic>
        <p:nvPicPr>
          <p:cNvPr id="58373"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2610" y="1443707"/>
            <a:ext cx="8407720" cy="5705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8734300"/>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the detailed analysis detect?</a:t>
            </a:r>
          </a:p>
        </p:txBody>
      </p:sp>
      <p:sp>
        <p:nvSpPr>
          <p:cNvPr id="3" name="Content Placeholder 2"/>
          <p:cNvSpPr>
            <a:spLocks noGrp="1"/>
          </p:cNvSpPr>
          <p:nvPr>
            <p:ph sz="half" idx="1"/>
          </p:nvPr>
        </p:nvSpPr>
        <p:spPr/>
        <p:txBody>
          <a:bodyPr/>
          <a:lstStyle/>
          <a:p>
            <a:r>
              <a:rPr lang="en-US" altLang="ja-JP" dirty="0"/>
              <a:t>WebSphere </a:t>
            </a:r>
            <a:r>
              <a:rPr lang="en-US" altLang="ja-JP" dirty="0" smtClean="0"/>
              <a:t>version migration</a:t>
            </a:r>
          </a:p>
          <a:p>
            <a:pPr lvl="2"/>
            <a:r>
              <a:rPr lang="en-US" altLang="ja-JP" dirty="0" smtClean="0"/>
              <a:t>Identify issues in applications moving to newer version of WebSphere</a:t>
            </a:r>
          </a:p>
          <a:p>
            <a:pPr lvl="2"/>
            <a:r>
              <a:rPr lang="en-US" altLang="ja-JP" dirty="0" smtClean="0"/>
              <a:t>Migrate </a:t>
            </a:r>
            <a:r>
              <a:rPr lang="en-US" altLang="ja-JP" dirty="0"/>
              <a:t>applications from v6.1, v7.0, v8.0, v8.5.5  (source scanner goes back farther)</a:t>
            </a:r>
          </a:p>
          <a:p>
            <a:pPr lvl="2"/>
            <a:r>
              <a:rPr lang="en-US" altLang="ja-JP" dirty="0"/>
              <a:t>Migrate applications to v8.5.5, </a:t>
            </a:r>
            <a:r>
              <a:rPr lang="en-US" altLang="ja-JP" dirty="0" smtClean="0"/>
              <a:t>v9.0</a:t>
            </a:r>
          </a:p>
          <a:p>
            <a:r>
              <a:rPr lang="en-US" altLang="ja-JP" dirty="0" smtClean="0"/>
              <a:t>WebSphere Liberty</a:t>
            </a:r>
          </a:p>
          <a:p>
            <a:pPr lvl="2"/>
            <a:r>
              <a:rPr lang="en-US" altLang="ja-JP" dirty="0"/>
              <a:t>Identify programming models not available in </a:t>
            </a:r>
            <a:r>
              <a:rPr lang="en-US" altLang="ja-JP" dirty="0" smtClean="0"/>
              <a:t>WebSphere Liberty</a:t>
            </a:r>
            <a:endParaRPr lang="en-US" altLang="ja-JP" dirty="0"/>
          </a:p>
          <a:p>
            <a:pPr lvl="2"/>
            <a:r>
              <a:rPr lang="en-US" altLang="ja-JP" dirty="0"/>
              <a:t>Behavior changes between traditional </a:t>
            </a:r>
            <a:r>
              <a:rPr lang="en-US" altLang="ja-JP" dirty="0" smtClean="0"/>
              <a:t>WebSphere and </a:t>
            </a:r>
            <a:r>
              <a:rPr lang="en-US" altLang="ja-JP" dirty="0"/>
              <a:t>WebSphere </a:t>
            </a:r>
            <a:r>
              <a:rPr lang="en-US" altLang="ja-JP" dirty="0" smtClean="0"/>
              <a:t>Liberty</a:t>
            </a:r>
          </a:p>
          <a:p>
            <a:r>
              <a:rPr lang="en-US" altLang="ja-JP" dirty="0" smtClean="0"/>
              <a:t>Java EE 7 and SE differences</a:t>
            </a:r>
            <a:endParaRPr lang="en-US" altLang="ja-JP" dirty="0"/>
          </a:p>
          <a:p>
            <a:endParaRPr lang="en-US" altLang="ja-JP" dirty="0"/>
          </a:p>
          <a:p>
            <a:endParaRPr lang="en-US" dirty="0"/>
          </a:p>
        </p:txBody>
      </p:sp>
      <p:sp>
        <p:nvSpPr>
          <p:cNvPr id="7" name="Content Placeholder 2"/>
          <p:cNvSpPr>
            <a:spLocks noGrp="1"/>
          </p:cNvSpPr>
          <p:nvPr>
            <p:ph sz="half" idx="1"/>
          </p:nvPr>
        </p:nvSpPr>
        <p:spPr>
          <a:xfrm>
            <a:off x="7168734" y="1404519"/>
            <a:ext cx="6811428" cy="6441644"/>
          </a:xfrm>
        </p:spPr>
        <p:txBody>
          <a:bodyPr/>
          <a:lstStyle/>
          <a:p>
            <a:r>
              <a:rPr lang="en-US" altLang="ja-JP" dirty="0" smtClean="0"/>
              <a:t>Cloud migration</a:t>
            </a:r>
          </a:p>
          <a:p>
            <a:pPr lvl="2"/>
            <a:r>
              <a:rPr lang="en-US" altLang="ja-JP" dirty="0" smtClean="0"/>
              <a:t>Optimize your application for IBM Bluemix and </a:t>
            </a:r>
            <a:r>
              <a:rPr lang="en-US" altLang="ja-JP" dirty="0"/>
              <a:t>WebSphere </a:t>
            </a:r>
            <a:r>
              <a:rPr lang="en-US" altLang="ja-JP" dirty="0" smtClean="0"/>
              <a:t>Liberty PaaS</a:t>
            </a:r>
          </a:p>
          <a:p>
            <a:pPr lvl="2"/>
            <a:r>
              <a:rPr lang="en-US" altLang="ja-JP" dirty="0" smtClean="0"/>
              <a:t>Instant runtimes, Docker, and WebSphere on Cloud targets</a:t>
            </a:r>
            <a:endParaRPr lang="en-US" altLang="ja-JP" dirty="0"/>
          </a:p>
          <a:p>
            <a:pPr lvl="2"/>
            <a:r>
              <a:rPr lang="en-US" altLang="ja-JP" dirty="0" smtClean="0"/>
              <a:t>Connectivity considerations</a:t>
            </a:r>
          </a:p>
          <a:p>
            <a:pPr lvl="2"/>
            <a:endParaRPr lang="en-US" altLang="ja-JP" dirty="0" smtClean="0"/>
          </a:p>
          <a:p>
            <a:r>
              <a:rPr lang="en-US" altLang="ja-JP" dirty="0" smtClean="0"/>
              <a:t>Third-party application servers</a:t>
            </a:r>
          </a:p>
          <a:p>
            <a:pPr lvl="2"/>
            <a:r>
              <a:rPr lang="en-US" altLang="ja-JP" dirty="0" smtClean="0"/>
              <a:t>Migrate applications from Oracle (WebLogic and Oracle AS), JBoss or Tomcat to traditional </a:t>
            </a:r>
            <a:r>
              <a:rPr lang="en-US" altLang="ja-JP" dirty="0"/>
              <a:t>WebSphere </a:t>
            </a:r>
            <a:r>
              <a:rPr lang="en-US" altLang="ja-JP" dirty="0" smtClean="0"/>
              <a:t>and </a:t>
            </a:r>
            <a:r>
              <a:rPr lang="en-US" altLang="ja-JP" dirty="0"/>
              <a:t>WebSphere </a:t>
            </a:r>
            <a:r>
              <a:rPr lang="en-US" altLang="ja-JP" dirty="0" smtClean="0"/>
              <a:t>Liberty</a:t>
            </a:r>
          </a:p>
          <a:p>
            <a:endParaRPr lang="en-US" altLang="ja-JP" dirty="0"/>
          </a:p>
          <a:p>
            <a:endParaRPr lang="en-US" dirty="0"/>
          </a:p>
        </p:txBody>
      </p:sp>
    </p:spTree>
    <p:extLst>
      <p:ext uri="{BB962C8B-B14F-4D97-AF65-F5344CB8AC3E}">
        <p14:creationId xmlns:p14="http://schemas.microsoft.com/office/powerpoint/2010/main" val="9289294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Liberty App Accelerator for Microservice creation</a:t>
            </a:r>
            <a:endParaRPr lang="en-US" dirty="0"/>
          </a:p>
        </p:txBody>
      </p:sp>
      <p:sp>
        <p:nvSpPr>
          <p:cNvPr id="4" name="Content Placeholder 3"/>
          <p:cNvSpPr>
            <a:spLocks noGrp="1"/>
          </p:cNvSpPr>
          <p:nvPr>
            <p:ph sz="quarter" idx="11"/>
          </p:nvPr>
        </p:nvSpPr>
        <p:spPr>
          <a:xfrm>
            <a:off x="468946" y="1443707"/>
            <a:ext cx="6284780" cy="6096082"/>
          </a:xfrm>
        </p:spPr>
        <p:txBody>
          <a:bodyPr/>
          <a:lstStyle/>
          <a:p>
            <a:r>
              <a:rPr lang="en-US" dirty="0" smtClean="0"/>
              <a:t>Get a Java-based microservice that uses WebSphere Liberty </a:t>
            </a:r>
          </a:p>
          <a:p>
            <a:pPr lvl="1"/>
            <a:r>
              <a:rPr lang="en-US" dirty="0"/>
              <a:t>B</a:t>
            </a:r>
            <a:r>
              <a:rPr lang="en-US" dirty="0" smtClean="0"/>
              <a:t>uilt and deployed in less than 10 minutes</a:t>
            </a:r>
            <a:endParaRPr lang="en-US" dirty="0"/>
          </a:p>
          <a:p>
            <a:r>
              <a:rPr lang="en-US" dirty="0" smtClean="0"/>
              <a:t>Provides:</a:t>
            </a:r>
          </a:p>
          <a:p>
            <a:pPr lvl="1"/>
            <a:r>
              <a:rPr lang="en-US" dirty="0" smtClean="0"/>
              <a:t>Configuration for your application</a:t>
            </a:r>
          </a:p>
          <a:p>
            <a:pPr lvl="1"/>
            <a:r>
              <a:rPr lang="en-US" dirty="0" smtClean="0"/>
              <a:t>Code snippets for your </a:t>
            </a:r>
            <a:r>
              <a:rPr lang="en-US" dirty="0"/>
              <a:t>application</a:t>
            </a:r>
          </a:p>
          <a:p>
            <a:r>
              <a:rPr lang="en-US" dirty="0" smtClean="0"/>
              <a:t>Possible deployment options:</a:t>
            </a:r>
          </a:p>
          <a:p>
            <a:pPr lvl="1"/>
            <a:r>
              <a:rPr lang="en-US" dirty="0" smtClean="0"/>
              <a:t>Local</a:t>
            </a:r>
          </a:p>
          <a:p>
            <a:pPr lvl="1"/>
            <a:r>
              <a:rPr lang="en-US" dirty="0" smtClean="0"/>
              <a:t>Bluemix</a:t>
            </a:r>
            <a:endParaRPr lang="en-US" dirty="0"/>
          </a:p>
        </p:txBody>
      </p:sp>
      <p:pic>
        <p:nvPicPr>
          <p:cNvPr id="6" name="Picture 6" descr="C:\Users\IBM_ADMIN\Documents\IBM\Conferences\InterConnect2016\Accel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2099" y="2037264"/>
            <a:ext cx="6600807" cy="490896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251639" y="6746176"/>
            <a:ext cx="3747983" cy="400110"/>
          </a:xfrm>
          <a:prstGeom prst="rect">
            <a:avLst/>
          </a:prstGeom>
        </p:spPr>
        <p:txBody>
          <a:bodyPr wrap="square">
            <a:spAutoFit/>
          </a:bodyPr>
          <a:lstStyle/>
          <a:p>
            <a:r>
              <a:rPr lang="en-GB" sz="2000" b="1" u="sng" dirty="0">
                <a:solidFill>
                  <a:srgbClr val="4178BE"/>
                </a:solidFill>
                <a:hlinkClick r:id="rId4"/>
              </a:rPr>
              <a:t>http://wasdev.net/accelerate</a:t>
            </a:r>
            <a:endParaRPr lang="en-GB" sz="2000" b="1" u="sng" dirty="0"/>
          </a:p>
        </p:txBody>
      </p:sp>
    </p:spTree>
    <p:extLst>
      <p:ext uri="{BB962C8B-B14F-4D97-AF65-F5344CB8AC3E}">
        <p14:creationId xmlns:p14="http://schemas.microsoft.com/office/powerpoint/2010/main" val="1472853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200" dirty="0" smtClean="0"/>
              <a:t>Microservice Builder: Built for the enterprise journey</a:t>
            </a:r>
            <a:endParaRPr lang="en-US" sz="4200" dirty="0"/>
          </a:p>
        </p:txBody>
      </p:sp>
      <p:grpSp>
        <p:nvGrpSpPr>
          <p:cNvPr id="51" name="Group 50"/>
          <p:cNvGrpSpPr/>
          <p:nvPr/>
        </p:nvGrpSpPr>
        <p:grpSpPr>
          <a:xfrm>
            <a:off x="352926" y="1780674"/>
            <a:ext cx="12978063" cy="5775158"/>
            <a:chOff x="25" y="917555"/>
            <a:chExt cx="8879749" cy="4225946"/>
          </a:xfrm>
        </p:grpSpPr>
        <p:sp>
          <p:nvSpPr>
            <p:cNvPr id="4" name="Rectangle 3"/>
            <p:cNvSpPr/>
            <p:nvPr/>
          </p:nvSpPr>
          <p:spPr>
            <a:xfrm>
              <a:off x="3648572" y="989587"/>
              <a:ext cx="1568824" cy="548216"/>
            </a:xfrm>
            <a:prstGeom prst="rect">
              <a:avLst/>
            </a:prstGeom>
            <a:solidFill>
              <a:srgbClr val="81CDF2"/>
            </a:solidFill>
            <a:ln w="9525" cap="flat" cmpd="sng" algn="ctr">
              <a:solidFill>
                <a:srgbClr val="1174B9">
                  <a:lumMod val="60000"/>
                  <a:lumOff val="40000"/>
                </a:srgbClr>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7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smtClean="0">
                <a:ln>
                  <a:noFill/>
                </a:ln>
                <a:solidFill>
                  <a:prstClr val="white"/>
                </a:solidFill>
                <a:effectLst/>
                <a:uLnTx/>
                <a:uFillTx/>
                <a:latin typeface="Arial"/>
                <a:ea typeface=""/>
                <a:cs typeface=""/>
              </a:endParaRPr>
            </a:p>
          </p:txBody>
        </p:sp>
        <p:sp>
          <p:nvSpPr>
            <p:cNvPr id="5" name="Rectangle 4"/>
            <p:cNvSpPr/>
            <p:nvPr/>
          </p:nvSpPr>
          <p:spPr>
            <a:xfrm>
              <a:off x="1120602" y="1605197"/>
              <a:ext cx="1778045" cy="515471"/>
            </a:xfrm>
            <a:prstGeom prst="rect">
              <a:avLst/>
            </a:prstGeom>
            <a:solidFill>
              <a:srgbClr val="085571">
                <a:lumMod val="20000"/>
                <a:lumOff val="80000"/>
              </a:srgbClr>
            </a:solidFill>
            <a:ln w="9525" cap="flat" cmpd="sng" algn="ctr">
              <a:solidFill>
                <a:srgbClr val="009EE2">
                  <a:shade val="95000"/>
                  <a:satMod val="105000"/>
                </a:srgbClr>
              </a:solidFill>
              <a:prstDash val="solid"/>
            </a:ln>
            <a:effectLst/>
          </p:spPr>
          <p:txBody>
            <a:bodyPr lIns="91404" tIns="45702" rIns="91404" bIns="45702" rtlCol="0" anchor="ctr"/>
            <a:lstStyle/>
            <a:p>
              <a:pPr marL="0" marR="0" lvl="0" indent="0" algn="ctr" defTabSz="456056"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rgbClr val="000000"/>
                  </a:solidFill>
                  <a:effectLst/>
                  <a:uLnTx/>
                  <a:uFillTx/>
                  <a:latin typeface="Arial"/>
                  <a:ea typeface=""/>
                  <a:cs typeface=""/>
                </a:rPr>
                <a:t>Single Container</a:t>
              </a:r>
            </a:p>
          </p:txBody>
        </p:sp>
        <p:sp>
          <p:nvSpPr>
            <p:cNvPr id="6" name="Rectangle 5"/>
            <p:cNvSpPr/>
            <p:nvPr/>
          </p:nvSpPr>
          <p:spPr>
            <a:xfrm>
              <a:off x="3648572" y="1601417"/>
              <a:ext cx="1568824" cy="515471"/>
            </a:xfrm>
            <a:prstGeom prst="rect">
              <a:avLst/>
            </a:prstGeom>
            <a:solidFill>
              <a:srgbClr val="085571">
                <a:lumMod val="40000"/>
                <a:lumOff val="60000"/>
              </a:srgbClr>
            </a:solidFill>
            <a:ln w="9525" cap="flat" cmpd="sng" algn="ctr">
              <a:solidFill>
                <a:srgbClr val="009EE2">
                  <a:shade val="95000"/>
                  <a:satMod val="105000"/>
                </a:srgbClr>
              </a:solidFill>
              <a:prstDash val="solid"/>
            </a:ln>
            <a:effectLst/>
          </p:spPr>
          <p:txBody>
            <a:bodyPr lIns="91404" tIns="45702" rIns="91404" bIns="45702" rtlCol="0" anchor="ctr"/>
            <a:lstStyle/>
            <a:p>
              <a:pPr marL="0" marR="0" lvl="0" indent="0" algn="ctr" defTabSz="456056"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rgbClr val="000000"/>
                  </a:solidFill>
                  <a:effectLst/>
                  <a:uLnTx/>
                  <a:uFillTx/>
                  <a:latin typeface="Arial"/>
                  <a:ea typeface=""/>
                  <a:cs typeface=""/>
                </a:rPr>
                <a:t>Single Service</a:t>
              </a:r>
            </a:p>
          </p:txBody>
        </p:sp>
        <p:sp>
          <p:nvSpPr>
            <p:cNvPr id="7" name="Rectangle 6"/>
            <p:cNvSpPr/>
            <p:nvPr/>
          </p:nvSpPr>
          <p:spPr>
            <a:xfrm>
              <a:off x="6376717" y="1599534"/>
              <a:ext cx="1855764" cy="517001"/>
            </a:xfrm>
            <a:prstGeom prst="rect">
              <a:avLst/>
            </a:prstGeom>
            <a:solidFill>
              <a:srgbClr val="085571">
                <a:lumMod val="60000"/>
                <a:lumOff val="40000"/>
              </a:srgbClr>
            </a:solidFill>
            <a:ln w="9525" cap="flat" cmpd="sng" algn="ctr">
              <a:solidFill>
                <a:srgbClr val="009EE2">
                  <a:shade val="95000"/>
                  <a:satMod val="105000"/>
                </a:srgbClr>
              </a:solidFill>
              <a:prstDash val="solid"/>
            </a:ln>
            <a:effectLst/>
          </p:spPr>
          <p:txBody>
            <a:bodyPr lIns="91404" tIns="45702" rIns="91404" bIns="45702" rtlCol="0" anchor="ctr"/>
            <a:lstStyle/>
            <a:p>
              <a:pPr marL="0" marR="0" lvl="0" indent="0" algn="ctr" defTabSz="456056"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rgbClr val="000000"/>
                  </a:solidFill>
                  <a:effectLst/>
                  <a:uLnTx/>
                  <a:uFillTx/>
                  <a:latin typeface="Arial"/>
                  <a:ea typeface=""/>
                  <a:cs typeface=""/>
                </a:rPr>
                <a:t>Microservices</a:t>
              </a:r>
            </a:p>
            <a:p>
              <a:pPr marL="0" marR="0" lvl="0" indent="0" algn="ctr" defTabSz="456056"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rgbClr val="000000"/>
                  </a:solidFill>
                  <a:effectLst/>
                  <a:uLnTx/>
                  <a:uFillTx/>
                  <a:latin typeface="Arial"/>
                  <a:ea typeface=""/>
                  <a:cs typeface=""/>
                </a:rPr>
                <a:t>App</a:t>
              </a:r>
            </a:p>
          </p:txBody>
        </p:sp>
        <p:sp>
          <p:nvSpPr>
            <p:cNvPr id="8" name="TextBox 7"/>
            <p:cNvSpPr txBox="1"/>
            <p:nvPr/>
          </p:nvSpPr>
          <p:spPr>
            <a:xfrm>
              <a:off x="1120601" y="986124"/>
              <a:ext cx="1778046" cy="563009"/>
            </a:xfrm>
            <a:prstGeom prst="rect">
              <a:avLst/>
            </a:prstGeom>
            <a:solidFill>
              <a:srgbClr val="81CDF2"/>
            </a:solidFill>
            <a:ln w="6350">
              <a:solidFill>
                <a:srgbClr val="1174B9">
                  <a:lumMod val="60000"/>
                  <a:lumOff val="40000"/>
                </a:srgbClr>
              </a:solidFill>
            </a:ln>
          </p:spPr>
          <p:txBody>
            <a:bodyPr wrap="square" lIns="91404" tIns="45702" rIns="91404" bIns="45702" rtlCol="0">
              <a:spAutoFit/>
            </a:bodyPr>
            <a:lstStyle/>
            <a:p>
              <a:pPr marL="0" marR="0" lvl="0" indent="0" algn="ctr" defTabSz="456056"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prstClr val="black"/>
                  </a:solidFill>
                  <a:effectLst/>
                  <a:uLnTx/>
                  <a:uFillTx/>
                  <a:latin typeface="Calibri"/>
                </a:rPr>
                <a:t>Single Developer</a:t>
              </a:r>
            </a:p>
            <a:p>
              <a:pPr marL="0" marR="0" lvl="0" indent="0" algn="ctr" defTabSz="456056"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prstClr val="black"/>
                  </a:solidFill>
                  <a:effectLst/>
                  <a:uLnTx/>
                  <a:uFillTx/>
                  <a:latin typeface="Calibri"/>
                </a:rPr>
                <a:t>(experimentation)</a:t>
              </a:r>
            </a:p>
          </p:txBody>
        </p:sp>
        <p:sp>
          <p:nvSpPr>
            <p:cNvPr id="9" name="TextBox 8"/>
            <p:cNvSpPr txBox="1"/>
            <p:nvPr/>
          </p:nvSpPr>
          <p:spPr>
            <a:xfrm>
              <a:off x="3652922" y="1088708"/>
              <a:ext cx="1568384" cy="323129"/>
            </a:xfrm>
            <a:prstGeom prst="rect">
              <a:avLst/>
            </a:prstGeom>
            <a:noFill/>
          </p:spPr>
          <p:txBody>
            <a:bodyPr wrap="square" lIns="91404" tIns="45702" rIns="91404" bIns="45702" rtlCol="0">
              <a:spAutoFit/>
            </a:bodyPr>
            <a:lstStyle>
              <a:defPPr>
                <a:defRPr lang="en-US"/>
              </a:defPPr>
            </a:lstStyle>
            <a:p>
              <a:pPr algn="ctr" defTabSz="456056"/>
              <a:r>
                <a:rPr lang="en-US" sz="2200" dirty="0">
                  <a:solidFill>
                    <a:prstClr val="black"/>
                  </a:solidFill>
                  <a:latin typeface="Calibri"/>
                </a:rPr>
                <a:t>A Single Team</a:t>
              </a:r>
            </a:p>
          </p:txBody>
        </p:sp>
        <p:sp>
          <p:nvSpPr>
            <p:cNvPr id="10" name="TextBox 9"/>
            <p:cNvSpPr txBox="1"/>
            <p:nvPr/>
          </p:nvSpPr>
          <p:spPr>
            <a:xfrm>
              <a:off x="6376717" y="985750"/>
              <a:ext cx="1887648" cy="563009"/>
            </a:xfrm>
            <a:prstGeom prst="rect">
              <a:avLst/>
            </a:prstGeom>
            <a:solidFill>
              <a:srgbClr val="81CDF2"/>
            </a:solidFill>
            <a:ln>
              <a:solidFill>
                <a:srgbClr val="009EE2">
                  <a:shade val="95000"/>
                  <a:satMod val="105000"/>
                </a:srgbClr>
              </a:solidFill>
            </a:ln>
          </p:spPr>
          <p:txBody>
            <a:bodyPr wrap="square" lIns="91404" tIns="45702" rIns="91404" bIns="45702" rtlCol="0">
              <a:spAutoFit/>
            </a:bodyPr>
            <a:lstStyle>
              <a:defPPr>
                <a:defRPr lang="en-US"/>
              </a:defPPr>
            </a:lstStyle>
            <a:p>
              <a:pPr marL="0" marR="0" lvl="0" indent="0" algn="ctr" defTabSz="456056"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prstClr val="black"/>
                  </a:solidFill>
                  <a:effectLst/>
                  <a:uLnTx/>
                  <a:uFillTx/>
                  <a:latin typeface="Calibri"/>
                </a:rPr>
                <a:t>Multiple Teams</a:t>
              </a:r>
            </a:p>
            <a:p>
              <a:pPr marL="0" marR="0" lvl="0" indent="0" algn="ctr" defTabSz="456056"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prstClr val="black"/>
                  </a:solidFill>
                  <a:effectLst/>
                  <a:uLnTx/>
                  <a:uFillTx/>
                  <a:latin typeface="Calibri"/>
                </a:rPr>
                <a:t>Collaborating</a:t>
              </a:r>
            </a:p>
          </p:txBody>
        </p:sp>
        <p:sp>
          <p:nvSpPr>
            <p:cNvPr id="11" name="Rounded Rectangle 10"/>
            <p:cNvSpPr/>
            <p:nvPr/>
          </p:nvSpPr>
          <p:spPr>
            <a:xfrm>
              <a:off x="1837775" y="2554949"/>
              <a:ext cx="239059" cy="179294"/>
            </a:xfrm>
            <a:prstGeom prst="roundRect">
              <a:avLst/>
            </a:prstGeom>
            <a:solidFill>
              <a:srgbClr val="085571"/>
            </a:solidFill>
            <a:ln w="9525" cap="flat" cmpd="sng" algn="ctr">
              <a:solidFill>
                <a:srgbClr val="009EE2">
                  <a:shade val="95000"/>
                  <a:satMod val="105000"/>
                </a:srgbClr>
              </a:solidFill>
              <a:prstDash val="solid"/>
            </a:ln>
            <a:effectLst/>
          </p:spPr>
          <p:txBody>
            <a:bodyPr lIns="91404" tIns="45702" rIns="91404" bIns="45702" rtlCol="0" anchor="ctr"/>
            <a:lstStyle/>
            <a:p>
              <a:pPr marL="0" marR="0" lvl="0" indent="0" algn="ctr" defTabSz="456056" eaLnBrk="1" fontAlgn="auto" latinLnBrk="0" hangingPunct="1">
                <a:lnSpc>
                  <a:spcPct val="100000"/>
                </a:lnSpc>
                <a:spcBef>
                  <a:spcPts val="0"/>
                </a:spcBef>
                <a:spcAft>
                  <a:spcPts val="0"/>
                </a:spcAft>
                <a:buClrTx/>
                <a:buSzTx/>
                <a:buFontTx/>
                <a:buNone/>
                <a:tabLst/>
                <a:defRPr/>
              </a:pPr>
              <a:endParaRPr kumimoji="0" lang="en-US" sz="1875" b="0" i="0" u="none" strike="noStrike" kern="0" cap="none" spc="0" normalizeH="0" baseline="0" noProof="0" dirty="0" smtClean="0">
                <a:ln>
                  <a:noFill/>
                </a:ln>
                <a:solidFill>
                  <a:prstClr val="white"/>
                </a:solidFill>
                <a:effectLst/>
                <a:uLnTx/>
                <a:uFillTx/>
                <a:latin typeface="Arial"/>
                <a:ea typeface=""/>
                <a:cs typeface=""/>
              </a:endParaRPr>
            </a:p>
          </p:txBody>
        </p:sp>
        <p:sp>
          <p:nvSpPr>
            <p:cNvPr id="12" name="TextBox 11"/>
            <p:cNvSpPr txBox="1"/>
            <p:nvPr/>
          </p:nvSpPr>
          <p:spPr>
            <a:xfrm>
              <a:off x="1822809" y="2258615"/>
              <a:ext cx="300009" cy="380837"/>
            </a:xfrm>
            <a:prstGeom prst="rect">
              <a:avLst/>
            </a:prstGeom>
            <a:noFill/>
          </p:spPr>
          <p:txBody>
            <a:bodyPr wrap="none" lIns="91404" tIns="45702" rIns="91404" bIns="45702" rtlCol="0">
              <a:spAutoFit/>
            </a:bodyPr>
            <a:lstStyle/>
            <a:p>
              <a:pPr defTabSz="456056"/>
              <a:r>
                <a:rPr lang="en-US" sz="1875" dirty="0">
                  <a:solidFill>
                    <a:prstClr val="black"/>
                  </a:solidFill>
                  <a:latin typeface="Calibri"/>
                </a:rPr>
                <a:t>a</a:t>
              </a:r>
            </a:p>
          </p:txBody>
        </p:sp>
        <p:sp>
          <p:nvSpPr>
            <p:cNvPr id="13" name="Rounded Rectangle 12"/>
            <p:cNvSpPr/>
            <p:nvPr/>
          </p:nvSpPr>
          <p:spPr>
            <a:xfrm>
              <a:off x="4087759" y="2420479"/>
              <a:ext cx="239059" cy="179294"/>
            </a:xfrm>
            <a:prstGeom prst="roundRect">
              <a:avLst/>
            </a:prstGeom>
            <a:solidFill>
              <a:srgbClr val="085571"/>
            </a:solidFill>
            <a:ln w="9525" cap="flat" cmpd="sng" algn="ctr">
              <a:solidFill>
                <a:srgbClr val="009EE2">
                  <a:shade val="95000"/>
                  <a:satMod val="105000"/>
                </a:srgbClr>
              </a:solidFill>
              <a:prstDash val="solid"/>
            </a:ln>
            <a:effectLst/>
          </p:spPr>
          <p:txBody>
            <a:bodyPr lIns="91404" tIns="45702" rIns="91404" bIns="45702" rtlCol="0" anchor="ctr"/>
            <a:lstStyle/>
            <a:p>
              <a:pPr marL="0" marR="0" lvl="0" indent="0" algn="ctr" defTabSz="456056" eaLnBrk="1" fontAlgn="auto" latinLnBrk="0" hangingPunct="1">
                <a:lnSpc>
                  <a:spcPct val="100000"/>
                </a:lnSpc>
                <a:spcBef>
                  <a:spcPts val="0"/>
                </a:spcBef>
                <a:spcAft>
                  <a:spcPts val="0"/>
                </a:spcAft>
                <a:buClrTx/>
                <a:buSzTx/>
                <a:buFontTx/>
                <a:buNone/>
                <a:tabLst/>
                <a:defRPr/>
              </a:pPr>
              <a:endParaRPr kumimoji="0" lang="en-US" sz="1875" b="0" i="0" u="none" strike="noStrike" kern="0" cap="none" spc="0" normalizeH="0" baseline="0" noProof="0" dirty="0" smtClean="0">
                <a:ln>
                  <a:noFill/>
                </a:ln>
                <a:solidFill>
                  <a:prstClr val="white"/>
                </a:solidFill>
                <a:effectLst/>
                <a:uLnTx/>
                <a:uFillTx/>
                <a:latin typeface="Arial"/>
                <a:ea typeface=""/>
                <a:cs typeface=""/>
              </a:endParaRPr>
            </a:p>
          </p:txBody>
        </p:sp>
        <p:sp>
          <p:nvSpPr>
            <p:cNvPr id="14" name="Rounded Rectangle 13"/>
            <p:cNvSpPr/>
            <p:nvPr/>
          </p:nvSpPr>
          <p:spPr>
            <a:xfrm>
              <a:off x="4389570" y="2420479"/>
              <a:ext cx="239059" cy="179294"/>
            </a:xfrm>
            <a:prstGeom prst="roundRect">
              <a:avLst/>
            </a:prstGeom>
            <a:solidFill>
              <a:srgbClr val="1174B9">
                <a:lumMod val="60000"/>
                <a:lumOff val="40000"/>
              </a:srgbClr>
            </a:solidFill>
            <a:ln w="9525" cap="flat" cmpd="sng" algn="ctr">
              <a:solidFill>
                <a:srgbClr val="009EE2">
                  <a:shade val="95000"/>
                  <a:satMod val="105000"/>
                </a:srgbClr>
              </a:solidFill>
              <a:prstDash val="solid"/>
            </a:ln>
            <a:effectLst/>
          </p:spPr>
          <p:txBody>
            <a:bodyPr lIns="91404" tIns="45702" rIns="91404" bIns="45702" rtlCol="0" anchor="ctr"/>
            <a:lstStyle/>
            <a:p>
              <a:pPr marL="0" marR="0" lvl="0" indent="0" algn="ctr" defTabSz="456056" eaLnBrk="1" fontAlgn="auto" latinLnBrk="0" hangingPunct="1">
                <a:lnSpc>
                  <a:spcPct val="100000"/>
                </a:lnSpc>
                <a:spcBef>
                  <a:spcPts val="0"/>
                </a:spcBef>
                <a:spcAft>
                  <a:spcPts val="0"/>
                </a:spcAft>
                <a:buClrTx/>
                <a:buSzTx/>
                <a:buFontTx/>
                <a:buNone/>
                <a:tabLst/>
                <a:defRPr/>
              </a:pPr>
              <a:endParaRPr kumimoji="0" lang="en-US" sz="1875" b="0" i="0" u="none" strike="noStrike" kern="0" cap="none" spc="0" normalizeH="0" baseline="0" noProof="0" dirty="0" smtClean="0">
                <a:ln>
                  <a:noFill/>
                </a:ln>
                <a:solidFill>
                  <a:prstClr val="white"/>
                </a:solidFill>
                <a:effectLst/>
                <a:uLnTx/>
                <a:uFillTx/>
                <a:latin typeface="Arial"/>
                <a:ea typeface=""/>
                <a:cs typeface=""/>
              </a:endParaRPr>
            </a:p>
          </p:txBody>
        </p:sp>
        <p:sp>
          <p:nvSpPr>
            <p:cNvPr id="15" name="Rounded Rectangle 14"/>
            <p:cNvSpPr/>
            <p:nvPr/>
          </p:nvSpPr>
          <p:spPr>
            <a:xfrm>
              <a:off x="4087759" y="2644597"/>
              <a:ext cx="239059" cy="179294"/>
            </a:xfrm>
            <a:prstGeom prst="roundRect">
              <a:avLst/>
            </a:prstGeom>
            <a:solidFill>
              <a:srgbClr val="00A39C">
                <a:lumMod val="75000"/>
              </a:srgbClr>
            </a:solidFill>
            <a:ln w="9525" cap="flat" cmpd="sng" algn="ctr">
              <a:solidFill>
                <a:srgbClr val="009EE2">
                  <a:shade val="95000"/>
                  <a:satMod val="105000"/>
                </a:srgbClr>
              </a:solidFill>
              <a:prstDash val="solid"/>
            </a:ln>
            <a:effectLst/>
          </p:spPr>
          <p:txBody>
            <a:bodyPr lIns="91404" tIns="45702" rIns="91404" bIns="45702" rtlCol="0" anchor="ctr"/>
            <a:lstStyle/>
            <a:p>
              <a:pPr marL="0" marR="0" lvl="0" indent="0" algn="ctr" defTabSz="456056" eaLnBrk="1" fontAlgn="auto" latinLnBrk="0" hangingPunct="1">
                <a:lnSpc>
                  <a:spcPct val="100000"/>
                </a:lnSpc>
                <a:spcBef>
                  <a:spcPts val="0"/>
                </a:spcBef>
                <a:spcAft>
                  <a:spcPts val="0"/>
                </a:spcAft>
                <a:buClrTx/>
                <a:buSzTx/>
                <a:buFontTx/>
                <a:buNone/>
                <a:tabLst/>
                <a:defRPr/>
              </a:pPr>
              <a:endParaRPr kumimoji="0" lang="en-US" sz="1875" b="0" i="0" u="none" strike="noStrike" kern="0" cap="none" spc="0" normalizeH="0" baseline="0" noProof="0" dirty="0" smtClean="0">
                <a:ln>
                  <a:noFill/>
                </a:ln>
                <a:solidFill>
                  <a:prstClr val="white"/>
                </a:solidFill>
                <a:effectLst/>
                <a:uLnTx/>
                <a:uFillTx/>
                <a:latin typeface="Arial"/>
                <a:ea typeface=""/>
                <a:cs typeface=""/>
              </a:endParaRPr>
            </a:p>
          </p:txBody>
        </p:sp>
        <p:sp>
          <p:nvSpPr>
            <p:cNvPr id="16" name="Rounded Rectangle 15"/>
            <p:cNvSpPr/>
            <p:nvPr/>
          </p:nvSpPr>
          <p:spPr>
            <a:xfrm>
              <a:off x="4013036" y="2367262"/>
              <a:ext cx="645459" cy="501452"/>
            </a:xfrm>
            <a:prstGeom prst="roundRect">
              <a:avLst/>
            </a:prstGeom>
            <a:noFill/>
            <a:ln w="9525" cap="flat" cmpd="sng" algn="ctr">
              <a:solidFill>
                <a:srgbClr val="009EE2">
                  <a:shade val="95000"/>
                  <a:satMod val="105000"/>
                </a:srgbClr>
              </a:solidFill>
              <a:prstDash val="solid"/>
            </a:ln>
            <a:effectLst/>
          </p:spPr>
          <p:txBody>
            <a:bodyPr lIns="91404" tIns="45702" rIns="91404" bIns="45702" rtlCol="0" anchor="ctr"/>
            <a:lstStyle/>
            <a:p>
              <a:pPr marL="0" marR="0" lvl="0" indent="0" algn="ctr" defTabSz="456056" eaLnBrk="1" fontAlgn="auto" latinLnBrk="0" hangingPunct="1">
                <a:lnSpc>
                  <a:spcPct val="100000"/>
                </a:lnSpc>
                <a:spcBef>
                  <a:spcPts val="0"/>
                </a:spcBef>
                <a:spcAft>
                  <a:spcPts val="0"/>
                </a:spcAft>
                <a:buClrTx/>
                <a:buSzTx/>
                <a:buFontTx/>
                <a:buNone/>
                <a:tabLst/>
                <a:defRPr/>
              </a:pPr>
              <a:endParaRPr kumimoji="0" lang="en-US" sz="1875" b="0" i="0" u="none" strike="noStrike" kern="0" cap="none" spc="0" normalizeH="0" baseline="0" noProof="0" dirty="0" smtClean="0">
                <a:ln>
                  <a:noFill/>
                </a:ln>
                <a:solidFill>
                  <a:prstClr val="white"/>
                </a:solidFill>
                <a:effectLst/>
                <a:uLnTx/>
                <a:uFillTx/>
                <a:latin typeface="Arial"/>
                <a:ea typeface=""/>
                <a:cs typeface=""/>
              </a:endParaRPr>
            </a:p>
          </p:txBody>
        </p:sp>
        <p:sp>
          <p:nvSpPr>
            <p:cNvPr id="17" name="TextBox 16"/>
            <p:cNvSpPr txBox="1"/>
            <p:nvPr/>
          </p:nvSpPr>
          <p:spPr>
            <a:xfrm>
              <a:off x="4178869" y="2077090"/>
              <a:ext cx="324055" cy="380837"/>
            </a:xfrm>
            <a:prstGeom prst="rect">
              <a:avLst/>
            </a:prstGeom>
            <a:noFill/>
          </p:spPr>
          <p:txBody>
            <a:bodyPr wrap="none" lIns="91404" tIns="45702" rIns="91404" bIns="45702" rtlCol="0">
              <a:spAutoFit/>
            </a:bodyPr>
            <a:lstStyle/>
            <a:p>
              <a:pPr defTabSz="456056"/>
              <a:r>
                <a:rPr lang="en-US" sz="1875" dirty="0">
                  <a:solidFill>
                    <a:prstClr val="black"/>
                  </a:solidFill>
                  <a:latin typeface="Calibri"/>
                </a:rPr>
                <a:t>A</a:t>
              </a:r>
            </a:p>
          </p:txBody>
        </p:sp>
        <p:sp>
          <p:nvSpPr>
            <p:cNvPr id="18" name="Rounded Rectangle 17"/>
            <p:cNvSpPr/>
            <p:nvPr/>
          </p:nvSpPr>
          <p:spPr>
            <a:xfrm>
              <a:off x="6277316" y="2367262"/>
              <a:ext cx="645459" cy="501452"/>
            </a:xfrm>
            <a:prstGeom prst="roundRect">
              <a:avLst/>
            </a:prstGeom>
            <a:noFill/>
            <a:ln w="9525" cap="flat" cmpd="sng" algn="ctr">
              <a:solidFill>
                <a:srgbClr val="009EE2">
                  <a:shade val="95000"/>
                  <a:satMod val="105000"/>
                </a:srgbClr>
              </a:solidFill>
              <a:prstDash val="solid"/>
            </a:ln>
            <a:effectLst/>
          </p:spPr>
          <p:txBody>
            <a:bodyPr lIns="91404" tIns="45702" rIns="91404" bIns="45702" rtlCol="0" anchor="ctr"/>
            <a:lstStyle/>
            <a:p>
              <a:pPr marL="0" marR="0" lvl="0" indent="0" algn="ctr" defTabSz="456056" eaLnBrk="1" fontAlgn="auto" latinLnBrk="0" hangingPunct="1">
                <a:lnSpc>
                  <a:spcPct val="100000"/>
                </a:lnSpc>
                <a:spcBef>
                  <a:spcPts val="0"/>
                </a:spcBef>
                <a:spcAft>
                  <a:spcPts val="0"/>
                </a:spcAft>
                <a:buClrTx/>
                <a:buSzTx/>
                <a:buFontTx/>
                <a:buNone/>
                <a:tabLst/>
                <a:defRPr/>
              </a:pPr>
              <a:endParaRPr kumimoji="0" lang="en-US" sz="1875" b="0" i="0" u="none" strike="noStrike" kern="0" cap="none" spc="0" normalizeH="0" baseline="0" noProof="0" dirty="0" smtClean="0">
                <a:ln>
                  <a:noFill/>
                </a:ln>
                <a:solidFill>
                  <a:prstClr val="white"/>
                </a:solidFill>
                <a:effectLst/>
                <a:uLnTx/>
                <a:uFillTx/>
                <a:latin typeface="Arial"/>
                <a:ea typeface=""/>
                <a:cs typeface=""/>
              </a:endParaRPr>
            </a:p>
          </p:txBody>
        </p:sp>
        <p:sp>
          <p:nvSpPr>
            <p:cNvPr id="19" name="Rounded Rectangle 18"/>
            <p:cNvSpPr/>
            <p:nvPr/>
          </p:nvSpPr>
          <p:spPr>
            <a:xfrm>
              <a:off x="7206659" y="2367262"/>
              <a:ext cx="645459" cy="501452"/>
            </a:xfrm>
            <a:prstGeom prst="roundRect">
              <a:avLst/>
            </a:prstGeom>
            <a:noFill/>
            <a:ln w="9525" cap="flat" cmpd="sng" algn="ctr">
              <a:solidFill>
                <a:srgbClr val="009EE2">
                  <a:shade val="95000"/>
                  <a:satMod val="105000"/>
                </a:srgbClr>
              </a:solidFill>
              <a:prstDash val="solid"/>
            </a:ln>
            <a:effectLst/>
          </p:spPr>
          <p:txBody>
            <a:bodyPr lIns="91404" tIns="45702" rIns="91404" bIns="45702" rtlCol="0" anchor="ctr"/>
            <a:lstStyle/>
            <a:p>
              <a:pPr marL="0" marR="0" lvl="0" indent="0" algn="ctr" defTabSz="456056" eaLnBrk="1" fontAlgn="auto" latinLnBrk="0" hangingPunct="1">
                <a:lnSpc>
                  <a:spcPct val="100000"/>
                </a:lnSpc>
                <a:spcBef>
                  <a:spcPts val="0"/>
                </a:spcBef>
                <a:spcAft>
                  <a:spcPts val="0"/>
                </a:spcAft>
                <a:buClrTx/>
                <a:buSzTx/>
                <a:buFontTx/>
                <a:buNone/>
                <a:tabLst/>
                <a:defRPr/>
              </a:pPr>
              <a:endParaRPr kumimoji="0" lang="en-US" sz="1875" b="0" i="0" u="none" strike="noStrike" kern="0" cap="none" spc="0" normalizeH="0" baseline="0" noProof="0" dirty="0" smtClean="0">
                <a:ln>
                  <a:noFill/>
                </a:ln>
                <a:solidFill>
                  <a:prstClr val="white"/>
                </a:solidFill>
                <a:effectLst/>
                <a:uLnTx/>
                <a:uFillTx/>
                <a:latin typeface="Arial"/>
                <a:ea typeface=""/>
                <a:cs typeface=""/>
              </a:endParaRPr>
            </a:p>
          </p:txBody>
        </p:sp>
        <p:sp>
          <p:nvSpPr>
            <p:cNvPr id="20" name="Rounded Rectangle 19"/>
            <p:cNvSpPr/>
            <p:nvPr/>
          </p:nvSpPr>
          <p:spPr>
            <a:xfrm>
              <a:off x="8135082" y="2367262"/>
              <a:ext cx="645459" cy="501452"/>
            </a:xfrm>
            <a:prstGeom prst="roundRect">
              <a:avLst/>
            </a:prstGeom>
            <a:noFill/>
            <a:ln w="9525" cap="flat" cmpd="sng" algn="ctr">
              <a:solidFill>
                <a:srgbClr val="009EE2">
                  <a:shade val="95000"/>
                  <a:satMod val="105000"/>
                </a:srgbClr>
              </a:solidFill>
              <a:prstDash val="solid"/>
            </a:ln>
            <a:effectLst/>
          </p:spPr>
          <p:txBody>
            <a:bodyPr lIns="91404" tIns="45702" rIns="91404" bIns="45702" rtlCol="0" anchor="ctr"/>
            <a:lstStyle/>
            <a:p>
              <a:pPr marL="0" marR="0" lvl="0" indent="0" algn="ctr" defTabSz="456056" eaLnBrk="1" fontAlgn="auto" latinLnBrk="0" hangingPunct="1">
                <a:lnSpc>
                  <a:spcPct val="100000"/>
                </a:lnSpc>
                <a:spcBef>
                  <a:spcPts val="0"/>
                </a:spcBef>
                <a:spcAft>
                  <a:spcPts val="0"/>
                </a:spcAft>
                <a:buClrTx/>
                <a:buSzTx/>
                <a:buFontTx/>
                <a:buNone/>
                <a:tabLst/>
                <a:defRPr/>
              </a:pPr>
              <a:endParaRPr kumimoji="0" lang="en-US" sz="1875" b="0" i="0" u="none" strike="noStrike" kern="0" cap="none" spc="0" normalizeH="0" baseline="0" noProof="0" dirty="0" smtClean="0">
                <a:ln>
                  <a:noFill/>
                </a:ln>
                <a:solidFill>
                  <a:prstClr val="white"/>
                </a:solidFill>
                <a:effectLst/>
                <a:uLnTx/>
                <a:uFillTx/>
                <a:latin typeface="Arial"/>
                <a:ea typeface=""/>
                <a:cs typeface=""/>
              </a:endParaRPr>
            </a:p>
          </p:txBody>
        </p:sp>
        <p:sp>
          <p:nvSpPr>
            <p:cNvPr id="21" name="TextBox 20"/>
            <p:cNvSpPr txBox="1"/>
            <p:nvPr/>
          </p:nvSpPr>
          <p:spPr>
            <a:xfrm>
              <a:off x="6446143" y="2078219"/>
              <a:ext cx="324055" cy="380837"/>
            </a:xfrm>
            <a:prstGeom prst="rect">
              <a:avLst/>
            </a:prstGeom>
            <a:noFill/>
          </p:spPr>
          <p:txBody>
            <a:bodyPr wrap="none" lIns="91404" tIns="45702" rIns="91404" bIns="45702" rtlCol="0">
              <a:spAutoFit/>
            </a:bodyPr>
            <a:lstStyle/>
            <a:p>
              <a:pPr defTabSz="456056"/>
              <a:r>
                <a:rPr lang="en-US" sz="1875" dirty="0">
                  <a:solidFill>
                    <a:prstClr val="black"/>
                  </a:solidFill>
                  <a:latin typeface="Calibri"/>
                </a:rPr>
                <a:t>A</a:t>
              </a:r>
            </a:p>
          </p:txBody>
        </p:sp>
        <p:sp>
          <p:nvSpPr>
            <p:cNvPr id="22" name="TextBox 21"/>
            <p:cNvSpPr txBox="1"/>
            <p:nvPr/>
          </p:nvSpPr>
          <p:spPr>
            <a:xfrm>
              <a:off x="7369510" y="2079623"/>
              <a:ext cx="316039" cy="380837"/>
            </a:xfrm>
            <a:prstGeom prst="rect">
              <a:avLst/>
            </a:prstGeom>
            <a:noFill/>
          </p:spPr>
          <p:txBody>
            <a:bodyPr wrap="none" lIns="91404" tIns="45702" rIns="91404" bIns="45702" rtlCol="0">
              <a:spAutoFit/>
            </a:bodyPr>
            <a:lstStyle/>
            <a:p>
              <a:pPr defTabSz="456056"/>
              <a:r>
                <a:rPr lang="en-US" sz="1875" dirty="0">
                  <a:solidFill>
                    <a:prstClr val="black"/>
                  </a:solidFill>
                  <a:latin typeface="Calibri"/>
                </a:rPr>
                <a:t>B</a:t>
              </a:r>
            </a:p>
          </p:txBody>
        </p:sp>
        <p:cxnSp>
          <p:nvCxnSpPr>
            <p:cNvPr id="23" name="Straight Arrow Connector 22"/>
            <p:cNvCxnSpPr/>
            <p:nvPr/>
          </p:nvCxnSpPr>
          <p:spPr>
            <a:xfrm>
              <a:off x="6922792" y="2617987"/>
              <a:ext cx="283885" cy="0"/>
            </a:xfrm>
            <a:prstGeom prst="straightConnector1">
              <a:avLst/>
            </a:prstGeom>
            <a:noFill/>
            <a:ln w="25400" cap="flat" cmpd="sng" algn="ctr">
              <a:solidFill>
                <a:srgbClr val="009EE2"/>
              </a:solidFill>
              <a:prstDash val="solid"/>
              <a:tailEnd type="arrow"/>
            </a:ln>
            <a:effectLst/>
          </p:spPr>
        </p:cxnSp>
        <p:cxnSp>
          <p:nvCxnSpPr>
            <p:cNvPr id="24" name="Straight Arrow Connector 23"/>
            <p:cNvCxnSpPr/>
            <p:nvPr/>
          </p:nvCxnSpPr>
          <p:spPr>
            <a:xfrm>
              <a:off x="7852119" y="2617988"/>
              <a:ext cx="282964" cy="0"/>
            </a:xfrm>
            <a:prstGeom prst="straightConnector1">
              <a:avLst/>
            </a:prstGeom>
            <a:noFill/>
            <a:ln w="25400" cap="flat" cmpd="sng" algn="ctr">
              <a:solidFill>
                <a:srgbClr val="009EE2"/>
              </a:solidFill>
              <a:prstDash val="solid"/>
              <a:tailEnd type="arrow"/>
            </a:ln>
            <a:effectLst/>
          </p:spPr>
        </p:cxnSp>
        <p:cxnSp>
          <p:nvCxnSpPr>
            <p:cNvPr id="25" name="Straight Arrow Connector 24"/>
            <p:cNvCxnSpPr/>
            <p:nvPr/>
          </p:nvCxnSpPr>
          <p:spPr>
            <a:xfrm>
              <a:off x="5478927" y="2502193"/>
              <a:ext cx="283885" cy="0"/>
            </a:xfrm>
            <a:prstGeom prst="straightConnector1">
              <a:avLst/>
            </a:prstGeom>
            <a:noFill/>
            <a:ln w="25400" cap="flat" cmpd="sng" algn="ctr">
              <a:solidFill>
                <a:srgbClr val="009EE2"/>
              </a:solidFill>
              <a:prstDash val="solid"/>
              <a:tailEnd type="arrow"/>
            </a:ln>
            <a:effectLst/>
          </p:spPr>
        </p:cxnSp>
        <p:cxnSp>
          <p:nvCxnSpPr>
            <p:cNvPr id="26" name="Straight Arrow Connector 25"/>
            <p:cNvCxnSpPr/>
            <p:nvPr/>
          </p:nvCxnSpPr>
          <p:spPr>
            <a:xfrm>
              <a:off x="5479701" y="2642180"/>
              <a:ext cx="283885" cy="0"/>
            </a:xfrm>
            <a:prstGeom prst="straightConnector1">
              <a:avLst/>
            </a:prstGeom>
            <a:noFill/>
            <a:ln w="25400" cap="flat" cmpd="sng" algn="ctr">
              <a:solidFill>
                <a:srgbClr val="009EE2"/>
              </a:solidFill>
              <a:prstDash val="solid"/>
              <a:tailEnd type="arrow"/>
            </a:ln>
            <a:effectLst/>
          </p:spPr>
        </p:cxnSp>
        <p:cxnSp>
          <p:nvCxnSpPr>
            <p:cNvPr id="27" name="Straight Arrow Connector 26"/>
            <p:cNvCxnSpPr/>
            <p:nvPr/>
          </p:nvCxnSpPr>
          <p:spPr>
            <a:xfrm>
              <a:off x="5470654" y="2781880"/>
              <a:ext cx="283885" cy="0"/>
            </a:xfrm>
            <a:prstGeom prst="straightConnector1">
              <a:avLst/>
            </a:prstGeom>
            <a:noFill/>
            <a:ln w="25400" cap="flat" cmpd="sng" algn="ctr">
              <a:solidFill>
                <a:srgbClr val="009EE2"/>
              </a:solidFill>
              <a:prstDash val="solid"/>
              <a:tailEnd type="arrow"/>
            </a:ln>
            <a:effectLst/>
          </p:spPr>
        </p:cxnSp>
        <p:cxnSp>
          <p:nvCxnSpPr>
            <p:cNvPr id="28" name="Straight Arrow Connector 27"/>
            <p:cNvCxnSpPr/>
            <p:nvPr/>
          </p:nvCxnSpPr>
          <p:spPr>
            <a:xfrm>
              <a:off x="6138636" y="2617987"/>
              <a:ext cx="141943" cy="0"/>
            </a:xfrm>
            <a:prstGeom prst="straightConnector1">
              <a:avLst/>
            </a:prstGeom>
            <a:noFill/>
            <a:ln w="25400" cap="flat" cmpd="sng" algn="ctr">
              <a:solidFill>
                <a:srgbClr val="009EE2"/>
              </a:solidFill>
              <a:prstDash val="solid"/>
              <a:tailEnd type="arrow"/>
            </a:ln>
            <a:effectLst/>
          </p:spPr>
        </p:cxnSp>
        <p:sp>
          <p:nvSpPr>
            <p:cNvPr id="29" name="TextBox 28"/>
            <p:cNvSpPr txBox="1"/>
            <p:nvPr/>
          </p:nvSpPr>
          <p:spPr>
            <a:xfrm>
              <a:off x="8285523" y="2076640"/>
              <a:ext cx="312833" cy="380837"/>
            </a:xfrm>
            <a:prstGeom prst="rect">
              <a:avLst/>
            </a:prstGeom>
            <a:noFill/>
          </p:spPr>
          <p:txBody>
            <a:bodyPr wrap="none" lIns="91404" tIns="45702" rIns="91404" bIns="45702" rtlCol="0">
              <a:spAutoFit/>
            </a:bodyPr>
            <a:lstStyle/>
            <a:p>
              <a:pPr defTabSz="456056"/>
              <a:r>
                <a:rPr lang="en-US" sz="1875" dirty="0">
                  <a:solidFill>
                    <a:prstClr val="black"/>
                  </a:solidFill>
                  <a:latin typeface="Calibri"/>
                </a:rPr>
                <a:t>C</a:t>
              </a:r>
            </a:p>
          </p:txBody>
        </p:sp>
        <p:sp>
          <p:nvSpPr>
            <p:cNvPr id="30" name="TextBox 29"/>
            <p:cNvSpPr txBox="1"/>
            <p:nvPr/>
          </p:nvSpPr>
          <p:spPr>
            <a:xfrm rot="16200000">
              <a:off x="-23552" y="4367426"/>
              <a:ext cx="929806" cy="577045"/>
            </a:xfrm>
            <a:prstGeom prst="rect">
              <a:avLst/>
            </a:prstGeom>
            <a:solidFill>
              <a:srgbClr val="085571">
                <a:lumMod val="75000"/>
              </a:srgbClr>
            </a:solidFill>
          </p:spPr>
          <p:txBody>
            <a:bodyPr wrap="square" lIns="91404" tIns="45702" rIns="91404" bIns="45702" rtlCol="0">
              <a:spAutoFit/>
            </a:bodyPr>
            <a:lstStyle>
              <a:defPPr>
                <a:defRPr lang="en-US"/>
              </a:defPPr>
              <a:lvl1pPr>
                <a:defRPr>
                  <a:solidFill>
                    <a:schemeClr val="bg1">
                      <a:lumMod val="95000"/>
                    </a:schemeClr>
                  </a:solidFill>
                </a:defRPr>
              </a:lvl1pPr>
            </a:lstStyle>
            <a:p>
              <a:pPr marL="0" marR="0" lvl="0" indent="0" defTabSz="456056" eaLnBrk="1" fontAlgn="auto" latinLnBrk="0" hangingPunct="1">
                <a:lnSpc>
                  <a:spcPct val="100000"/>
                </a:lnSpc>
                <a:spcBef>
                  <a:spcPts val="0"/>
                </a:spcBef>
                <a:spcAft>
                  <a:spcPts val="0"/>
                </a:spcAft>
                <a:buClrTx/>
                <a:buSzTx/>
                <a:buFontTx/>
                <a:buNone/>
                <a:tabLst/>
                <a:defRPr/>
              </a:pPr>
              <a:r>
                <a:rPr kumimoji="0" lang="en-US" sz="1575" b="0" i="0" u="none" strike="noStrike" kern="0" cap="none" spc="0" normalizeH="0" baseline="0" noProof="0" dirty="0">
                  <a:ln>
                    <a:noFill/>
                  </a:ln>
                  <a:solidFill>
                    <a:prstClr val="white">
                      <a:lumMod val="95000"/>
                    </a:prstClr>
                  </a:solidFill>
                  <a:effectLst/>
                  <a:uLnTx/>
                  <a:uFillTx/>
                  <a:latin typeface="Calibri"/>
                </a:rPr>
                <a:t>Problem </a:t>
              </a:r>
            </a:p>
            <a:p>
              <a:pPr marL="0" marR="0" lvl="0" indent="0" defTabSz="456056" eaLnBrk="1" fontAlgn="auto" latinLnBrk="0" hangingPunct="1">
                <a:lnSpc>
                  <a:spcPct val="100000"/>
                </a:lnSpc>
                <a:spcBef>
                  <a:spcPts val="0"/>
                </a:spcBef>
                <a:spcAft>
                  <a:spcPts val="0"/>
                </a:spcAft>
                <a:buClrTx/>
                <a:buSzTx/>
                <a:buFontTx/>
                <a:buNone/>
                <a:tabLst/>
                <a:defRPr/>
              </a:pPr>
              <a:r>
                <a:rPr kumimoji="0" lang="en-US" sz="1575" b="0" i="0" u="none" strike="noStrike" kern="0" cap="none" spc="0" normalizeH="0" baseline="0" noProof="0" dirty="0">
                  <a:ln>
                    <a:noFill/>
                  </a:ln>
                  <a:solidFill>
                    <a:prstClr val="white">
                      <a:lumMod val="95000"/>
                    </a:prstClr>
                  </a:solidFill>
                  <a:effectLst/>
                  <a:uLnTx/>
                  <a:uFillTx/>
                  <a:latin typeface="Calibri"/>
                </a:rPr>
                <a:t>Solved</a:t>
              </a:r>
            </a:p>
          </p:txBody>
        </p:sp>
        <p:sp>
          <p:nvSpPr>
            <p:cNvPr id="31" name="TextBox 30"/>
            <p:cNvSpPr txBox="1"/>
            <p:nvPr/>
          </p:nvSpPr>
          <p:spPr>
            <a:xfrm>
              <a:off x="1080984" y="3340765"/>
              <a:ext cx="1556126" cy="315273"/>
            </a:xfrm>
            <a:prstGeom prst="rect">
              <a:avLst/>
            </a:prstGeom>
            <a:noFill/>
          </p:spPr>
          <p:txBody>
            <a:bodyPr wrap="none" lIns="91404" tIns="45702" rIns="91404" bIns="45702" rtlCol="0">
              <a:spAutoFit/>
            </a:bodyPr>
            <a:lstStyle/>
            <a:p>
              <a:pPr defTabSz="456056"/>
              <a:r>
                <a:rPr lang="en-US" sz="2200" dirty="0">
                  <a:solidFill>
                    <a:prstClr val="black"/>
                  </a:solidFill>
                  <a:latin typeface="Calibri"/>
                </a:rPr>
                <a:t>Docker Containers</a:t>
              </a:r>
            </a:p>
          </p:txBody>
        </p:sp>
        <p:sp>
          <p:nvSpPr>
            <p:cNvPr id="32" name="TextBox 31"/>
            <p:cNvSpPr txBox="1"/>
            <p:nvPr/>
          </p:nvSpPr>
          <p:spPr>
            <a:xfrm>
              <a:off x="3651567" y="3337732"/>
              <a:ext cx="1256877" cy="315273"/>
            </a:xfrm>
            <a:prstGeom prst="rect">
              <a:avLst/>
            </a:prstGeom>
            <a:noFill/>
          </p:spPr>
          <p:txBody>
            <a:bodyPr wrap="none" lIns="91404" tIns="45702" rIns="91404" bIns="45702" rtlCol="0">
              <a:spAutoFit/>
            </a:bodyPr>
            <a:lstStyle/>
            <a:p>
              <a:pPr defTabSz="456056"/>
              <a:r>
                <a:rPr lang="en-US" sz="2200" dirty="0">
                  <a:solidFill>
                    <a:prstClr val="black"/>
                  </a:solidFill>
                  <a:latin typeface="Calibri"/>
                </a:rPr>
                <a:t>Pods , Clusters</a:t>
              </a:r>
            </a:p>
          </p:txBody>
        </p:sp>
        <p:sp>
          <p:nvSpPr>
            <p:cNvPr id="33" name="TextBox 32"/>
            <p:cNvSpPr txBox="1"/>
            <p:nvPr/>
          </p:nvSpPr>
          <p:spPr>
            <a:xfrm rot="16200000">
              <a:off x="-72747" y="1325394"/>
              <a:ext cx="967628" cy="577045"/>
            </a:xfrm>
            <a:prstGeom prst="rect">
              <a:avLst/>
            </a:prstGeom>
            <a:solidFill>
              <a:srgbClr val="085571">
                <a:lumMod val="75000"/>
              </a:srgbClr>
            </a:solidFill>
          </p:spPr>
          <p:txBody>
            <a:bodyPr wrap="none" lIns="91404" tIns="45702" rIns="91404" bIns="45702" rtlCol="0">
              <a:spAutoFit/>
            </a:bodyPr>
            <a:lstStyle/>
            <a:p>
              <a:pPr marL="0" marR="0" lvl="0" indent="0" defTabSz="456056" eaLnBrk="1" fontAlgn="auto" latinLnBrk="0" hangingPunct="1">
                <a:lnSpc>
                  <a:spcPct val="100000"/>
                </a:lnSpc>
                <a:spcBef>
                  <a:spcPts val="0"/>
                </a:spcBef>
                <a:spcAft>
                  <a:spcPts val="0"/>
                </a:spcAft>
                <a:buClrTx/>
                <a:buSzTx/>
                <a:buFontTx/>
                <a:buNone/>
                <a:tabLst/>
                <a:defRPr/>
              </a:pPr>
              <a:r>
                <a:rPr kumimoji="0" lang="en-US" sz="1575" b="0" i="0" u="none" strike="noStrike" kern="0" cap="none" spc="0" normalizeH="0" baseline="0" noProof="0" dirty="0" smtClean="0">
                  <a:ln>
                    <a:noFill/>
                  </a:ln>
                  <a:solidFill>
                    <a:prstClr val="white">
                      <a:lumMod val="95000"/>
                    </a:prstClr>
                  </a:solidFill>
                  <a:effectLst/>
                  <a:uLnTx/>
                  <a:uFillTx/>
                  <a:latin typeface="Calibri"/>
                </a:rPr>
                <a:t>Stages of </a:t>
              </a:r>
            </a:p>
            <a:p>
              <a:pPr marL="0" marR="0" lvl="0" indent="0" defTabSz="456056" eaLnBrk="1" fontAlgn="auto" latinLnBrk="0" hangingPunct="1">
                <a:lnSpc>
                  <a:spcPct val="100000"/>
                </a:lnSpc>
                <a:spcBef>
                  <a:spcPts val="0"/>
                </a:spcBef>
                <a:spcAft>
                  <a:spcPts val="0"/>
                </a:spcAft>
                <a:buClrTx/>
                <a:buSzTx/>
                <a:buFontTx/>
                <a:buNone/>
                <a:tabLst/>
                <a:defRPr/>
              </a:pPr>
              <a:r>
                <a:rPr kumimoji="0" lang="en-US" sz="1575" b="0" i="0" u="none" strike="noStrike" kern="0" cap="none" spc="0" normalizeH="0" baseline="0" noProof="0" dirty="0" smtClean="0">
                  <a:ln>
                    <a:noFill/>
                  </a:ln>
                  <a:solidFill>
                    <a:prstClr val="white">
                      <a:lumMod val="95000"/>
                    </a:prstClr>
                  </a:solidFill>
                  <a:effectLst/>
                  <a:uLnTx/>
                  <a:uFillTx/>
                  <a:latin typeface="Calibri"/>
                </a:rPr>
                <a:t>Maturity</a:t>
              </a:r>
            </a:p>
          </p:txBody>
        </p:sp>
        <p:cxnSp>
          <p:nvCxnSpPr>
            <p:cNvPr id="34" name="Straight Connector 33"/>
            <p:cNvCxnSpPr/>
            <p:nvPr/>
          </p:nvCxnSpPr>
          <p:spPr>
            <a:xfrm flipV="1">
              <a:off x="156759" y="2925521"/>
              <a:ext cx="8723015" cy="3017"/>
            </a:xfrm>
            <a:prstGeom prst="line">
              <a:avLst/>
            </a:prstGeom>
            <a:noFill/>
            <a:ln w="25400" cap="flat" cmpd="sng" algn="ctr">
              <a:solidFill>
                <a:srgbClr val="009EE2"/>
              </a:solidFill>
              <a:prstDash val="dash"/>
            </a:ln>
            <a:effectLst/>
          </p:spPr>
        </p:cxnSp>
        <p:sp>
          <p:nvSpPr>
            <p:cNvPr id="35" name="TextBox 34"/>
            <p:cNvSpPr txBox="1"/>
            <p:nvPr/>
          </p:nvSpPr>
          <p:spPr>
            <a:xfrm>
              <a:off x="6313004" y="3007948"/>
              <a:ext cx="1485756" cy="315273"/>
            </a:xfrm>
            <a:prstGeom prst="rect">
              <a:avLst/>
            </a:prstGeom>
            <a:noFill/>
          </p:spPr>
          <p:txBody>
            <a:bodyPr wrap="none" lIns="91404" tIns="45702" rIns="91404" bIns="45702" rtlCol="0">
              <a:spAutoFit/>
            </a:bodyPr>
            <a:lstStyle/>
            <a:p>
              <a:pPr defTabSz="456056"/>
              <a:r>
                <a:rPr lang="en-US" sz="2200" dirty="0">
                  <a:solidFill>
                    <a:prstClr val="black"/>
                  </a:solidFill>
                  <a:latin typeface="Calibri"/>
                </a:rPr>
                <a:t>Platform Services</a:t>
              </a:r>
            </a:p>
          </p:txBody>
        </p:sp>
        <p:sp>
          <p:nvSpPr>
            <p:cNvPr id="36" name="TextBox 35"/>
            <p:cNvSpPr txBox="1"/>
            <p:nvPr/>
          </p:nvSpPr>
          <p:spPr>
            <a:xfrm rot="16200000">
              <a:off x="-128821" y="3236459"/>
              <a:ext cx="1144729" cy="577045"/>
            </a:xfrm>
            <a:prstGeom prst="rect">
              <a:avLst/>
            </a:prstGeom>
            <a:solidFill>
              <a:srgbClr val="085571">
                <a:lumMod val="75000"/>
              </a:srgbClr>
            </a:solidFill>
          </p:spPr>
          <p:txBody>
            <a:bodyPr wrap="square" lIns="91404" tIns="45702" rIns="91404" bIns="45702" rtlCol="0">
              <a:spAutoFit/>
            </a:bodyPr>
            <a:lstStyle>
              <a:defPPr>
                <a:defRPr lang="en-US"/>
              </a:defPPr>
              <a:lvl1pPr>
                <a:defRPr>
                  <a:solidFill>
                    <a:schemeClr val="bg1">
                      <a:lumMod val="95000"/>
                    </a:schemeClr>
                  </a:solidFill>
                </a:defRPr>
              </a:lvl1pPr>
            </a:lstStyle>
            <a:p>
              <a:pPr marL="0" marR="0" lvl="0" indent="0" defTabSz="456056" eaLnBrk="1" fontAlgn="auto" latinLnBrk="0" hangingPunct="1">
                <a:lnSpc>
                  <a:spcPct val="100000"/>
                </a:lnSpc>
                <a:spcBef>
                  <a:spcPts val="0"/>
                </a:spcBef>
                <a:spcAft>
                  <a:spcPts val="0"/>
                </a:spcAft>
                <a:buClrTx/>
                <a:buSzTx/>
                <a:buFontTx/>
                <a:buNone/>
                <a:tabLst/>
                <a:defRPr/>
              </a:pPr>
              <a:r>
                <a:rPr kumimoji="0" lang="en-US" sz="1575" b="0" i="0" u="none" strike="noStrike" kern="0" cap="none" spc="0" normalizeH="0" baseline="0" noProof="0" dirty="0">
                  <a:ln>
                    <a:noFill/>
                  </a:ln>
                  <a:solidFill>
                    <a:prstClr val="white">
                      <a:lumMod val="95000"/>
                    </a:prstClr>
                  </a:solidFill>
                  <a:effectLst/>
                  <a:uLnTx/>
                  <a:uFillTx/>
                  <a:latin typeface="Calibri"/>
                </a:rPr>
                <a:t>Technology/Ecosystem</a:t>
              </a:r>
            </a:p>
          </p:txBody>
        </p:sp>
        <p:cxnSp>
          <p:nvCxnSpPr>
            <p:cNvPr id="37" name="Straight Connector 36"/>
            <p:cNvCxnSpPr/>
            <p:nvPr/>
          </p:nvCxnSpPr>
          <p:spPr>
            <a:xfrm>
              <a:off x="25" y="917555"/>
              <a:ext cx="7278545" cy="0"/>
            </a:xfrm>
            <a:prstGeom prst="line">
              <a:avLst/>
            </a:prstGeom>
            <a:noFill/>
            <a:ln w="25400" cap="flat" cmpd="sng" algn="ctr">
              <a:solidFill>
                <a:srgbClr val="009EE2"/>
              </a:solidFill>
              <a:prstDash val="dash"/>
            </a:ln>
            <a:effectLst/>
          </p:spPr>
        </p:cxnSp>
        <p:cxnSp>
          <p:nvCxnSpPr>
            <p:cNvPr id="38" name="Straight Connector 37"/>
            <p:cNvCxnSpPr/>
            <p:nvPr/>
          </p:nvCxnSpPr>
          <p:spPr>
            <a:xfrm flipV="1">
              <a:off x="174012" y="4134680"/>
              <a:ext cx="8705762" cy="20256"/>
            </a:xfrm>
            <a:prstGeom prst="line">
              <a:avLst/>
            </a:prstGeom>
            <a:noFill/>
            <a:ln w="25400" cap="flat" cmpd="sng" algn="ctr">
              <a:solidFill>
                <a:srgbClr val="009EE2"/>
              </a:solidFill>
              <a:prstDash val="dash"/>
            </a:ln>
            <a:effectLst/>
          </p:spPr>
        </p:cxnSp>
        <p:sp>
          <p:nvSpPr>
            <p:cNvPr id="39" name="TextBox 38"/>
            <p:cNvSpPr txBox="1"/>
            <p:nvPr/>
          </p:nvSpPr>
          <p:spPr>
            <a:xfrm>
              <a:off x="1335848" y="4479943"/>
              <a:ext cx="1094376" cy="304012"/>
            </a:xfrm>
            <a:prstGeom prst="rect">
              <a:avLst/>
            </a:prstGeom>
            <a:noFill/>
          </p:spPr>
          <p:txBody>
            <a:bodyPr wrap="none" lIns="91404" tIns="45702" rIns="91404" bIns="45702" rtlCol="0">
              <a:spAutoFit/>
            </a:bodyPr>
            <a:lstStyle/>
            <a:p>
              <a:pPr marL="285750" indent="-285750" defTabSz="456056">
                <a:buClr>
                  <a:srgbClr val="1174B9"/>
                </a:buClr>
                <a:buFont typeface="Wingdings" charset="2"/>
                <a:buChar char="ü"/>
              </a:pPr>
              <a:r>
                <a:rPr lang="en-US" sz="2100" dirty="0">
                  <a:solidFill>
                    <a:prstClr val="black"/>
                  </a:solidFill>
                  <a:latin typeface="Calibri"/>
                </a:rPr>
                <a:t>Portability</a:t>
              </a:r>
            </a:p>
          </p:txBody>
        </p:sp>
        <p:sp>
          <p:nvSpPr>
            <p:cNvPr id="40" name="TextBox 39"/>
            <p:cNvSpPr txBox="1"/>
            <p:nvPr/>
          </p:nvSpPr>
          <p:spPr>
            <a:xfrm>
              <a:off x="3695070" y="4385164"/>
              <a:ext cx="1351333" cy="540487"/>
            </a:xfrm>
            <a:prstGeom prst="rect">
              <a:avLst/>
            </a:prstGeom>
            <a:noFill/>
          </p:spPr>
          <p:txBody>
            <a:bodyPr wrap="none" lIns="91404" tIns="45702" rIns="91404" bIns="45702" rtlCol="0">
              <a:spAutoFit/>
            </a:bodyPr>
            <a:lstStyle/>
            <a:p>
              <a:pPr marL="285750" indent="-285750" defTabSz="456056">
                <a:buClr>
                  <a:srgbClr val="1174B9"/>
                </a:buClr>
                <a:buFont typeface="Wingdings" charset="2"/>
                <a:buChar char="ü"/>
              </a:pPr>
              <a:r>
                <a:rPr lang="en-US" sz="2100" dirty="0">
                  <a:solidFill>
                    <a:prstClr val="black"/>
                  </a:solidFill>
                  <a:latin typeface="Calibri"/>
                </a:rPr>
                <a:t>Orchestration</a:t>
              </a:r>
            </a:p>
            <a:p>
              <a:pPr marL="285750" indent="-285750" defTabSz="456056">
                <a:buClr>
                  <a:srgbClr val="1174B9"/>
                </a:buClr>
                <a:buFont typeface="Wingdings" charset="2"/>
                <a:buChar char="ü"/>
              </a:pPr>
              <a:r>
                <a:rPr lang="en-US" sz="2100" dirty="0">
                  <a:solidFill>
                    <a:prstClr val="black"/>
                  </a:solidFill>
                  <a:latin typeface="Calibri"/>
                </a:rPr>
                <a:t>Clustering</a:t>
              </a:r>
            </a:p>
          </p:txBody>
        </p:sp>
        <p:sp>
          <p:nvSpPr>
            <p:cNvPr id="41" name="TextBox 40"/>
            <p:cNvSpPr txBox="1"/>
            <p:nvPr/>
          </p:nvSpPr>
          <p:spPr>
            <a:xfrm>
              <a:off x="6650954" y="4244980"/>
              <a:ext cx="1332906" cy="776962"/>
            </a:xfrm>
            <a:prstGeom prst="rect">
              <a:avLst/>
            </a:prstGeom>
            <a:noFill/>
          </p:spPr>
          <p:txBody>
            <a:bodyPr wrap="none" lIns="91404" tIns="45702" rIns="91404" bIns="45702" rtlCol="0">
              <a:spAutoFit/>
            </a:bodyPr>
            <a:lstStyle/>
            <a:p>
              <a:pPr marL="285750" indent="-285750" defTabSz="456056">
                <a:buClr>
                  <a:srgbClr val="1174B9"/>
                </a:buClr>
                <a:buFont typeface="Wingdings" charset="2"/>
                <a:buChar char="ü"/>
              </a:pPr>
              <a:r>
                <a:rPr lang="en-US" sz="2100" dirty="0">
                  <a:solidFill>
                    <a:prstClr val="black"/>
                  </a:solidFill>
                  <a:latin typeface="Calibri"/>
                </a:rPr>
                <a:t>Integration</a:t>
              </a:r>
            </a:p>
            <a:p>
              <a:pPr marL="285750" indent="-285750" defTabSz="456056">
                <a:buClr>
                  <a:srgbClr val="1174B9"/>
                </a:buClr>
                <a:buFont typeface="Wingdings" charset="2"/>
                <a:buChar char="ü"/>
              </a:pPr>
              <a:r>
                <a:rPr lang="en-US" sz="2100" dirty="0">
                  <a:solidFill>
                    <a:prstClr val="black"/>
                  </a:solidFill>
                  <a:latin typeface="Calibri"/>
                </a:rPr>
                <a:t>Collaboration</a:t>
              </a:r>
            </a:p>
            <a:p>
              <a:pPr marL="285750" indent="-285750" defTabSz="456056">
                <a:buClr>
                  <a:srgbClr val="1174B9"/>
                </a:buClr>
                <a:buFont typeface="Wingdings" charset="2"/>
                <a:buChar char="ü"/>
              </a:pPr>
              <a:r>
                <a:rPr lang="en-US" sz="2100" dirty="0">
                  <a:solidFill>
                    <a:prstClr val="black"/>
                  </a:solidFill>
                  <a:latin typeface="Calibri"/>
                </a:rPr>
                <a:t>Innovation</a:t>
              </a:r>
            </a:p>
          </p:txBody>
        </p:sp>
        <p:sp>
          <p:nvSpPr>
            <p:cNvPr id="42" name="Right Arrow 41"/>
            <p:cNvSpPr/>
            <p:nvPr/>
          </p:nvSpPr>
          <p:spPr>
            <a:xfrm>
              <a:off x="2995507" y="1640500"/>
              <a:ext cx="519688" cy="421529"/>
            </a:xfrm>
            <a:prstGeom prst="rightArrow">
              <a:avLst/>
            </a:prstGeom>
            <a:gradFill rotWithShape="1">
              <a:gsLst>
                <a:gs pos="0">
                  <a:srgbClr val="009EE2">
                    <a:tint val="100000"/>
                    <a:shade val="100000"/>
                    <a:satMod val="130000"/>
                  </a:srgbClr>
                </a:gs>
                <a:gs pos="100000">
                  <a:srgbClr val="009EE2">
                    <a:tint val="50000"/>
                    <a:shade val="100000"/>
                    <a:satMod val="350000"/>
                  </a:srgbClr>
                </a:gs>
              </a:gsLst>
              <a:lin ang="16200000" scaled="0"/>
            </a:gradFill>
            <a:ln w="9525" cap="flat" cmpd="sng" algn="ctr">
              <a:solidFill>
                <a:srgbClr val="009EE2">
                  <a:shade val="95000"/>
                  <a:satMod val="105000"/>
                </a:srgbClr>
              </a:solidFill>
              <a:prstDash val="solid"/>
            </a:ln>
            <a:effectLst>
              <a:outerShdw blurRad="40000" dist="23000" dir="5400000" rotWithShape="0">
                <a:srgbClr val="000000">
                  <a:alpha val="35000"/>
                </a:srgbClr>
              </a:outerShdw>
            </a:effectLst>
          </p:spPr>
          <p:txBody>
            <a:bodyPr lIns="91404" tIns="45702" rIns="91404" bIns="45702" rtlCol="0" anchor="ctr"/>
            <a:lstStyle/>
            <a:p>
              <a:pPr marL="0" marR="0" lvl="0" indent="0" algn="ctr" defTabSz="456056" eaLnBrk="1" fontAlgn="auto" latinLnBrk="0" hangingPunct="1">
                <a:lnSpc>
                  <a:spcPct val="100000"/>
                </a:lnSpc>
                <a:spcBef>
                  <a:spcPts val="0"/>
                </a:spcBef>
                <a:spcAft>
                  <a:spcPts val="0"/>
                </a:spcAft>
                <a:buClrTx/>
                <a:buSzTx/>
                <a:buFontTx/>
                <a:buNone/>
                <a:tabLst/>
                <a:defRPr/>
              </a:pPr>
              <a:endParaRPr kumimoji="0" lang="en-US" sz="1875" b="0" i="0" u="none" strike="noStrike" kern="0" cap="none" spc="0" normalizeH="0" baseline="0" noProof="0" dirty="0" smtClean="0">
                <a:ln>
                  <a:noFill/>
                </a:ln>
                <a:solidFill>
                  <a:prstClr val="white"/>
                </a:solidFill>
                <a:effectLst/>
                <a:uLnTx/>
                <a:uFillTx/>
                <a:latin typeface="Arial"/>
                <a:ea typeface=""/>
                <a:cs typeface=""/>
              </a:endParaRPr>
            </a:p>
          </p:txBody>
        </p:sp>
        <p:sp>
          <p:nvSpPr>
            <p:cNvPr id="43" name="Right Arrow 42"/>
            <p:cNvSpPr/>
            <p:nvPr/>
          </p:nvSpPr>
          <p:spPr>
            <a:xfrm>
              <a:off x="5252853" y="1582204"/>
              <a:ext cx="519688" cy="421529"/>
            </a:xfrm>
            <a:prstGeom prst="rightArrow">
              <a:avLst/>
            </a:prstGeom>
            <a:gradFill rotWithShape="1">
              <a:gsLst>
                <a:gs pos="0">
                  <a:srgbClr val="009EE2">
                    <a:tint val="100000"/>
                    <a:shade val="100000"/>
                    <a:satMod val="130000"/>
                  </a:srgbClr>
                </a:gs>
                <a:gs pos="100000">
                  <a:srgbClr val="009EE2">
                    <a:tint val="50000"/>
                    <a:shade val="100000"/>
                    <a:satMod val="350000"/>
                  </a:srgbClr>
                </a:gs>
              </a:gsLst>
              <a:lin ang="16200000" scaled="0"/>
            </a:gradFill>
            <a:ln w="9525" cap="flat" cmpd="sng" algn="ctr">
              <a:solidFill>
                <a:srgbClr val="009EE2">
                  <a:shade val="95000"/>
                  <a:satMod val="105000"/>
                </a:srgbClr>
              </a:solidFill>
              <a:prstDash val="solid"/>
            </a:ln>
            <a:effectLst>
              <a:outerShdw blurRad="40000" dist="23000" dir="5400000" rotWithShape="0">
                <a:srgbClr val="000000">
                  <a:alpha val="35000"/>
                </a:srgbClr>
              </a:outerShdw>
            </a:effectLst>
          </p:spPr>
          <p:txBody>
            <a:bodyPr lIns="91404" tIns="45702" rIns="91404" bIns="45702" rtlCol="0" anchor="ctr"/>
            <a:lstStyle/>
            <a:p>
              <a:pPr marL="0" marR="0" lvl="0" indent="0" algn="ctr" defTabSz="456056" eaLnBrk="1" fontAlgn="auto" latinLnBrk="0" hangingPunct="1">
                <a:lnSpc>
                  <a:spcPct val="100000"/>
                </a:lnSpc>
                <a:spcBef>
                  <a:spcPts val="0"/>
                </a:spcBef>
                <a:spcAft>
                  <a:spcPts val="0"/>
                </a:spcAft>
                <a:buClrTx/>
                <a:buSzTx/>
                <a:buFontTx/>
                <a:buNone/>
                <a:tabLst/>
                <a:defRPr/>
              </a:pPr>
              <a:endParaRPr kumimoji="0" lang="en-US" sz="1875" b="0" i="0" u="none" strike="noStrike" kern="0" cap="none" spc="0" normalizeH="0" baseline="0" noProof="0" dirty="0" smtClean="0">
                <a:ln>
                  <a:noFill/>
                </a:ln>
                <a:solidFill>
                  <a:prstClr val="white"/>
                </a:solidFill>
                <a:effectLst/>
                <a:uLnTx/>
                <a:uFillTx/>
                <a:latin typeface="Arial"/>
                <a:ea typeface=""/>
                <a:cs typeface=""/>
              </a:endParaRPr>
            </a:p>
          </p:txBody>
        </p:sp>
        <p:sp>
          <p:nvSpPr>
            <p:cNvPr id="44" name="TextBox 43"/>
            <p:cNvSpPr txBox="1"/>
            <p:nvPr/>
          </p:nvSpPr>
          <p:spPr>
            <a:xfrm>
              <a:off x="3711351" y="3643072"/>
              <a:ext cx="1085163" cy="315273"/>
            </a:xfrm>
            <a:prstGeom prst="rect">
              <a:avLst/>
            </a:prstGeom>
            <a:noFill/>
          </p:spPr>
          <p:txBody>
            <a:bodyPr wrap="none" lIns="91404" tIns="45702" rIns="91404" bIns="45702" rtlCol="0">
              <a:spAutoFit/>
            </a:bodyPr>
            <a:lstStyle/>
            <a:p>
              <a:pPr defTabSz="456056"/>
              <a:r>
                <a:rPr lang="en-US" sz="1425" dirty="0">
                  <a:solidFill>
                    <a:prstClr val="black"/>
                  </a:solidFill>
                  <a:latin typeface="Calibri"/>
                </a:rPr>
                <a:t>(</a:t>
              </a:r>
              <a:r>
                <a:rPr lang="en-US" sz="2200" dirty="0" smtClean="0">
                  <a:solidFill>
                    <a:prstClr val="black"/>
                  </a:solidFill>
                  <a:latin typeface="Calibri"/>
                </a:rPr>
                <a:t>kubernetes</a:t>
              </a:r>
              <a:r>
                <a:rPr lang="en-US" sz="1425" dirty="0" smtClean="0">
                  <a:solidFill>
                    <a:prstClr val="black"/>
                  </a:solidFill>
                  <a:latin typeface="Calibri"/>
                </a:rPr>
                <a:t>)</a:t>
              </a:r>
              <a:endParaRPr lang="en-US" sz="1425" dirty="0">
                <a:solidFill>
                  <a:prstClr val="black"/>
                </a:solidFill>
                <a:latin typeface="Calibri"/>
              </a:endParaRPr>
            </a:p>
          </p:txBody>
        </p:sp>
        <p:sp>
          <p:nvSpPr>
            <p:cNvPr id="45" name="Rounded Rectangle 44"/>
            <p:cNvSpPr/>
            <p:nvPr/>
          </p:nvSpPr>
          <p:spPr>
            <a:xfrm>
              <a:off x="5821572" y="917556"/>
              <a:ext cx="3058202" cy="4225945"/>
            </a:xfrm>
            <a:prstGeom prst="roundRect">
              <a:avLst/>
            </a:prstGeom>
            <a:noFill/>
            <a:ln w="38100" cap="flat" cmpd="sng" algn="ctr">
              <a:solidFill>
                <a:srgbClr val="340F51"/>
              </a:solidFill>
              <a:prstDash val="solid"/>
            </a:ln>
            <a:effectLst>
              <a:innerShdw blurRad="63500" dist="50800" dir="13500000">
                <a:prstClr val="black">
                  <a:alpha val="50000"/>
                </a:prstClr>
              </a:innerShdw>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7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smtClean="0">
                <a:ln>
                  <a:noFill/>
                </a:ln>
                <a:solidFill>
                  <a:prstClr val="black"/>
                </a:solidFill>
                <a:effectLst/>
                <a:uLnTx/>
                <a:uFillTx/>
                <a:latin typeface="Arial"/>
                <a:ea typeface=""/>
                <a:cs typeface=""/>
              </a:endParaRPr>
            </a:p>
          </p:txBody>
        </p:sp>
        <p:sp>
          <p:nvSpPr>
            <p:cNvPr id="46" name="Rounded Rectangle 45"/>
            <p:cNvSpPr/>
            <p:nvPr/>
          </p:nvSpPr>
          <p:spPr>
            <a:xfrm>
              <a:off x="5858227" y="2351572"/>
              <a:ext cx="254005" cy="501452"/>
            </a:xfrm>
            <a:prstGeom prst="roundRect">
              <a:avLst/>
            </a:prstGeom>
            <a:solidFill>
              <a:srgbClr val="085571"/>
            </a:solidFill>
            <a:ln w="9525" cap="flat" cmpd="sng" algn="ctr">
              <a:solidFill>
                <a:srgbClr val="009EE2">
                  <a:shade val="95000"/>
                  <a:satMod val="105000"/>
                </a:srgbClr>
              </a:solidFill>
              <a:prstDash val="solid"/>
            </a:ln>
            <a:effectLst/>
          </p:spPr>
          <p:txBody>
            <a:bodyPr lIns="91404" tIns="45702" rIns="91404" bIns="45702" rtlCol="0" anchor="ctr"/>
            <a:lstStyle/>
            <a:p>
              <a:pPr marL="0" marR="0" lvl="0" indent="0" algn="ctr" defTabSz="456056" eaLnBrk="1" fontAlgn="auto" latinLnBrk="0" hangingPunct="1">
                <a:lnSpc>
                  <a:spcPct val="100000"/>
                </a:lnSpc>
                <a:spcBef>
                  <a:spcPts val="0"/>
                </a:spcBef>
                <a:spcAft>
                  <a:spcPts val="0"/>
                </a:spcAft>
                <a:buClrTx/>
                <a:buSzTx/>
                <a:buFontTx/>
                <a:buNone/>
                <a:tabLst/>
                <a:defRPr/>
              </a:pPr>
              <a:endParaRPr kumimoji="0" lang="en-US" sz="1875" b="0" i="0" u="none" strike="noStrike" kern="0" cap="none" spc="0" normalizeH="0" baseline="0" noProof="0" dirty="0" smtClean="0">
                <a:ln>
                  <a:noFill/>
                </a:ln>
                <a:solidFill>
                  <a:prstClr val="white"/>
                </a:solidFill>
                <a:effectLst/>
                <a:uLnTx/>
                <a:uFillTx/>
                <a:latin typeface="Arial"/>
                <a:ea typeface=""/>
                <a:cs typeface=""/>
              </a:endParaRPr>
            </a:p>
          </p:txBody>
        </p:sp>
        <p:sp>
          <p:nvSpPr>
            <p:cNvPr id="47" name="TextBox 46"/>
            <p:cNvSpPr txBox="1"/>
            <p:nvPr/>
          </p:nvSpPr>
          <p:spPr>
            <a:xfrm>
              <a:off x="6065755" y="3432688"/>
              <a:ext cx="1235034" cy="315300"/>
            </a:xfrm>
            <a:prstGeom prst="rect">
              <a:avLst/>
            </a:prstGeom>
            <a:noFill/>
          </p:spPr>
          <p:txBody>
            <a:bodyPr wrap="square" rtlCol="0">
              <a:spAutoFit/>
            </a:bodyPr>
            <a:lstStyle/>
            <a:p>
              <a:pPr marL="214313" indent="-214313" defTabSz="685769">
                <a:buClr>
                  <a:srgbClr val="1174B9"/>
                </a:buClr>
                <a:buFont typeface="Wingdings" charset="2"/>
                <a:buChar char="ü"/>
              </a:pPr>
              <a:r>
                <a:rPr lang="en-US" sz="2200" kern="0" spc="-23" dirty="0">
                  <a:solidFill>
                    <a:prstClr val="black"/>
                  </a:solidFill>
                  <a:cs typeface="Arial"/>
                </a:rPr>
                <a:t>Amalgam8</a:t>
              </a:r>
            </a:p>
          </p:txBody>
        </p:sp>
        <p:sp>
          <p:nvSpPr>
            <p:cNvPr id="48" name="Rectangle 47"/>
            <p:cNvSpPr/>
            <p:nvPr/>
          </p:nvSpPr>
          <p:spPr>
            <a:xfrm>
              <a:off x="6054499" y="3795474"/>
              <a:ext cx="1063496" cy="315300"/>
            </a:xfrm>
            <a:prstGeom prst="rect">
              <a:avLst/>
            </a:prstGeom>
          </p:spPr>
          <p:txBody>
            <a:bodyPr wrap="none">
              <a:spAutoFit/>
            </a:bodyPr>
            <a:lstStyle/>
            <a:p>
              <a:pPr marL="214313" indent="-214313" defTabSz="685769">
                <a:buClr>
                  <a:srgbClr val="1174B9"/>
                </a:buClr>
                <a:buFont typeface="Wingdings" charset="2"/>
                <a:buChar char="ü"/>
              </a:pPr>
              <a:r>
                <a:rPr lang="en-US" sz="2200" kern="0" spc="-23" dirty="0">
                  <a:solidFill>
                    <a:prstClr val="black"/>
                  </a:solidFill>
                  <a:cs typeface="Arial"/>
                </a:rPr>
                <a:t>Elk Stack</a:t>
              </a:r>
            </a:p>
          </p:txBody>
        </p:sp>
        <p:sp>
          <p:nvSpPr>
            <p:cNvPr id="49" name="Rectangle 48"/>
            <p:cNvSpPr/>
            <p:nvPr/>
          </p:nvSpPr>
          <p:spPr>
            <a:xfrm>
              <a:off x="7438395" y="3415149"/>
              <a:ext cx="1373143" cy="315300"/>
            </a:xfrm>
            <a:prstGeom prst="rect">
              <a:avLst/>
            </a:prstGeom>
          </p:spPr>
          <p:txBody>
            <a:bodyPr wrap="none">
              <a:spAutoFit/>
            </a:bodyPr>
            <a:lstStyle/>
            <a:p>
              <a:pPr marL="214313" indent="-214313" defTabSz="685769">
                <a:buClr>
                  <a:srgbClr val="1174B9"/>
                </a:buClr>
                <a:buFont typeface="Wingdings" charset="2"/>
                <a:buChar char="ü"/>
              </a:pPr>
              <a:r>
                <a:rPr lang="en-US" sz="2200" kern="0" spc="-23" dirty="0">
                  <a:solidFill>
                    <a:prstClr val="black"/>
                  </a:solidFill>
                  <a:cs typeface="Arial"/>
                </a:rPr>
                <a:t>OpenTracing</a:t>
              </a:r>
            </a:p>
          </p:txBody>
        </p:sp>
        <p:sp>
          <p:nvSpPr>
            <p:cNvPr id="50" name="Rectangle 49"/>
            <p:cNvSpPr/>
            <p:nvPr/>
          </p:nvSpPr>
          <p:spPr>
            <a:xfrm>
              <a:off x="7450192" y="3774914"/>
              <a:ext cx="782234" cy="315300"/>
            </a:xfrm>
            <a:prstGeom prst="rect">
              <a:avLst/>
            </a:prstGeom>
          </p:spPr>
          <p:txBody>
            <a:bodyPr wrap="none">
              <a:spAutoFit/>
            </a:bodyPr>
            <a:lstStyle/>
            <a:p>
              <a:pPr marL="214313" indent="-214313" defTabSz="685769">
                <a:buClr>
                  <a:srgbClr val="1174B9"/>
                </a:buClr>
                <a:buFont typeface="Wingdings" charset="2"/>
                <a:buChar char="ü"/>
              </a:pPr>
              <a:r>
                <a:rPr lang="en-US" sz="2200" dirty="0">
                  <a:solidFill>
                    <a:srgbClr val="000000"/>
                  </a:solidFill>
                  <a:ea typeface="Arial" charset="0"/>
                </a:rPr>
                <a:t>ISTIO</a:t>
              </a:r>
            </a:p>
          </p:txBody>
        </p:sp>
      </p:grpSp>
    </p:spTree>
    <p:extLst>
      <p:ext uri="{BB962C8B-B14F-4D97-AF65-F5344CB8AC3E}">
        <p14:creationId xmlns:p14="http://schemas.microsoft.com/office/powerpoint/2010/main" val="2051638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dirty="0" smtClean="0">
                <a:solidFill>
                  <a:schemeClr val="accent4"/>
                </a:solidFill>
              </a:rPr>
              <a:t>Microservice Builder: From development to production</a:t>
            </a:r>
            <a:endParaRPr lang="en-US" sz="4000" dirty="0">
              <a:solidFill>
                <a:schemeClr val="accent4"/>
              </a:solidFill>
            </a:endParaRPr>
          </a:p>
        </p:txBody>
      </p:sp>
      <p:sp>
        <p:nvSpPr>
          <p:cNvPr id="5" name="TextBox 4"/>
          <p:cNvSpPr txBox="1"/>
          <p:nvPr/>
        </p:nvSpPr>
        <p:spPr>
          <a:xfrm>
            <a:off x="1149024" y="1036312"/>
            <a:ext cx="2504212" cy="535531"/>
          </a:xfrm>
          <a:prstGeom prst="rect">
            <a:avLst/>
          </a:prstGeom>
          <a:noFill/>
        </p:spPr>
        <p:txBody>
          <a:bodyPr wrap="none" rtlCol="0">
            <a:spAutoFit/>
          </a:bodyPr>
          <a:lstStyle/>
          <a:p>
            <a:r>
              <a:rPr lang="en-US" sz="2880" b="1" dirty="0">
                <a:solidFill>
                  <a:schemeClr val="bg1"/>
                </a:solidFill>
              </a:rPr>
              <a:t>Development</a:t>
            </a:r>
          </a:p>
        </p:txBody>
      </p:sp>
      <p:sp>
        <p:nvSpPr>
          <p:cNvPr id="6" name="TextBox 5"/>
          <p:cNvSpPr txBox="1"/>
          <p:nvPr/>
        </p:nvSpPr>
        <p:spPr>
          <a:xfrm>
            <a:off x="6091315" y="1036312"/>
            <a:ext cx="2299027" cy="535531"/>
          </a:xfrm>
          <a:prstGeom prst="rect">
            <a:avLst/>
          </a:prstGeom>
          <a:noFill/>
        </p:spPr>
        <p:txBody>
          <a:bodyPr wrap="none" rtlCol="0">
            <a:spAutoFit/>
          </a:bodyPr>
          <a:lstStyle/>
          <a:p>
            <a:r>
              <a:rPr lang="en-US" sz="2880" b="1" dirty="0">
                <a:solidFill>
                  <a:schemeClr val="bg1"/>
                </a:solidFill>
              </a:rPr>
              <a:t>Deployment</a:t>
            </a:r>
          </a:p>
        </p:txBody>
      </p:sp>
      <p:sp>
        <p:nvSpPr>
          <p:cNvPr id="7" name="TextBox 6"/>
          <p:cNvSpPr txBox="1"/>
          <p:nvPr/>
        </p:nvSpPr>
        <p:spPr>
          <a:xfrm>
            <a:off x="11260012" y="1036312"/>
            <a:ext cx="1662635" cy="535531"/>
          </a:xfrm>
          <a:prstGeom prst="rect">
            <a:avLst/>
          </a:prstGeom>
          <a:noFill/>
        </p:spPr>
        <p:txBody>
          <a:bodyPr wrap="none" rtlCol="0">
            <a:spAutoFit/>
          </a:bodyPr>
          <a:lstStyle/>
          <a:p>
            <a:r>
              <a:rPr lang="en-US" sz="2880" b="1" dirty="0">
                <a:solidFill>
                  <a:schemeClr val="bg1"/>
                </a:solidFill>
              </a:rPr>
              <a:t>Runtime</a:t>
            </a:r>
          </a:p>
        </p:txBody>
      </p:sp>
      <p:cxnSp>
        <p:nvCxnSpPr>
          <p:cNvPr id="9" name="Straight Connector 8"/>
          <p:cNvCxnSpPr/>
          <p:nvPr/>
        </p:nvCxnSpPr>
        <p:spPr>
          <a:xfrm>
            <a:off x="4732616" y="1081386"/>
            <a:ext cx="0" cy="6958973"/>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849016" y="992331"/>
            <a:ext cx="0" cy="5448043"/>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33" name="Picture 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039" y="1288714"/>
            <a:ext cx="13396815" cy="6378958"/>
          </a:xfrm>
          <a:prstGeom prst="rect">
            <a:avLst/>
          </a:prstGeom>
        </p:spPr>
      </p:pic>
    </p:spTree>
    <p:extLst>
      <p:ext uri="{BB962C8B-B14F-4D97-AF65-F5344CB8AC3E}">
        <p14:creationId xmlns:p14="http://schemas.microsoft.com/office/powerpoint/2010/main" val="1877906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827" y="1782012"/>
            <a:ext cx="10109966" cy="5993831"/>
          </a:xfrm>
          <a:prstGeom prst="rect">
            <a:avLst/>
          </a:prstGeom>
        </p:spPr>
      </p:pic>
      <p:sp>
        <p:nvSpPr>
          <p:cNvPr id="21" name="Slide Number Placeholder 3"/>
          <p:cNvSpPr txBox="1">
            <a:spLocks/>
          </p:cNvSpPr>
          <p:nvPr/>
        </p:nvSpPr>
        <p:spPr>
          <a:xfrm>
            <a:off x="13006425" y="7627622"/>
            <a:ext cx="1448410" cy="438150"/>
          </a:xfrm>
          <a:prstGeom prst="rect">
            <a:avLst/>
          </a:prstGeom>
        </p:spPr>
        <p:txBody>
          <a:bodyPr vert="horz" lIns="109726" tIns="54863" rIns="109726" bIns="5486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A8ED9D5-37EE-AB44-8239-074E134B8F3B}" type="slidenum">
              <a:rPr lang="en-US" sz="1440">
                <a:solidFill>
                  <a:prstClr val="black">
                    <a:tint val="75000"/>
                  </a:prstClr>
                </a:solidFill>
              </a:rPr>
              <a:pPr/>
              <a:t>36</a:t>
            </a:fld>
            <a:endParaRPr lang="en-US" sz="1440" dirty="0">
              <a:solidFill>
                <a:prstClr val="black">
                  <a:tint val="75000"/>
                </a:prstClr>
              </a:solidFill>
            </a:endParaRPr>
          </a:p>
        </p:txBody>
      </p:sp>
      <p:cxnSp>
        <p:nvCxnSpPr>
          <p:cNvPr id="22" name="Straight Connector 21"/>
          <p:cNvCxnSpPr>
            <a:cxnSpLocks/>
          </p:cNvCxnSpPr>
          <p:nvPr/>
        </p:nvCxnSpPr>
        <p:spPr bwMode="auto">
          <a:xfrm>
            <a:off x="10330792" y="1555024"/>
            <a:ext cx="0" cy="6232343"/>
          </a:xfrm>
          <a:prstGeom prst="line">
            <a:avLst/>
          </a:prstGeom>
          <a:noFill/>
          <a:ln w="25400" cap="flat" cmpd="sng" algn="ctr">
            <a:solidFill>
              <a:schemeClr val="bg1">
                <a:lumMod val="75000"/>
              </a:schemeClr>
            </a:solidFill>
            <a:prstDash val="solid"/>
            <a:round/>
            <a:headEnd type="none" w="med" len="med"/>
            <a:tailEnd type="none" w="med" len="med"/>
          </a:ln>
          <a:effectLst/>
        </p:spPr>
      </p:cxnSp>
      <p:sp>
        <p:nvSpPr>
          <p:cNvPr id="23" name="TextBox 22"/>
          <p:cNvSpPr txBox="1"/>
          <p:nvPr/>
        </p:nvSpPr>
        <p:spPr>
          <a:xfrm>
            <a:off x="10483683" y="1599200"/>
            <a:ext cx="3971154" cy="5761569"/>
          </a:xfrm>
          <a:prstGeom prst="rect">
            <a:avLst/>
          </a:prstGeom>
          <a:noFill/>
        </p:spPr>
        <p:txBody>
          <a:bodyPr wrap="square" lIns="146297" tIns="73148" rIns="146297" bIns="73148" rtlCol="0">
            <a:spAutoFit/>
          </a:bodyPr>
          <a:lstStyle/>
          <a:p>
            <a:r>
              <a:rPr lang="en-US" sz="2280" dirty="0">
                <a:solidFill>
                  <a:schemeClr val="accent1">
                    <a:lumMod val="10000"/>
                  </a:schemeClr>
                </a:solidFill>
                <a:latin typeface="Helvetica Neue" charset="0"/>
                <a:ea typeface="Helvetica Neue" charset="0"/>
                <a:cs typeface="Helvetica Neue" charset="0"/>
              </a:rPr>
              <a:t>“</a:t>
            </a:r>
            <a:r>
              <a:rPr lang="en-US" sz="2280" i="1" dirty="0">
                <a:solidFill>
                  <a:schemeClr val="accent1">
                    <a:lumMod val="10000"/>
                  </a:schemeClr>
                </a:solidFill>
                <a:latin typeface="Helvetica Neue" charset="0"/>
                <a:ea typeface="Helvetica Neue" charset="0"/>
                <a:cs typeface="Helvetica Neue" charset="0"/>
              </a:rPr>
              <a:t>create</a:t>
            </a:r>
            <a:r>
              <a:rPr lang="en-US" sz="2280" dirty="0">
                <a:solidFill>
                  <a:schemeClr val="accent1">
                    <a:lumMod val="10000"/>
                  </a:schemeClr>
                </a:solidFill>
                <a:latin typeface="Helvetica Neue" charset="0"/>
                <a:ea typeface="Helvetica Neue" charset="0"/>
                <a:cs typeface="Helvetica Neue" charset="0"/>
              </a:rPr>
              <a:t>” walks developer through choice of a pattern (e.g. microservice) and language (Java, Node or Swift) and generates project</a:t>
            </a:r>
          </a:p>
          <a:p>
            <a:endParaRPr lang="en-US" sz="2280" dirty="0">
              <a:solidFill>
                <a:schemeClr val="accent1">
                  <a:lumMod val="10000"/>
                </a:schemeClr>
              </a:solidFill>
              <a:latin typeface="Helvetica Neue" charset="0"/>
              <a:ea typeface="Helvetica Neue" charset="0"/>
              <a:cs typeface="Helvetica Neue" charset="0"/>
            </a:endParaRPr>
          </a:p>
          <a:p>
            <a:r>
              <a:rPr lang="en-US" sz="2280" dirty="0">
                <a:solidFill>
                  <a:schemeClr val="accent1">
                    <a:lumMod val="10000"/>
                  </a:schemeClr>
                </a:solidFill>
                <a:latin typeface="Helvetica Neue" charset="0"/>
                <a:ea typeface="Helvetica Neue" charset="0"/>
                <a:cs typeface="Helvetica Neue" charset="0"/>
              </a:rPr>
              <a:t>“</a:t>
            </a:r>
            <a:r>
              <a:rPr lang="en-US" sz="2280" i="1" dirty="0">
                <a:solidFill>
                  <a:schemeClr val="accent1">
                    <a:lumMod val="10000"/>
                  </a:schemeClr>
                </a:solidFill>
                <a:latin typeface="Helvetica Neue" charset="0"/>
                <a:ea typeface="Helvetica Neue" charset="0"/>
                <a:cs typeface="Helvetica Neue" charset="0"/>
              </a:rPr>
              <a:t>build</a:t>
            </a:r>
            <a:r>
              <a:rPr lang="en-US" sz="2280" dirty="0">
                <a:solidFill>
                  <a:schemeClr val="accent1">
                    <a:lumMod val="10000"/>
                  </a:schemeClr>
                </a:solidFill>
                <a:latin typeface="Helvetica Neue" charset="0"/>
                <a:ea typeface="Helvetica Neue" charset="0"/>
                <a:cs typeface="Helvetica Neue" charset="0"/>
              </a:rPr>
              <a:t>” uses a containerized set of tools to build the application and package it in a Docker image</a:t>
            </a:r>
          </a:p>
          <a:p>
            <a:endParaRPr lang="en-US" sz="2280" dirty="0">
              <a:solidFill>
                <a:schemeClr val="accent1">
                  <a:lumMod val="10000"/>
                </a:schemeClr>
              </a:solidFill>
              <a:latin typeface="Helvetica Neue" charset="0"/>
              <a:ea typeface="Helvetica Neue" charset="0"/>
              <a:cs typeface="Helvetica Neue" charset="0"/>
            </a:endParaRPr>
          </a:p>
          <a:p>
            <a:r>
              <a:rPr lang="en-US" sz="2280" dirty="0">
                <a:solidFill>
                  <a:schemeClr val="accent1">
                    <a:lumMod val="10000"/>
                  </a:schemeClr>
                </a:solidFill>
                <a:latin typeface="Helvetica Neue" charset="0"/>
                <a:ea typeface="Helvetica Neue" charset="0"/>
                <a:cs typeface="Helvetica Neue" charset="0"/>
              </a:rPr>
              <a:t>“</a:t>
            </a:r>
            <a:r>
              <a:rPr lang="en-US" sz="2280" i="1" dirty="0">
                <a:solidFill>
                  <a:schemeClr val="accent1">
                    <a:lumMod val="10000"/>
                  </a:schemeClr>
                </a:solidFill>
                <a:latin typeface="Helvetica Neue" charset="0"/>
                <a:ea typeface="Helvetica Neue" charset="0"/>
                <a:cs typeface="Helvetica Neue" charset="0"/>
              </a:rPr>
              <a:t>run</a:t>
            </a:r>
            <a:r>
              <a:rPr lang="en-US" sz="2280" dirty="0">
                <a:solidFill>
                  <a:schemeClr val="accent1">
                    <a:lumMod val="10000"/>
                  </a:schemeClr>
                </a:solidFill>
                <a:latin typeface="Helvetica Neue" charset="0"/>
                <a:ea typeface="Helvetica Neue" charset="0"/>
                <a:cs typeface="Helvetica Neue" charset="0"/>
              </a:rPr>
              <a:t>” executes the Docker image locally</a:t>
            </a:r>
          </a:p>
          <a:p>
            <a:endParaRPr lang="en-US" sz="2280" dirty="0">
              <a:solidFill>
                <a:schemeClr val="accent1">
                  <a:lumMod val="10000"/>
                </a:schemeClr>
              </a:solidFill>
              <a:latin typeface="Helvetica Neue" charset="0"/>
              <a:ea typeface="Helvetica Neue" charset="0"/>
              <a:cs typeface="Helvetica Neue" charset="0"/>
            </a:endParaRPr>
          </a:p>
          <a:p>
            <a:r>
              <a:rPr lang="en-US" sz="2280" dirty="0">
                <a:solidFill>
                  <a:schemeClr val="accent1">
                    <a:lumMod val="10000"/>
                  </a:schemeClr>
                </a:solidFill>
                <a:latin typeface="Helvetica Neue" charset="0"/>
                <a:ea typeface="Helvetica Neue" charset="0"/>
                <a:cs typeface="Helvetica Neue" charset="0"/>
              </a:rPr>
              <a:t>CLI and Docker are the only prerequisites</a:t>
            </a:r>
          </a:p>
        </p:txBody>
      </p:sp>
      <p:cxnSp>
        <p:nvCxnSpPr>
          <p:cNvPr id="3" name="Straight Connector 2"/>
          <p:cNvCxnSpPr/>
          <p:nvPr/>
        </p:nvCxnSpPr>
        <p:spPr>
          <a:xfrm>
            <a:off x="3092535" y="5282713"/>
            <a:ext cx="324148" cy="0"/>
          </a:xfrm>
          <a:prstGeom prst="line">
            <a:avLst/>
          </a:prstGeom>
          <a:ln w="6350">
            <a:solidFill>
              <a:srgbClr val="3972BC"/>
            </a:solidFill>
          </a:ln>
        </p:spPr>
        <p:style>
          <a:lnRef idx="1">
            <a:schemeClr val="accent1"/>
          </a:lnRef>
          <a:fillRef idx="0">
            <a:schemeClr val="accent1"/>
          </a:fillRef>
          <a:effectRef idx="0">
            <a:schemeClr val="accent1"/>
          </a:effectRef>
          <a:fontRef idx="minor">
            <a:schemeClr val="tx1"/>
          </a:fontRef>
        </p:style>
      </p:cxnSp>
      <p:pic>
        <p:nvPicPr>
          <p:cNvPr id="9" name="Picture 2" descr="https://developer.ibm.com/microservice-builder/wp-content/uploads/sites/123/2017/06/diagram_im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85255" y="7093197"/>
            <a:ext cx="803932" cy="69417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p:txBody>
          <a:bodyPr/>
          <a:lstStyle/>
          <a:p>
            <a:r>
              <a:rPr lang="en-US" sz="4800" dirty="0" smtClean="0"/>
              <a:t>Developer </a:t>
            </a:r>
            <a:r>
              <a:rPr lang="en-US" sz="4800" dirty="0"/>
              <a:t>CLI</a:t>
            </a:r>
            <a:endParaRPr lang="en-US" dirty="0"/>
          </a:p>
        </p:txBody>
      </p:sp>
      <p:sp>
        <p:nvSpPr>
          <p:cNvPr id="6" name="Rectangle 5"/>
          <p:cNvSpPr/>
          <p:nvPr/>
        </p:nvSpPr>
        <p:spPr>
          <a:xfrm>
            <a:off x="468945" y="1121117"/>
            <a:ext cx="11558931" cy="492443"/>
          </a:xfrm>
          <a:prstGeom prst="rect">
            <a:avLst/>
          </a:prstGeom>
        </p:spPr>
        <p:txBody>
          <a:bodyPr wrap="square">
            <a:spAutoFit/>
          </a:bodyPr>
          <a:lstStyle/>
          <a:p>
            <a:r>
              <a:rPr lang="en-US" sz="2600" dirty="0">
                <a:solidFill>
                  <a:schemeClr val="accent4"/>
                </a:solidFill>
              </a:rPr>
              <a:t>Quickly create, build and run new services with minimal pre-reqs</a:t>
            </a:r>
          </a:p>
        </p:txBody>
      </p:sp>
    </p:spTree>
    <p:extLst>
      <p:ext uri="{BB962C8B-B14F-4D97-AF65-F5344CB8AC3E}">
        <p14:creationId xmlns:p14="http://schemas.microsoft.com/office/powerpoint/2010/main" val="414646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TextBox 27"/>
          <p:cNvSpPr txBox="1"/>
          <p:nvPr/>
        </p:nvSpPr>
        <p:spPr>
          <a:xfrm>
            <a:off x="6500831" y="2130097"/>
            <a:ext cx="6582582" cy="5424947"/>
          </a:xfrm>
          <a:prstGeom prst="rect">
            <a:avLst/>
          </a:prstGeom>
          <a:noFill/>
          <a:ln w="25400"/>
        </p:spPr>
        <p:style>
          <a:lnRef idx="1">
            <a:schemeClr val="accent2"/>
          </a:lnRef>
          <a:fillRef idx="2">
            <a:schemeClr val="accent2"/>
          </a:fillRef>
          <a:effectRef idx="1">
            <a:schemeClr val="accent2"/>
          </a:effectRef>
          <a:fontRef idx="minor">
            <a:schemeClr val="dk1"/>
          </a:fontRef>
        </p:style>
        <p:txBody>
          <a:bodyPr wrap="square" lIns="172795" tIns="115198" rIns="0" bIns="0" rtlCol="0">
            <a:noAutofit/>
          </a:bodyPr>
          <a:lstStyle/>
          <a:p>
            <a:endParaRPr lang="en-US" sz="2520" b="1" dirty="0">
              <a:solidFill>
                <a:srgbClr val="000000"/>
              </a:solidFill>
            </a:endParaRPr>
          </a:p>
        </p:txBody>
      </p:sp>
      <p:sp>
        <p:nvSpPr>
          <p:cNvPr id="4" name="TextBox 3"/>
          <p:cNvSpPr txBox="1"/>
          <p:nvPr/>
        </p:nvSpPr>
        <p:spPr>
          <a:xfrm>
            <a:off x="1571208" y="2130097"/>
            <a:ext cx="4838936" cy="5424947"/>
          </a:xfrm>
          <a:prstGeom prst="rect">
            <a:avLst/>
          </a:prstGeom>
          <a:solidFill>
            <a:schemeClr val="accent2"/>
          </a:solidFill>
        </p:spPr>
        <p:style>
          <a:lnRef idx="1">
            <a:schemeClr val="accent2"/>
          </a:lnRef>
          <a:fillRef idx="2">
            <a:schemeClr val="accent2"/>
          </a:fillRef>
          <a:effectRef idx="1">
            <a:schemeClr val="accent2"/>
          </a:effectRef>
          <a:fontRef idx="minor">
            <a:schemeClr val="dk1"/>
          </a:fontRef>
        </p:style>
        <p:txBody>
          <a:bodyPr wrap="square" lIns="172795" tIns="115198" rIns="0" bIns="0" rtlCol="0">
            <a:noAutofit/>
          </a:bodyPr>
          <a:lstStyle/>
          <a:p>
            <a:r>
              <a:rPr lang="en-US" sz="2520" b="1" dirty="0">
                <a:solidFill>
                  <a:srgbClr val="000000"/>
                </a:solidFill>
              </a:rPr>
              <a:t>GitHub/GitHub Enterprise</a:t>
            </a:r>
          </a:p>
        </p:txBody>
      </p:sp>
      <p:sp>
        <p:nvSpPr>
          <p:cNvPr id="5" name="TextBox 4"/>
          <p:cNvSpPr txBox="1"/>
          <p:nvPr/>
        </p:nvSpPr>
        <p:spPr>
          <a:xfrm>
            <a:off x="1801629" y="2883021"/>
            <a:ext cx="4608512" cy="387798"/>
          </a:xfrm>
          <a:prstGeom prst="rect">
            <a:avLst/>
          </a:prstGeom>
          <a:noFill/>
        </p:spPr>
        <p:txBody>
          <a:bodyPr wrap="square" lIns="0" tIns="0" rIns="0" bIns="0" rtlCol="0">
            <a:spAutoFit/>
          </a:bodyPr>
          <a:lstStyle/>
          <a:p>
            <a:r>
              <a:rPr lang="en-US" sz="2520" dirty="0">
                <a:solidFill>
                  <a:srgbClr val="000000"/>
                </a:solidFill>
              </a:rPr>
              <a:t>▾ my-org</a:t>
            </a:r>
          </a:p>
        </p:txBody>
      </p:sp>
      <p:sp>
        <p:nvSpPr>
          <p:cNvPr id="7" name="TextBox 6"/>
          <p:cNvSpPr txBox="1"/>
          <p:nvPr/>
        </p:nvSpPr>
        <p:spPr>
          <a:xfrm>
            <a:off x="2088192" y="3299738"/>
            <a:ext cx="4608512" cy="387798"/>
          </a:xfrm>
          <a:prstGeom prst="rect">
            <a:avLst/>
          </a:prstGeom>
          <a:noFill/>
        </p:spPr>
        <p:txBody>
          <a:bodyPr wrap="square" lIns="0" tIns="0" rIns="0" bIns="0" rtlCol="0">
            <a:spAutoFit/>
          </a:bodyPr>
          <a:lstStyle/>
          <a:p>
            <a:r>
              <a:rPr lang="en-US" sz="1440" dirty="0">
                <a:solidFill>
                  <a:srgbClr val="000000"/>
                </a:solidFill>
              </a:rPr>
              <a:t>►</a:t>
            </a:r>
            <a:r>
              <a:rPr lang="en-US" sz="2520" dirty="0">
                <a:solidFill>
                  <a:srgbClr val="000000"/>
                </a:solidFill>
              </a:rPr>
              <a:t> service-a</a:t>
            </a:r>
          </a:p>
        </p:txBody>
      </p:sp>
      <p:sp>
        <p:nvSpPr>
          <p:cNvPr id="9" name="TextBox 8"/>
          <p:cNvSpPr txBox="1"/>
          <p:nvPr/>
        </p:nvSpPr>
        <p:spPr>
          <a:xfrm>
            <a:off x="2088192" y="3716456"/>
            <a:ext cx="4608512" cy="387798"/>
          </a:xfrm>
          <a:prstGeom prst="rect">
            <a:avLst/>
          </a:prstGeom>
          <a:noFill/>
        </p:spPr>
        <p:txBody>
          <a:bodyPr wrap="square" lIns="0" tIns="0" rIns="0" bIns="0" rtlCol="0">
            <a:spAutoFit/>
          </a:bodyPr>
          <a:lstStyle/>
          <a:p>
            <a:r>
              <a:rPr lang="en-US" sz="2520" dirty="0">
                <a:solidFill>
                  <a:srgbClr val="000000"/>
                </a:solidFill>
              </a:rPr>
              <a:t>▾ service-b</a:t>
            </a:r>
          </a:p>
        </p:txBody>
      </p:sp>
      <p:sp>
        <p:nvSpPr>
          <p:cNvPr id="11" name="TextBox 10"/>
          <p:cNvSpPr txBox="1"/>
          <p:nvPr/>
        </p:nvSpPr>
        <p:spPr>
          <a:xfrm>
            <a:off x="2567431" y="4093237"/>
            <a:ext cx="4608512" cy="387798"/>
          </a:xfrm>
          <a:prstGeom prst="rect">
            <a:avLst/>
          </a:prstGeom>
          <a:noFill/>
        </p:spPr>
        <p:txBody>
          <a:bodyPr wrap="square" lIns="0" tIns="0" rIns="0" bIns="0" rtlCol="0">
            <a:spAutoFit/>
          </a:bodyPr>
          <a:lstStyle/>
          <a:p>
            <a:r>
              <a:rPr lang="en-US" sz="1440" dirty="0">
                <a:solidFill>
                  <a:srgbClr val="000000"/>
                </a:solidFill>
              </a:rPr>
              <a:t>►</a:t>
            </a:r>
            <a:r>
              <a:rPr lang="en-US" sz="2520" dirty="0">
                <a:solidFill>
                  <a:srgbClr val="000000"/>
                </a:solidFill>
              </a:rPr>
              <a:t> src</a:t>
            </a:r>
          </a:p>
        </p:txBody>
      </p:sp>
      <p:sp>
        <p:nvSpPr>
          <p:cNvPr id="12" name="TextBox 11"/>
          <p:cNvSpPr txBox="1"/>
          <p:nvPr/>
        </p:nvSpPr>
        <p:spPr>
          <a:xfrm>
            <a:off x="2567430" y="5313536"/>
            <a:ext cx="4608512" cy="387798"/>
          </a:xfrm>
          <a:prstGeom prst="rect">
            <a:avLst/>
          </a:prstGeom>
          <a:noFill/>
        </p:spPr>
        <p:txBody>
          <a:bodyPr wrap="square" lIns="0" tIns="0" rIns="0" bIns="0" rtlCol="0">
            <a:spAutoFit/>
          </a:bodyPr>
          <a:lstStyle/>
          <a:p>
            <a:r>
              <a:rPr lang="en-US" sz="2520" dirty="0">
                <a:solidFill>
                  <a:srgbClr val="000000"/>
                </a:solidFill>
              </a:rPr>
              <a:t>▾ manifests</a:t>
            </a:r>
          </a:p>
        </p:txBody>
      </p:sp>
      <p:sp>
        <p:nvSpPr>
          <p:cNvPr id="13" name="TextBox 12"/>
          <p:cNvSpPr txBox="1"/>
          <p:nvPr/>
        </p:nvSpPr>
        <p:spPr>
          <a:xfrm>
            <a:off x="2567431" y="4881575"/>
            <a:ext cx="4608512" cy="387798"/>
          </a:xfrm>
          <a:prstGeom prst="rect">
            <a:avLst/>
          </a:prstGeom>
          <a:noFill/>
        </p:spPr>
        <p:txBody>
          <a:bodyPr wrap="square" lIns="0" tIns="0" rIns="0" bIns="0" rtlCol="0">
            <a:spAutoFit/>
          </a:bodyPr>
          <a:lstStyle/>
          <a:p>
            <a:r>
              <a:rPr lang="en-US" sz="2520" dirty="0">
                <a:solidFill>
                  <a:srgbClr val="000000"/>
                </a:solidFill>
              </a:rPr>
              <a:t>Jenkinsfile</a:t>
            </a:r>
          </a:p>
        </p:txBody>
      </p:sp>
      <p:sp>
        <p:nvSpPr>
          <p:cNvPr id="15" name="TextBox 14"/>
          <p:cNvSpPr txBox="1"/>
          <p:nvPr/>
        </p:nvSpPr>
        <p:spPr>
          <a:xfrm>
            <a:off x="2534316" y="6115869"/>
            <a:ext cx="4608512" cy="387798"/>
          </a:xfrm>
          <a:prstGeom prst="rect">
            <a:avLst/>
          </a:prstGeom>
          <a:noFill/>
        </p:spPr>
        <p:txBody>
          <a:bodyPr wrap="square" lIns="0" tIns="0" rIns="0" bIns="0" rtlCol="0">
            <a:spAutoFit/>
          </a:bodyPr>
          <a:lstStyle/>
          <a:p>
            <a:r>
              <a:rPr lang="en-US" sz="2520" dirty="0">
                <a:solidFill>
                  <a:srgbClr val="000000"/>
                </a:solidFill>
              </a:rPr>
              <a:t>pom.xml</a:t>
            </a:r>
          </a:p>
        </p:txBody>
      </p:sp>
      <p:sp>
        <p:nvSpPr>
          <p:cNvPr id="16" name="TextBox 15"/>
          <p:cNvSpPr txBox="1"/>
          <p:nvPr/>
        </p:nvSpPr>
        <p:spPr>
          <a:xfrm>
            <a:off x="2875425" y="5721992"/>
            <a:ext cx="4608512" cy="387798"/>
          </a:xfrm>
          <a:prstGeom prst="rect">
            <a:avLst/>
          </a:prstGeom>
          <a:noFill/>
        </p:spPr>
        <p:txBody>
          <a:bodyPr wrap="square" lIns="0" tIns="0" rIns="0" bIns="0" rtlCol="0">
            <a:spAutoFit/>
          </a:bodyPr>
          <a:lstStyle/>
          <a:p>
            <a:r>
              <a:rPr lang="en-US" sz="2520" dirty="0">
                <a:solidFill>
                  <a:srgbClr val="000000"/>
                </a:solidFill>
              </a:rPr>
              <a:t>deploy.yaml</a:t>
            </a:r>
          </a:p>
        </p:txBody>
      </p:sp>
      <p:sp>
        <p:nvSpPr>
          <p:cNvPr id="17" name="TextBox 16"/>
          <p:cNvSpPr txBox="1"/>
          <p:nvPr/>
        </p:nvSpPr>
        <p:spPr>
          <a:xfrm>
            <a:off x="2567431" y="4503500"/>
            <a:ext cx="4608512" cy="387798"/>
          </a:xfrm>
          <a:prstGeom prst="rect">
            <a:avLst/>
          </a:prstGeom>
          <a:noFill/>
        </p:spPr>
        <p:txBody>
          <a:bodyPr wrap="square" lIns="0" tIns="0" rIns="0" bIns="0" rtlCol="0">
            <a:spAutoFit/>
          </a:bodyPr>
          <a:lstStyle/>
          <a:p>
            <a:r>
              <a:rPr lang="en-US" sz="2520" dirty="0">
                <a:solidFill>
                  <a:srgbClr val="000000"/>
                </a:solidFill>
              </a:rPr>
              <a:t>Dockerfile</a:t>
            </a:r>
          </a:p>
        </p:txBody>
      </p:sp>
      <p:sp>
        <p:nvSpPr>
          <p:cNvPr id="18" name="TextBox 17"/>
          <p:cNvSpPr txBox="1"/>
          <p:nvPr/>
        </p:nvSpPr>
        <p:spPr>
          <a:xfrm>
            <a:off x="6670116" y="2285994"/>
            <a:ext cx="6227920" cy="3577393"/>
          </a:xfrm>
          <a:prstGeom prst="rect">
            <a:avLst/>
          </a:prstGeom>
          <a:solidFill>
            <a:schemeClr val="accent5"/>
          </a:solidFill>
        </p:spPr>
        <p:style>
          <a:lnRef idx="1">
            <a:schemeClr val="accent4"/>
          </a:lnRef>
          <a:fillRef idx="2">
            <a:schemeClr val="accent4"/>
          </a:fillRef>
          <a:effectRef idx="1">
            <a:schemeClr val="accent4"/>
          </a:effectRef>
          <a:fontRef idx="minor">
            <a:schemeClr val="dk1"/>
          </a:fontRef>
        </p:style>
        <p:txBody>
          <a:bodyPr wrap="square" lIns="172795" tIns="115198" rIns="0" bIns="0" rtlCol="0">
            <a:noAutofit/>
          </a:bodyPr>
          <a:lstStyle/>
          <a:p>
            <a:r>
              <a:rPr lang="en-US" sz="2520" b="1" dirty="0">
                <a:solidFill>
                  <a:srgbClr val="000000"/>
                </a:solidFill>
              </a:rPr>
              <a:t>Jenkins</a:t>
            </a:r>
          </a:p>
        </p:txBody>
      </p:sp>
      <p:sp>
        <p:nvSpPr>
          <p:cNvPr id="22" name="TextBox 21"/>
          <p:cNvSpPr txBox="1"/>
          <p:nvPr/>
        </p:nvSpPr>
        <p:spPr>
          <a:xfrm>
            <a:off x="6889383" y="2767561"/>
            <a:ext cx="5590456" cy="387798"/>
          </a:xfrm>
          <a:prstGeom prst="rect">
            <a:avLst/>
          </a:prstGeom>
          <a:noFill/>
        </p:spPr>
        <p:txBody>
          <a:bodyPr wrap="square" lIns="0" tIns="0" rIns="0" bIns="0" rtlCol="0">
            <a:spAutoFit/>
          </a:bodyPr>
          <a:lstStyle/>
          <a:p>
            <a:r>
              <a:rPr lang="en-US" sz="1440" dirty="0">
                <a:solidFill>
                  <a:srgbClr val="000000"/>
                </a:solidFill>
              </a:rPr>
              <a:t>►</a:t>
            </a:r>
            <a:r>
              <a:rPr lang="en-US" sz="2520" dirty="0">
                <a:solidFill>
                  <a:srgbClr val="000000"/>
                </a:solidFill>
              </a:rPr>
              <a:t> my-org </a:t>
            </a:r>
            <a:r>
              <a:rPr lang="en-US" sz="1440" dirty="0">
                <a:solidFill>
                  <a:srgbClr val="000000"/>
                </a:solidFill>
              </a:rPr>
              <a:t>►</a:t>
            </a:r>
            <a:r>
              <a:rPr lang="en-US" sz="2520" dirty="0">
                <a:solidFill>
                  <a:srgbClr val="000000"/>
                </a:solidFill>
              </a:rPr>
              <a:t> service-b </a:t>
            </a:r>
            <a:r>
              <a:rPr lang="en-US" sz="1440" dirty="0">
                <a:solidFill>
                  <a:srgbClr val="000000"/>
                </a:solidFill>
              </a:rPr>
              <a:t>►</a:t>
            </a:r>
            <a:r>
              <a:rPr lang="en-US" sz="2520" dirty="0">
                <a:solidFill>
                  <a:srgbClr val="000000"/>
                </a:solidFill>
              </a:rPr>
              <a:t> master</a:t>
            </a:r>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920699" y="3357267"/>
            <a:ext cx="5638247" cy="2074450"/>
          </a:xfrm>
          <a:prstGeom prst="rect">
            <a:avLst/>
          </a:prstGeom>
        </p:spPr>
      </p:pic>
      <p:sp>
        <p:nvSpPr>
          <p:cNvPr id="40" name="Arrow: Right 39"/>
          <p:cNvSpPr/>
          <p:nvPr/>
        </p:nvSpPr>
        <p:spPr>
          <a:xfrm rot="5400000">
            <a:off x="11263547" y="5439592"/>
            <a:ext cx="1095695" cy="376781"/>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lIns="146300" tIns="73150" rIns="146300" bIns="73150" rtlCol="0" anchor="ctr"/>
          <a:lstStyle/>
          <a:p>
            <a:pPr algn="ctr"/>
            <a:endParaRPr lang="en-US" sz="3480" dirty="0">
              <a:solidFill>
                <a:srgbClr val="FFFFFF"/>
              </a:solidFill>
            </a:endParaRPr>
          </a:p>
        </p:txBody>
      </p:sp>
      <p:sp>
        <p:nvSpPr>
          <p:cNvPr id="26" name="Arrow: Right 39"/>
          <p:cNvSpPr/>
          <p:nvPr/>
        </p:nvSpPr>
        <p:spPr>
          <a:xfrm rot="5400000">
            <a:off x="9886239" y="5463935"/>
            <a:ext cx="1047008" cy="376781"/>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lIns="146300" tIns="73150" rIns="146300" bIns="73150" rtlCol="0" anchor="ctr"/>
          <a:lstStyle/>
          <a:p>
            <a:pPr algn="ctr"/>
            <a:endParaRPr lang="en-US" sz="3480" dirty="0">
              <a:solidFill>
                <a:srgbClr val="FFFFFF"/>
              </a:solidFill>
            </a:endParaRPr>
          </a:p>
        </p:txBody>
      </p:sp>
      <p:sp>
        <p:nvSpPr>
          <p:cNvPr id="6" name="Title 5"/>
          <p:cNvSpPr>
            <a:spLocks noGrp="1"/>
          </p:cNvSpPr>
          <p:nvPr>
            <p:ph type="title"/>
          </p:nvPr>
        </p:nvSpPr>
        <p:spPr/>
        <p:txBody>
          <a:bodyPr/>
          <a:lstStyle/>
          <a:p>
            <a:r>
              <a:rPr lang="en-US" sz="4440" dirty="0">
                <a:solidFill>
                  <a:schemeClr val="accent4"/>
                </a:solidFill>
              </a:rPr>
              <a:t>Microservice Builder </a:t>
            </a:r>
            <a:r>
              <a:rPr lang="en-US" sz="4440" dirty="0" smtClean="0">
                <a:solidFill>
                  <a:schemeClr val="accent4"/>
                </a:solidFill>
              </a:rPr>
              <a:t>pipeline</a:t>
            </a:r>
            <a:endParaRPr lang="en-US" dirty="0">
              <a:solidFill>
                <a:schemeClr val="accent4"/>
              </a:solidFill>
            </a:endParaRPr>
          </a:p>
        </p:txBody>
      </p:sp>
      <p:pic>
        <p:nvPicPr>
          <p:cNvPr id="23" name="Picture 2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634140" y="6250350"/>
            <a:ext cx="1101931" cy="1019088"/>
          </a:xfrm>
          <a:prstGeom prst="rect">
            <a:avLst/>
          </a:prstGeom>
        </p:spPr>
      </p:pic>
      <p:sp>
        <p:nvSpPr>
          <p:cNvPr id="3" name="TextBox 2"/>
          <p:cNvSpPr txBox="1"/>
          <p:nvPr/>
        </p:nvSpPr>
        <p:spPr>
          <a:xfrm>
            <a:off x="7483937" y="6312847"/>
            <a:ext cx="2499587" cy="1218791"/>
          </a:xfrm>
          <a:prstGeom prst="rect">
            <a:avLst/>
          </a:prstGeom>
          <a:noFill/>
        </p:spPr>
        <p:txBody>
          <a:bodyPr wrap="none" lIns="146300" tIns="73150" rIns="146300" bIns="73150" rtlCol="0">
            <a:spAutoFit/>
          </a:bodyPr>
          <a:lstStyle/>
          <a:p>
            <a:r>
              <a:rPr lang="en-US" sz="3480" b="1" dirty="0"/>
              <a:t>IBM Cloud</a:t>
            </a:r>
            <a:br>
              <a:rPr lang="en-US" sz="3480" b="1" dirty="0"/>
            </a:br>
            <a:r>
              <a:rPr lang="en-US" sz="3480" b="1" dirty="0" smtClean="0"/>
              <a:t>Private</a:t>
            </a:r>
            <a:endParaRPr lang="en-US" sz="3480" b="1" dirty="0"/>
          </a:p>
        </p:txBody>
      </p:sp>
      <p:sp>
        <p:nvSpPr>
          <p:cNvPr id="8" name="Can 7"/>
          <p:cNvSpPr/>
          <p:nvPr/>
        </p:nvSpPr>
        <p:spPr bwMode="auto">
          <a:xfrm>
            <a:off x="9825609" y="6250351"/>
            <a:ext cx="1120300" cy="1000603"/>
          </a:xfrm>
          <a:prstGeom prst="can">
            <a:avLst/>
          </a:prstGeom>
          <a:solidFill>
            <a:schemeClr val="accent6"/>
          </a:solidFill>
          <a:ln>
            <a:noFill/>
          </a:ln>
          <a:effectLst/>
          <a:extLst/>
        </p:spPr>
        <p:txBody>
          <a:bodyPr vert="horz" wrap="none" lIns="146300" tIns="73150" rIns="146300" bIns="73150" numCol="1" rtlCol="0" anchor="ctr" anchorCtr="0" compatLnSpc="1">
            <a:prstTxWarp prst="textNoShape">
              <a:avLst/>
            </a:prstTxWarp>
          </a:bodyPr>
          <a:lstStyle/>
          <a:p>
            <a:pPr algn="ctr" defTabSz="1463004" fontAlgn="base">
              <a:lnSpc>
                <a:spcPct val="90000"/>
              </a:lnSpc>
              <a:spcBef>
                <a:spcPct val="0"/>
              </a:spcBef>
              <a:spcAft>
                <a:spcPct val="0"/>
              </a:spcAft>
            </a:pPr>
            <a:r>
              <a:rPr lang="en-US" sz="1920" dirty="0">
                <a:solidFill>
                  <a:schemeClr val="bg1"/>
                </a:solidFill>
                <a:latin typeface="Arial" charset="0"/>
              </a:rPr>
              <a:t>Registry</a:t>
            </a:r>
            <a:endParaRPr lang="en-US" sz="3240" dirty="0">
              <a:solidFill>
                <a:schemeClr val="bg1"/>
              </a:solidFill>
              <a:latin typeface="Arial" charset="0"/>
            </a:endParaRPr>
          </a:p>
        </p:txBody>
      </p:sp>
      <p:sp>
        <p:nvSpPr>
          <p:cNvPr id="14" name="Cube 13"/>
          <p:cNvSpPr/>
          <p:nvPr/>
        </p:nvSpPr>
        <p:spPr bwMode="auto">
          <a:xfrm>
            <a:off x="11013890" y="6312846"/>
            <a:ext cx="1709380" cy="845822"/>
          </a:xfrm>
          <a:prstGeom prst="cube">
            <a:avLst>
              <a:gd name="adj" fmla="val 12240"/>
            </a:avLst>
          </a:prstGeom>
          <a:solidFill>
            <a:schemeClr val="accent6"/>
          </a:solidFill>
          <a:ln>
            <a:noFill/>
          </a:ln>
          <a:effectLst/>
          <a:extLst/>
        </p:spPr>
        <p:txBody>
          <a:bodyPr vert="horz" wrap="none" lIns="146300" tIns="73150" rIns="146300" bIns="73150" numCol="1" rtlCol="0" anchor="ctr" anchorCtr="0" compatLnSpc="1">
            <a:prstTxWarp prst="textNoShape">
              <a:avLst/>
            </a:prstTxWarp>
          </a:bodyPr>
          <a:lstStyle/>
          <a:p>
            <a:pPr algn="ctr" defTabSz="1463004" fontAlgn="base">
              <a:lnSpc>
                <a:spcPct val="90000"/>
              </a:lnSpc>
              <a:spcBef>
                <a:spcPct val="0"/>
              </a:spcBef>
              <a:spcAft>
                <a:spcPct val="0"/>
              </a:spcAft>
            </a:pPr>
            <a:r>
              <a:rPr lang="en-US" sz="1920" dirty="0">
                <a:solidFill>
                  <a:schemeClr val="bg1"/>
                </a:solidFill>
                <a:latin typeface="Arial" charset="0"/>
              </a:rPr>
              <a:t>Kubernetes</a:t>
            </a:r>
          </a:p>
        </p:txBody>
      </p:sp>
      <p:pic>
        <p:nvPicPr>
          <p:cNvPr id="25" name="Picture 2" descr="https://developer.ibm.com/microservice-builder/wp-content/uploads/sites/123/2017/06/diagram_im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48233" y="6759894"/>
            <a:ext cx="803932" cy="69417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468945" y="1273472"/>
            <a:ext cx="12614467" cy="492443"/>
          </a:xfrm>
          <a:prstGeom prst="rect">
            <a:avLst/>
          </a:prstGeom>
        </p:spPr>
        <p:txBody>
          <a:bodyPr wrap="square">
            <a:spAutoFit/>
          </a:bodyPr>
          <a:lstStyle/>
          <a:p>
            <a:r>
              <a:rPr lang="en-US" sz="2600" dirty="0">
                <a:solidFill>
                  <a:schemeClr val="accent4"/>
                </a:solidFill>
              </a:rPr>
              <a:t>Automated build and deployment of microservices for rapid delivery</a:t>
            </a:r>
            <a:endParaRPr lang="en-US" sz="2600" dirty="0"/>
          </a:p>
        </p:txBody>
      </p:sp>
    </p:spTree>
    <p:extLst>
      <p:ext uri="{BB962C8B-B14F-4D97-AF65-F5344CB8AC3E}">
        <p14:creationId xmlns:p14="http://schemas.microsoft.com/office/powerpoint/2010/main" val="87219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464168" y="4805635"/>
            <a:ext cx="8432027" cy="2892301"/>
          </a:xfrm>
          <a:prstGeom prst="rect">
            <a:avLst/>
          </a:prstGeom>
        </p:spPr>
      </p:pic>
      <p:sp>
        <p:nvSpPr>
          <p:cNvPr id="6" name="Title 5"/>
          <p:cNvSpPr>
            <a:spLocks noGrp="1"/>
          </p:cNvSpPr>
          <p:nvPr>
            <p:ph type="title"/>
          </p:nvPr>
        </p:nvSpPr>
        <p:spPr/>
        <p:txBody>
          <a:bodyPr/>
          <a:lstStyle/>
          <a:p>
            <a:r>
              <a:rPr lang="en-US" dirty="0" smtClean="0"/>
              <a:t>Microservice Builder fabric</a:t>
            </a:r>
            <a:endParaRPr lang="en-US" dirty="0"/>
          </a:p>
        </p:txBody>
      </p:sp>
      <p:sp>
        <p:nvSpPr>
          <p:cNvPr id="24" name="Content Placeholder 2"/>
          <p:cNvSpPr>
            <a:spLocks noGrp="1"/>
          </p:cNvSpPr>
          <p:nvPr>
            <p:ph sz="quarter" idx="11"/>
          </p:nvPr>
        </p:nvSpPr>
        <p:spPr/>
        <p:txBody>
          <a:bodyPr>
            <a:normAutofit/>
          </a:bodyPr>
          <a:lstStyle/>
          <a:p>
            <a:r>
              <a:rPr lang="en-US" dirty="0" smtClean="0">
                <a:solidFill>
                  <a:schemeClr val="tx1"/>
                </a:solidFill>
              </a:rPr>
              <a:t>Fabric provides shared Liberty key and trust stores to set up trust for inter-service communication</a:t>
            </a:r>
          </a:p>
          <a:p>
            <a:r>
              <a:rPr lang="en-US" dirty="0" smtClean="0">
                <a:solidFill>
                  <a:schemeClr val="tx1"/>
                </a:solidFill>
              </a:rPr>
              <a:t>Distributed tracing enables tracking of requests as they traverse microservices for problem determination and causal analysis</a:t>
            </a:r>
          </a:p>
          <a:p>
            <a:pPr lvl="1"/>
            <a:r>
              <a:rPr lang="en-US" dirty="0" smtClean="0">
                <a:solidFill>
                  <a:schemeClr val="tx1"/>
                </a:solidFill>
              </a:rPr>
              <a:t>Applications use Open Tracing API to delineate trace spans</a:t>
            </a:r>
          </a:p>
          <a:p>
            <a:pPr lvl="1"/>
            <a:r>
              <a:rPr lang="en-US" dirty="0" smtClean="0">
                <a:solidFill>
                  <a:schemeClr val="tx1"/>
                </a:solidFill>
              </a:rPr>
              <a:t>Fabric provides Zipkin server for collection and visualization of spans</a:t>
            </a:r>
          </a:p>
        </p:txBody>
      </p:sp>
      <p:pic>
        <p:nvPicPr>
          <p:cNvPr id="7" name="Picture 2" descr="https://developer.ibm.com/microservice-builder/wp-content/uploads/sites/123/2017/06/diagram_im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43516" y="6782549"/>
            <a:ext cx="803932" cy="69417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96747" y="1038205"/>
            <a:ext cx="13208573" cy="461665"/>
          </a:xfrm>
          <a:prstGeom prst="rect">
            <a:avLst/>
          </a:prstGeom>
        </p:spPr>
        <p:txBody>
          <a:bodyPr wrap="square">
            <a:spAutoFit/>
          </a:bodyPr>
          <a:lstStyle/>
          <a:p>
            <a:r>
              <a:rPr lang="en-US" sz="2400" dirty="0">
                <a:solidFill>
                  <a:schemeClr val="accent4"/>
                </a:solidFill>
              </a:rPr>
              <a:t>Runtime components to support microservice deployments</a:t>
            </a:r>
            <a:endParaRPr lang="en-US" sz="2400" dirty="0"/>
          </a:p>
        </p:txBody>
      </p:sp>
    </p:spTree>
    <p:extLst>
      <p:ext uri="{BB962C8B-B14F-4D97-AF65-F5344CB8AC3E}">
        <p14:creationId xmlns:p14="http://schemas.microsoft.com/office/powerpoint/2010/main" val="21852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06402" y="3469503"/>
            <a:ext cx="9496213" cy="1482275"/>
          </a:xfrm>
        </p:spPr>
        <p:txBody>
          <a:bodyPr/>
          <a:lstStyle/>
          <a:p>
            <a:r>
              <a:rPr lang="en-US" dirty="0" smtClean="0"/>
              <a:t>Transformation Advisor</a:t>
            </a:r>
            <a:br>
              <a:rPr lang="en-US" dirty="0" smtClean="0"/>
            </a:br>
            <a:endParaRPr lang="en-US" dirty="0"/>
          </a:p>
        </p:txBody>
      </p:sp>
      <p:sp>
        <p:nvSpPr>
          <p:cNvPr id="4" name="Subtitle 3"/>
          <p:cNvSpPr>
            <a:spLocks noGrp="1"/>
          </p:cNvSpPr>
          <p:nvPr>
            <p:ph type="subTitle" idx="1"/>
          </p:nvPr>
        </p:nvSpPr>
        <p:spPr>
          <a:xfrm>
            <a:off x="406402" y="4951778"/>
            <a:ext cx="9509760" cy="1037014"/>
          </a:xfrm>
        </p:spPr>
        <p:txBody>
          <a:bodyPr/>
          <a:lstStyle/>
          <a:p>
            <a:r>
              <a:rPr lang="en-US" dirty="0" smtClean="0"/>
              <a:t>Shikha Srivastava  </a:t>
            </a:r>
            <a:r>
              <a:rPr lang="en-US" sz="2400" i="1" dirty="0" smtClean="0"/>
              <a:t>ssriva@us.ibm.com</a:t>
            </a:r>
            <a:endParaRPr lang="en-US" sz="2400" dirty="0" smtClean="0"/>
          </a:p>
        </p:txBody>
      </p:sp>
    </p:spTree>
    <p:extLst>
      <p:ext uri="{BB962C8B-B14F-4D97-AF65-F5344CB8AC3E}">
        <p14:creationId xmlns:p14="http://schemas.microsoft.com/office/powerpoint/2010/main" val="3171995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1: Modernizing the existing application</a:t>
            </a:r>
            <a:endParaRPr lang="en-US" dirty="0"/>
          </a:p>
        </p:txBody>
      </p:sp>
      <p:sp>
        <p:nvSpPr>
          <p:cNvPr id="4" name="Content Placeholder 3"/>
          <p:cNvSpPr>
            <a:spLocks noGrp="1"/>
          </p:cNvSpPr>
          <p:nvPr>
            <p:ph sz="quarter" idx="11"/>
          </p:nvPr>
        </p:nvSpPr>
        <p:spPr>
          <a:xfrm>
            <a:off x="468946" y="1443707"/>
            <a:ext cx="13064176" cy="4315409"/>
          </a:xfrm>
        </p:spPr>
        <p:txBody>
          <a:bodyPr/>
          <a:lstStyle/>
          <a:p>
            <a:r>
              <a:rPr lang="en-US" dirty="0"/>
              <a:t>Initial need to migrate to current runtimes, projects, and supporting libraries on </a:t>
            </a:r>
            <a:r>
              <a:rPr lang="en-US" dirty="0" smtClean="0"/>
              <a:t>WebSphere V9</a:t>
            </a:r>
          </a:p>
          <a:p>
            <a:pPr lvl="1"/>
            <a:r>
              <a:rPr lang="en-US" dirty="0" smtClean="0"/>
              <a:t>It is </a:t>
            </a:r>
            <a:r>
              <a:rPr lang="en-US" dirty="0"/>
              <a:t>an intermediate modernization step and not a complete </a:t>
            </a:r>
            <a:r>
              <a:rPr lang="en-US" dirty="0" smtClean="0"/>
              <a:t>rearchitecture</a:t>
            </a:r>
          </a:p>
          <a:p>
            <a:r>
              <a:rPr lang="en-US" dirty="0" smtClean="0"/>
              <a:t>This </a:t>
            </a:r>
            <a:r>
              <a:rPr lang="en-US" dirty="0"/>
              <a:t>phase focuses on modernizing application components to present-day versions, as well as development environments and delivery pipelines to modern </a:t>
            </a:r>
            <a:r>
              <a:rPr lang="en-US" dirty="0" smtClean="0"/>
              <a:t>practices</a:t>
            </a:r>
            <a:endParaRPr lang="en-US" dirty="0"/>
          </a:p>
        </p:txBody>
      </p:sp>
      <p:sp>
        <p:nvSpPr>
          <p:cNvPr id="5" name="Rectangle 4"/>
          <p:cNvSpPr/>
          <p:nvPr/>
        </p:nvSpPr>
        <p:spPr>
          <a:xfrm>
            <a:off x="0" y="6128084"/>
            <a:ext cx="14630400" cy="1200329"/>
          </a:xfrm>
          <a:prstGeom prst="rect">
            <a:avLst/>
          </a:prstGeom>
        </p:spPr>
        <p:txBody>
          <a:bodyPr wrap="square">
            <a:spAutoFit/>
          </a:bodyPr>
          <a:lstStyle/>
          <a:p>
            <a:pPr algn="ctr"/>
            <a:r>
              <a:rPr lang="en-GB" sz="2400" dirty="0">
                <a:hlinkClick r:id="rId2"/>
              </a:rPr>
              <a:t>https://www.ibm.com/blogs/bluemix/2017/08/websphere-on-the-cloud-application-modernization</a:t>
            </a:r>
            <a:r>
              <a:rPr lang="en-GB" sz="2400" dirty="0" smtClean="0">
                <a:hlinkClick r:id="rId2"/>
              </a:rPr>
              <a:t>/</a:t>
            </a:r>
          </a:p>
          <a:p>
            <a:pPr algn="ctr"/>
            <a:endParaRPr lang="en-GB" sz="2400" dirty="0">
              <a:hlinkClick r:id="rId2"/>
            </a:endParaRPr>
          </a:p>
          <a:p>
            <a:pPr algn="ctr"/>
            <a:r>
              <a:rPr lang="en-GB" sz="2400" dirty="0" smtClean="0">
                <a:hlinkClick r:id="rId2"/>
              </a:rPr>
              <a:t>https</a:t>
            </a:r>
            <a:r>
              <a:rPr lang="en-GB" sz="2400" dirty="0">
                <a:hlinkClick r:id="rId2"/>
              </a:rPr>
              <a:t>://github.com/ibm-cloud-architecture/refarch-jee/blob/master/phases/phase1.md</a:t>
            </a:r>
            <a:endParaRPr lang="en-GB" sz="2400" dirty="0"/>
          </a:p>
        </p:txBody>
      </p:sp>
    </p:spTree>
    <p:extLst>
      <p:ext uri="{BB962C8B-B14F-4D97-AF65-F5344CB8AC3E}">
        <p14:creationId xmlns:p14="http://schemas.microsoft.com/office/powerpoint/2010/main" val="2637797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extBox 115"/>
          <p:cNvSpPr txBox="1"/>
          <p:nvPr/>
        </p:nvSpPr>
        <p:spPr>
          <a:xfrm>
            <a:off x="2071819" y="1351393"/>
            <a:ext cx="3192044" cy="6368531"/>
          </a:xfrm>
          <a:prstGeom prst="rect">
            <a:avLst/>
          </a:prstGeom>
        </p:spPr>
        <p:txBody>
          <a:bodyPr vert="horz" wrap="square" lIns="92583" tIns="46292" rIns="92583" bIns="46292" rtlCol="0" anchor="t" anchorCtr="0">
            <a:noAutofit/>
          </a:bodyPr>
          <a:lstStyle/>
          <a:p>
            <a:pPr defTabSz="925885">
              <a:lnSpc>
                <a:spcPct val="90000"/>
              </a:lnSpc>
              <a:spcBef>
                <a:spcPts val="1013"/>
              </a:spcBef>
            </a:pPr>
            <a:endParaRPr lang="en-US" sz="2531" dirty="0">
              <a:solidFill>
                <a:srgbClr val="000000"/>
              </a:solidFill>
              <a:latin typeface="Arial"/>
              <a:ea typeface=""/>
            </a:endParaRPr>
          </a:p>
        </p:txBody>
      </p:sp>
      <p:grpSp>
        <p:nvGrpSpPr>
          <p:cNvPr id="5" name="Group 4"/>
          <p:cNvGrpSpPr/>
          <p:nvPr/>
        </p:nvGrpSpPr>
        <p:grpSpPr>
          <a:xfrm>
            <a:off x="1591092" y="1632747"/>
            <a:ext cx="10536219" cy="5531366"/>
            <a:chOff x="2030707" y="1289091"/>
            <a:chExt cx="10536219" cy="5531366"/>
          </a:xfrm>
        </p:grpSpPr>
        <p:sp>
          <p:nvSpPr>
            <p:cNvPr id="38" name="Curved Down Arrow 37"/>
            <p:cNvSpPr/>
            <p:nvPr/>
          </p:nvSpPr>
          <p:spPr>
            <a:xfrm>
              <a:off x="10368888" y="5217406"/>
              <a:ext cx="1696710" cy="580389"/>
            </a:xfrm>
            <a:prstGeom prst="curved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7" dirty="0">
                <a:solidFill>
                  <a:schemeClr val="tx1"/>
                </a:solidFill>
              </a:endParaRPr>
            </a:p>
          </p:txBody>
        </p:sp>
        <p:sp>
          <p:nvSpPr>
            <p:cNvPr id="35" name="Curved Down Arrow 34"/>
            <p:cNvSpPr/>
            <p:nvPr/>
          </p:nvSpPr>
          <p:spPr>
            <a:xfrm>
              <a:off x="8186205" y="3984599"/>
              <a:ext cx="1696710" cy="580389"/>
            </a:xfrm>
            <a:prstGeom prst="curved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7" dirty="0">
                <a:solidFill>
                  <a:schemeClr val="tx1"/>
                </a:solidFill>
              </a:endParaRPr>
            </a:p>
          </p:txBody>
        </p:sp>
        <p:sp>
          <p:nvSpPr>
            <p:cNvPr id="31" name="Curved Down Arrow 30"/>
            <p:cNvSpPr/>
            <p:nvPr/>
          </p:nvSpPr>
          <p:spPr>
            <a:xfrm>
              <a:off x="6278161" y="2814668"/>
              <a:ext cx="1696710" cy="580389"/>
            </a:xfrm>
            <a:prstGeom prst="curved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7" dirty="0">
                <a:solidFill>
                  <a:schemeClr val="tx1"/>
                </a:solidFill>
              </a:endParaRPr>
            </a:p>
          </p:txBody>
        </p:sp>
        <p:sp>
          <p:nvSpPr>
            <p:cNvPr id="3" name="Curved Down Arrow 2"/>
            <p:cNvSpPr/>
            <p:nvPr/>
          </p:nvSpPr>
          <p:spPr>
            <a:xfrm>
              <a:off x="4052860" y="1645490"/>
              <a:ext cx="1696710" cy="580389"/>
            </a:xfrm>
            <a:prstGeom prst="curvedDown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7" dirty="0">
                <a:solidFill>
                  <a:schemeClr val="tx1"/>
                </a:solidFill>
              </a:endParaRPr>
            </a:p>
          </p:txBody>
        </p:sp>
        <p:sp>
          <p:nvSpPr>
            <p:cNvPr id="117" name="TextBox 116"/>
            <p:cNvSpPr txBox="1"/>
            <p:nvPr/>
          </p:nvSpPr>
          <p:spPr>
            <a:xfrm>
              <a:off x="2030707" y="1289091"/>
              <a:ext cx="2143306" cy="1062978"/>
            </a:xfrm>
            <a:prstGeom prst="rect">
              <a:avLst/>
            </a:prstGeom>
            <a:solidFill>
              <a:schemeClr val="accent1">
                <a:lumMod val="20000"/>
                <a:lumOff val="80000"/>
              </a:schemeClr>
            </a:solidFill>
            <a:ln>
              <a:solidFill>
                <a:schemeClr val="accent2">
                  <a:lumMod val="75000"/>
                </a:schemeClr>
              </a:solidFill>
            </a:ln>
          </p:spPr>
          <p:txBody>
            <a:bodyPr vert="horz" wrap="square" lIns="92583" tIns="46292" rIns="92583" bIns="46292" rtlCol="0" anchor="ctr" anchorCtr="0">
              <a:noAutofit/>
            </a:bodyPr>
            <a:lstStyle/>
            <a:p>
              <a:pPr defTabSz="925885">
                <a:lnSpc>
                  <a:spcPct val="90000"/>
                </a:lnSpc>
                <a:spcBef>
                  <a:spcPts val="1013"/>
                </a:spcBef>
              </a:pPr>
              <a:endParaRPr lang="en-US" sz="2025" b="1" dirty="0">
                <a:solidFill>
                  <a:schemeClr val="accent3"/>
                </a:solidFill>
                <a:latin typeface="Arial"/>
                <a:ea typeface=""/>
              </a:endParaRPr>
            </a:p>
            <a:p>
              <a:pPr defTabSz="925885">
                <a:lnSpc>
                  <a:spcPct val="90000"/>
                </a:lnSpc>
                <a:spcBef>
                  <a:spcPts val="1013"/>
                </a:spcBef>
              </a:pPr>
              <a:r>
                <a:rPr lang="en-US" sz="2025" b="1" dirty="0">
                  <a:solidFill>
                    <a:schemeClr val="accent3"/>
                  </a:solidFill>
                  <a:latin typeface="Arial"/>
                  <a:ea typeface=""/>
                </a:rPr>
                <a:t>1.Start with Legacy app</a:t>
              </a:r>
              <a:br>
                <a:rPr lang="en-US" sz="2025" b="1" dirty="0">
                  <a:solidFill>
                    <a:schemeClr val="accent3"/>
                  </a:solidFill>
                  <a:latin typeface="Arial"/>
                  <a:ea typeface=""/>
                </a:rPr>
              </a:br>
              <a:endParaRPr lang="en-US" sz="2025" b="1" dirty="0">
                <a:solidFill>
                  <a:schemeClr val="accent3"/>
                </a:solidFill>
                <a:latin typeface="Arial"/>
                <a:ea typeface=""/>
              </a:endParaRPr>
            </a:p>
          </p:txBody>
        </p:sp>
        <p:sp>
          <p:nvSpPr>
            <p:cNvPr id="27" name="TextBox 26"/>
            <p:cNvSpPr txBox="1"/>
            <p:nvPr/>
          </p:nvSpPr>
          <p:spPr>
            <a:xfrm>
              <a:off x="4271540" y="2349551"/>
              <a:ext cx="2143306" cy="1062978"/>
            </a:xfrm>
            <a:prstGeom prst="rect">
              <a:avLst/>
            </a:prstGeom>
            <a:solidFill>
              <a:schemeClr val="accent1">
                <a:lumMod val="20000"/>
                <a:lumOff val="80000"/>
              </a:schemeClr>
            </a:solidFill>
            <a:ln>
              <a:solidFill>
                <a:schemeClr val="accent2">
                  <a:lumMod val="75000"/>
                </a:schemeClr>
              </a:solidFill>
            </a:ln>
          </p:spPr>
          <p:txBody>
            <a:bodyPr vert="horz" wrap="square" lIns="92583" tIns="46292" rIns="92583" bIns="46292" rtlCol="0" anchor="ctr" anchorCtr="0">
              <a:noAutofit/>
            </a:bodyPr>
            <a:lstStyle/>
            <a:p>
              <a:pPr defTabSz="925885">
                <a:lnSpc>
                  <a:spcPct val="90000"/>
                </a:lnSpc>
                <a:spcBef>
                  <a:spcPts val="1013"/>
                </a:spcBef>
              </a:pPr>
              <a:endParaRPr lang="en-US" sz="2025" b="1" dirty="0">
                <a:solidFill>
                  <a:schemeClr val="accent3"/>
                </a:solidFill>
                <a:latin typeface="Arial"/>
                <a:ea typeface=""/>
              </a:endParaRPr>
            </a:p>
            <a:p>
              <a:pPr defTabSz="925885">
                <a:lnSpc>
                  <a:spcPct val="90000"/>
                </a:lnSpc>
                <a:spcBef>
                  <a:spcPts val="1013"/>
                </a:spcBef>
              </a:pPr>
              <a:r>
                <a:rPr lang="en-US" sz="2025" b="1" dirty="0">
                  <a:solidFill>
                    <a:schemeClr val="accent3"/>
                  </a:solidFill>
                  <a:latin typeface="Arial"/>
                  <a:ea typeface=""/>
                </a:rPr>
                <a:t>2 Expose API </a:t>
              </a:r>
              <a:br>
                <a:rPr lang="en-US" sz="2025" b="1" dirty="0">
                  <a:solidFill>
                    <a:schemeClr val="accent3"/>
                  </a:solidFill>
                  <a:latin typeface="Arial"/>
                  <a:ea typeface=""/>
                </a:rPr>
              </a:br>
              <a:endParaRPr lang="en-US" sz="2025" b="1" dirty="0">
                <a:solidFill>
                  <a:schemeClr val="accent3"/>
                </a:solidFill>
                <a:latin typeface="Arial"/>
                <a:ea typeface=""/>
              </a:endParaRPr>
            </a:p>
          </p:txBody>
        </p:sp>
        <p:sp>
          <p:nvSpPr>
            <p:cNvPr id="28" name="TextBox 27"/>
            <p:cNvSpPr txBox="1"/>
            <p:nvPr/>
          </p:nvSpPr>
          <p:spPr>
            <a:xfrm>
              <a:off x="6181880" y="3467796"/>
              <a:ext cx="2143306" cy="1158291"/>
            </a:xfrm>
            <a:prstGeom prst="rect">
              <a:avLst/>
            </a:prstGeom>
            <a:solidFill>
              <a:schemeClr val="accent1">
                <a:lumMod val="20000"/>
                <a:lumOff val="80000"/>
              </a:schemeClr>
            </a:solidFill>
            <a:ln>
              <a:solidFill>
                <a:schemeClr val="accent2">
                  <a:lumMod val="75000"/>
                </a:schemeClr>
              </a:solidFill>
            </a:ln>
          </p:spPr>
          <p:txBody>
            <a:bodyPr vert="horz" wrap="square" lIns="92583" tIns="46292" rIns="92583" bIns="46292" rtlCol="0" anchor="ctr" anchorCtr="0">
              <a:noAutofit/>
            </a:bodyPr>
            <a:lstStyle/>
            <a:p>
              <a:pPr defTabSz="925885">
                <a:lnSpc>
                  <a:spcPct val="90000"/>
                </a:lnSpc>
                <a:spcBef>
                  <a:spcPts val="1013"/>
                </a:spcBef>
              </a:pPr>
              <a:endParaRPr lang="en-US" sz="2025" b="1" dirty="0">
                <a:solidFill>
                  <a:schemeClr val="accent3"/>
                </a:solidFill>
                <a:latin typeface="Arial"/>
                <a:ea typeface=""/>
              </a:endParaRPr>
            </a:p>
            <a:p>
              <a:pPr defTabSz="925885">
                <a:lnSpc>
                  <a:spcPct val="90000"/>
                </a:lnSpc>
                <a:spcBef>
                  <a:spcPts val="1013"/>
                </a:spcBef>
              </a:pPr>
              <a:r>
                <a:rPr lang="en-US" sz="2025" b="1" dirty="0">
                  <a:solidFill>
                    <a:schemeClr val="accent3"/>
                  </a:solidFill>
                  <a:latin typeface="Arial"/>
                  <a:ea typeface=""/>
                </a:rPr>
                <a:t>3. Lift and Shift to private cloud </a:t>
              </a:r>
            </a:p>
            <a:p>
              <a:pPr defTabSz="925885">
                <a:lnSpc>
                  <a:spcPct val="90000"/>
                </a:lnSpc>
                <a:spcBef>
                  <a:spcPts val="1013"/>
                </a:spcBef>
              </a:pPr>
              <a:endParaRPr lang="en-US" sz="2025" b="1" dirty="0">
                <a:solidFill>
                  <a:schemeClr val="accent3"/>
                </a:solidFill>
                <a:latin typeface="Arial"/>
                <a:ea typeface=""/>
              </a:endParaRPr>
            </a:p>
          </p:txBody>
        </p:sp>
        <p:sp>
          <p:nvSpPr>
            <p:cNvPr id="29" name="TextBox 28"/>
            <p:cNvSpPr txBox="1"/>
            <p:nvPr/>
          </p:nvSpPr>
          <p:spPr>
            <a:xfrm>
              <a:off x="8375923" y="4724280"/>
              <a:ext cx="2143306" cy="1062978"/>
            </a:xfrm>
            <a:prstGeom prst="rect">
              <a:avLst/>
            </a:prstGeom>
            <a:solidFill>
              <a:schemeClr val="accent1">
                <a:lumMod val="20000"/>
                <a:lumOff val="80000"/>
              </a:schemeClr>
            </a:solidFill>
            <a:ln>
              <a:solidFill>
                <a:schemeClr val="accent2">
                  <a:lumMod val="75000"/>
                </a:schemeClr>
              </a:solidFill>
            </a:ln>
          </p:spPr>
          <p:txBody>
            <a:bodyPr vert="horz" wrap="square" lIns="92583" tIns="46292" rIns="92583" bIns="46292" rtlCol="0" anchor="ctr" anchorCtr="0">
              <a:noAutofit/>
            </a:bodyPr>
            <a:lstStyle/>
            <a:p>
              <a:pPr defTabSz="925885">
                <a:lnSpc>
                  <a:spcPct val="90000"/>
                </a:lnSpc>
                <a:spcBef>
                  <a:spcPts val="1013"/>
                </a:spcBef>
              </a:pPr>
              <a:r>
                <a:rPr lang="en-US" sz="2025" b="1" dirty="0">
                  <a:solidFill>
                    <a:schemeClr val="accent3"/>
                  </a:solidFill>
                  <a:latin typeface="Arial"/>
                  <a:ea typeface=""/>
                </a:rPr>
                <a:t>4. Transition some to public cloud </a:t>
              </a:r>
            </a:p>
          </p:txBody>
        </p:sp>
        <p:sp>
          <p:nvSpPr>
            <p:cNvPr id="30" name="TextBox 29"/>
            <p:cNvSpPr txBox="1"/>
            <p:nvPr/>
          </p:nvSpPr>
          <p:spPr>
            <a:xfrm>
              <a:off x="10423620" y="5917128"/>
              <a:ext cx="2143306" cy="903329"/>
            </a:xfrm>
            <a:prstGeom prst="rect">
              <a:avLst/>
            </a:prstGeom>
            <a:solidFill>
              <a:schemeClr val="accent1">
                <a:lumMod val="20000"/>
                <a:lumOff val="80000"/>
              </a:schemeClr>
            </a:solidFill>
            <a:ln>
              <a:solidFill>
                <a:schemeClr val="accent2">
                  <a:lumMod val="75000"/>
                </a:schemeClr>
              </a:solidFill>
            </a:ln>
          </p:spPr>
          <p:txBody>
            <a:bodyPr vert="horz" wrap="square" lIns="92583" tIns="46292" rIns="92583" bIns="46292" rtlCol="0" anchor="ctr" anchorCtr="0">
              <a:noAutofit/>
            </a:bodyPr>
            <a:lstStyle/>
            <a:p>
              <a:pPr defTabSz="925885">
                <a:lnSpc>
                  <a:spcPct val="90000"/>
                </a:lnSpc>
                <a:spcBef>
                  <a:spcPts val="1013"/>
                </a:spcBef>
              </a:pPr>
              <a:r>
                <a:rPr lang="en-US" sz="2025" b="1" dirty="0">
                  <a:solidFill>
                    <a:schemeClr val="accent3"/>
                  </a:solidFill>
                  <a:latin typeface="Arial"/>
                  <a:ea typeface=""/>
                </a:rPr>
                <a:t>5. Cloud Native </a:t>
              </a:r>
            </a:p>
          </p:txBody>
        </p:sp>
      </p:grpSp>
      <p:sp>
        <p:nvSpPr>
          <p:cNvPr id="2" name="Title 1"/>
          <p:cNvSpPr>
            <a:spLocks noGrp="1"/>
          </p:cNvSpPr>
          <p:nvPr>
            <p:ph type="title"/>
          </p:nvPr>
        </p:nvSpPr>
        <p:spPr/>
        <p:txBody>
          <a:bodyPr/>
          <a:lstStyle/>
          <a:p>
            <a:r>
              <a:rPr lang="en-US" sz="4200" dirty="0" smtClean="0"/>
              <a:t>Evolving towards a hybrid solution – example journey</a:t>
            </a:r>
            <a:endParaRPr lang="en-US" sz="4200" dirty="0"/>
          </a:p>
        </p:txBody>
      </p:sp>
      <p:sp>
        <p:nvSpPr>
          <p:cNvPr id="18" name="Content Placeholder 3"/>
          <p:cNvSpPr txBox="1">
            <a:spLocks/>
          </p:cNvSpPr>
          <p:nvPr/>
        </p:nvSpPr>
        <p:spPr>
          <a:xfrm>
            <a:off x="413265" y="5025010"/>
            <a:ext cx="6837319" cy="2669123"/>
          </a:xfrm>
          <a:prstGeom prst="rect">
            <a:avLst/>
          </a:prstGeom>
        </p:spPr>
        <p:txBody>
          <a:bodyPr/>
          <a:lstStyle>
            <a:lvl1pPr marL="0" indent="0" algn="l" defTabSz="728758" rtl="0" eaLnBrk="1" latinLnBrk="0" hangingPunct="1">
              <a:spcBef>
                <a:spcPts val="960"/>
              </a:spcBef>
              <a:buClr>
                <a:schemeClr val="tx1"/>
              </a:buClr>
              <a:buFontTx/>
              <a:buNone/>
              <a:defRPr sz="3200" b="0" i="0" kern="1200">
                <a:solidFill>
                  <a:srgbClr val="595959"/>
                </a:solidFill>
                <a:latin typeface="IBM Plex Sans Regular" charset="0"/>
                <a:ea typeface="+mn-ea"/>
                <a:cs typeface="+mn-cs"/>
              </a:defRPr>
            </a:lvl1pPr>
            <a:lvl2pPr marL="635237" indent="-253078" algn="l" defTabSz="728758" rtl="0" eaLnBrk="1" latinLnBrk="0" hangingPunct="1">
              <a:spcBef>
                <a:spcPts val="960"/>
              </a:spcBef>
              <a:buClr>
                <a:schemeClr val="accent5"/>
              </a:buClr>
              <a:buFont typeface="Arial"/>
              <a:buChar char="•"/>
              <a:defRPr sz="2880" b="0" i="0" kern="1200">
                <a:solidFill>
                  <a:srgbClr val="595959"/>
                </a:solidFill>
                <a:latin typeface="IBM Plex Sans Regular" charset="0"/>
                <a:ea typeface="+mn-ea"/>
                <a:cs typeface="+mn-cs"/>
              </a:defRPr>
            </a:lvl2pPr>
            <a:lvl3pPr marL="946506" indent="-275939" algn="l" defTabSz="728758" rtl="0" eaLnBrk="1" latinLnBrk="0" hangingPunct="1">
              <a:spcBef>
                <a:spcPts val="960"/>
              </a:spcBef>
              <a:buClr>
                <a:schemeClr val="tx1"/>
              </a:buClr>
              <a:buFont typeface="Lucida Grande"/>
              <a:buChar char="–"/>
              <a:defRPr sz="2560" b="0" i="0" kern="1200">
                <a:solidFill>
                  <a:srgbClr val="595959"/>
                </a:solidFill>
                <a:latin typeface="IBM Plex Sans Regular" charset="0"/>
                <a:ea typeface="+mn-ea"/>
                <a:cs typeface="+mn-cs"/>
              </a:defRPr>
            </a:lvl3pPr>
            <a:lvl4pPr marL="1424952" indent="-478333" algn="l" defTabSz="728758" rtl="0" eaLnBrk="1" latinLnBrk="0" hangingPunct="1">
              <a:spcBef>
                <a:spcPts val="960"/>
              </a:spcBef>
              <a:buClr>
                <a:schemeClr val="tx1"/>
              </a:buClr>
              <a:buFont typeface="Lucida Grande"/>
              <a:buChar char="–"/>
              <a:defRPr sz="2240" b="0" i="0" kern="1200">
                <a:solidFill>
                  <a:srgbClr val="595959"/>
                </a:solidFill>
                <a:latin typeface="IBM Plex Sans Regular" charset="0"/>
                <a:ea typeface="+mn-ea"/>
                <a:cs typeface="+mn-cs"/>
              </a:defRPr>
            </a:lvl4pPr>
            <a:lvl5pPr marL="1713360" indent="-288525" algn="l" defTabSz="728758" rtl="0" eaLnBrk="1" latinLnBrk="0" hangingPunct="1">
              <a:spcBef>
                <a:spcPts val="960"/>
              </a:spcBef>
              <a:buClr>
                <a:schemeClr val="tx1"/>
              </a:buClr>
              <a:buFont typeface="Lucida Grande"/>
              <a:buChar char="–"/>
              <a:defRPr sz="2240" b="0" i="0" kern="1200">
                <a:solidFill>
                  <a:srgbClr val="595959"/>
                </a:solidFill>
                <a:latin typeface="IBM Plex Sans Regular" charset="0"/>
                <a:ea typeface="+mn-ea"/>
                <a:cs typeface="+mn-cs"/>
              </a:defRPr>
            </a:lvl5pPr>
            <a:lvl6pPr marL="4008845" indent="-364378" algn="l" defTabSz="728758" rtl="0" eaLnBrk="1" latinLnBrk="0" hangingPunct="1">
              <a:spcBef>
                <a:spcPct val="20000"/>
              </a:spcBef>
              <a:buFont typeface="Arial"/>
              <a:buChar char="•"/>
              <a:defRPr sz="3200" kern="1200">
                <a:solidFill>
                  <a:schemeClr val="tx1"/>
                </a:solidFill>
                <a:latin typeface="+mn-lt"/>
                <a:ea typeface="+mn-ea"/>
                <a:cs typeface="+mn-cs"/>
              </a:defRPr>
            </a:lvl6pPr>
            <a:lvl7pPr marL="4737830" indent="-364378" algn="l" defTabSz="728758" rtl="0" eaLnBrk="1" latinLnBrk="0" hangingPunct="1">
              <a:spcBef>
                <a:spcPct val="20000"/>
              </a:spcBef>
              <a:buFont typeface="Arial"/>
              <a:buChar char="•"/>
              <a:defRPr sz="3200" kern="1200">
                <a:solidFill>
                  <a:schemeClr val="tx1"/>
                </a:solidFill>
                <a:latin typeface="+mn-lt"/>
                <a:ea typeface="+mn-ea"/>
                <a:cs typeface="+mn-cs"/>
              </a:defRPr>
            </a:lvl7pPr>
            <a:lvl8pPr marL="5466702" indent="-364378" algn="l" defTabSz="728758" rtl="0" eaLnBrk="1" latinLnBrk="0" hangingPunct="1">
              <a:spcBef>
                <a:spcPct val="20000"/>
              </a:spcBef>
              <a:buFont typeface="Arial"/>
              <a:buChar char="•"/>
              <a:defRPr sz="3200" kern="1200">
                <a:solidFill>
                  <a:schemeClr val="tx1"/>
                </a:solidFill>
                <a:latin typeface="+mn-lt"/>
                <a:ea typeface="+mn-ea"/>
                <a:cs typeface="+mn-cs"/>
              </a:defRPr>
            </a:lvl8pPr>
            <a:lvl9pPr marL="6195613" indent="-364378" algn="l" defTabSz="728758" rtl="0" eaLnBrk="1" latinLnBrk="0" hangingPunct="1">
              <a:spcBef>
                <a:spcPct val="20000"/>
              </a:spcBef>
              <a:buFont typeface="Arial"/>
              <a:buChar char="•"/>
              <a:defRPr sz="3200" kern="1200">
                <a:solidFill>
                  <a:schemeClr val="tx1"/>
                </a:solidFill>
                <a:latin typeface="+mn-lt"/>
                <a:ea typeface="+mn-ea"/>
                <a:cs typeface="+mn-cs"/>
              </a:defRPr>
            </a:lvl9pPr>
          </a:lstStyle>
          <a:p>
            <a:r>
              <a:rPr lang="en-US" sz="2600" dirty="0" smtClean="0"/>
              <a:t>Transformation Advisor provides an end to end to experience for the Application owner, Developer, and Project Manager to:</a:t>
            </a:r>
          </a:p>
          <a:p>
            <a:pPr lvl="1"/>
            <a:r>
              <a:rPr lang="en-US" sz="2400" dirty="0" smtClean="0"/>
              <a:t>Discover on-premises client applications</a:t>
            </a:r>
          </a:p>
          <a:p>
            <a:pPr lvl="1"/>
            <a:r>
              <a:rPr lang="en-US" sz="2400" dirty="0" smtClean="0"/>
              <a:t>Get recommendations for migrating applications to the cloud</a:t>
            </a:r>
          </a:p>
        </p:txBody>
      </p:sp>
      <p:sp>
        <p:nvSpPr>
          <p:cNvPr id="20" name="Content Placeholder 3"/>
          <p:cNvSpPr txBox="1">
            <a:spLocks/>
          </p:cNvSpPr>
          <p:nvPr/>
        </p:nvSpPr>
        <p:spPr>
          <a:xfrm>
            <a:off x="7395142" y="1246526"/>
            <a:ext cx="7118970" cy="4235198"/>
          </a:xfrm>
          <a:prstGeom prst="rect">
            <a:avLst/>
          </a:prstGeom>
        </p:spPr>
        <p:txBody>
          <a:bodyPr/>
          <a:lstStyle>
            <a:lvl1pPr marL="0" indent="0" algn="l" defTabSz="728758" rtl="0" eaLnBrk="1" latinLnBrk="0" hangingPunct="1">
              <a:spcBef>
                <a:spcPts val="960"/>
              </a:spcBef>
              <a:buClr>
                <a:schemeClr val="tx1"/>
              </a:buClr>
              <a:buFontTx/>
              <a:buNone/>
              <a:defRPr sz="3200" b="0" i="0" kern="1200">
                <a:solidFill>
                  <a:srgbClr val="595959"/>
                </a:solidFill>
                <a:latin typeface="IBM Plex Sans Regular" charset="0"/>
                <a:ea typeface="+mn-ea"/>
                <a:cs typeface="+mn-cs"/>
              </a:defRPr>
            </a:lvl1pPr>
            <a:lvl2pPr marL="635237" indent="-253078" algn="l" defTabSz="728758" rtl="0" eaLnBrk="1" latinLnBrk="0" hangingPunct="1">
              <a:spcBef>
                <a:spcPts val="960"/>
              </a:spcBef>
              <a:buClr>
                <a:schemeClr val="accent5"/>
              </a:buClr>
              <a:buFont typeface="Arial"/>
              <a:buChar char="•"/>
              <a:defRPr sz="2880" b="0" i="0" kern="1200">
                <a:solidFill>
                  <a:srgbClr val="595959"/>
                </a:solidFill>
                <a:latin typeface="IBM Plex Sans Regular" charset="0"/>
                <a:ea typeface="+mn-ea"/>
                <a:cs typeface="+mn-cs"/>
              </a:defRPr>
            </a:lvl2pPr>
            <a:lvl3pPr marL="946506" indent="-275939" algn="l" defTabSz="728758" rtl="0" eaLnBrk="1" latinLnBrk="0" hangingPunct="1">
              <a:spcBef>
                <a:spcPts val="960"/>
              </a:spcBef>
              <a:buClr>
                <a:schemeClr val="tx1"/>
              </a:buClr>
              <a:buFont typeface="Lucida Grande"/>
              <a:buChar char="–"/>
              <a:defRPr sz="2560" b="0" i="0" kern="1200">
                <a:solidFill>
                  <a:srgbClr val="595959"/>
                </a:solidFill>
                <a:latin typeface="IBM Plex Sans Regular" charset="0"/>
                <a:ea typeface="+mn-ea"/>
                <a:cs typeface="+mn-cs"/>
              </a:defRPr>
            </a:lvl3pPr>
            <a:lvl4pPr marL="1424952" indent="-478333" algn="l" defTabSz="728758" rtl="0" eaLnBrk="1" latinLnBrk="0" hangingPunct="1">
              <a:spcBef>
                <a:spcPts val="960"/>
              </a:spcBef>
              <a:buClr>
                <a:schemeClr val="tx1"/>
              </a:buClr>
              <a:buFont typeface="Lucida Grande"/>
              <a:buChar char="–"/>
              <a:defRPr sz="2240" b="0" i="0" kern="1200">
                <a:solidFill>
                  <a:srgbClr val="595959"/>
                </a:solidFill>
                <a:latin typeface="IBM Plex Sans Regular" charset="0"/>
                <a:ea typeface="+mn-ea"/>
                <a:cs typeface="+mn-cs"/>
              </a:defRPr>
            </a:lvl4pPr>
            <a:lvl5pPr marL="1713360" indent="-288525" algn="l" defTabSz="728758" rtl="0" eaLnBrk="1" latinLnBrk="0" hangingPunct="1">
              <a:spcBef>
                <a:spcPts val="960"/>
              </a:spcBef>
              <a:buClr>
                <a:schemeClr val="tx1"/>
              </a:buClr>
              <a:buFont typeface="Lucida Grande"/>
              <a:buChar char="–"/>
              <a:defRPr sz="2240" b="0" i="0" kern="1200">
                <a:solidFill>
                  <a:srgbClr val="595959"/>
                </a:solidFill>
                <a:latin typeface="IBM Plex Sans Regular" charset="0"/>
                <a:ea typeface="+mn-ea"/>
                <a:cs typeface="+mn-cs"/>
              </a:defRPr>
            </a:lvl5pPr>
            <a:lvl6pPr marL="4008845" indent="-364378" algn="l" defTabSz="728758" rtl="0" eaLnBrk="1" latinLnBrk="0" hangingPunct="1">
              <a:spcBef>
                <a:spcPct val="20000"/>
              </a:spcBef>
              <a:buFont typeface="Arial"/>
              <a:buChar char="•"/>
              <a:defRPr sz="3200" kern="1200">
                <a:solidFill>
                  <a:schemeClr val="tx1"/>
                </a:solidFill>
                <a:latin typeface="+mn-lt"/>
                <a:ea typeface="+mn-ea"/>
                <a:cs typeface="+mn-cs"/>
              </a:defRPr>
            </a:lvl6pPr>
            <a:lvl7pPr marL="4737830" indent="-364378" algn="l" defTabSz="728758" rtl="0" eaLnBrk="1" latinLnBrk="0" hangingPunct="1">
              <a:spcBef>
                <a:spcPct val="20000"/>
              </a:spcBef>
              <a:buFont typeface="Arial"/>
              <a:buChar char="•"/>
              <a:defRPr sz="3200" kern="1200">
                <a:solidFill>
                  <a:schemeClr val="tx1"/>
                </a:solidFill>
                <a:latin typeface="+mn-lt"/>
                <a:ea typeface="+mn-ea"/>
                <a:cs typeface="+mn-cs"/>
              </a:defRPr>
            </a:lvl7pPr>
            <a:lvl8pPr marL="5466702" indent="-364378" algn="l" defTabSz="728758" rtl="0" eaLnBrk="1" latinLnBrk="0" hangingPunct="1">
              <a:spcBef>
                <a:spcPct val="20000"/>
              </a:spcBef>
              <a:buFont typeface="Arial"/>
              <a:buChar char="•"/>
              <a:defRPr sz="3200" kern="1200">
                <a:solidFill>
                  <a:schemeClr val="tx1"/>
                </a:solidFill>
                <a:latin typeface="+mn-lt"/>
                <a:ea typeface="+mn-ea"/>
                <a:cs typeface="+mn-cs"/>
              </a:defRPr>
            </a:lvl8pPr>
            <a:lvl9pPr marL="6195613" indent="-364378" algn="l" defTabSz="728758" rtl="0" eaLnBrk="1" latinLnBrk="0" hangingPunct="1">
              <a:spcBef>
                <a:spcPct val="20000"/>
              </a:spcBef>
              <a:buFont typeface="Arial"/>
              <a:buChar char="•"/>
              <a:defRPr sz="3200" kern="1200">
                <a:solidFill>
                  <a:schemeClr val="tx1"/>
                </a:solidFill>
                <a:latin typeface="+mn-lt"/>
                <a:ea typeface="+mn-ea"/>
                <a:cs typeface="+mn-cs"/>
              </a:defRPr>
            </a:lvl9pPr>
          </a:lstStyle>
          <a:p>
            <a:r>
              <a:rPr lang="en-US" sz="2600" dirty="0" smtClean="0"/>
              <a:t>Transformation Advisor </a:t>
            </a:r>
          </a:p>
          <a:p>
            <a:pPr lvl="1"/>
            <a:r>
              <a:rPr lang="en-US" sz="2200" dirty="0" smtClean="0"/>
              <a:t>Is targeted to help customer in their journey to cloud</a:t>
            </a:r>
          </a:p>
          <a:p>
            <a:pPr lvl="1"/>
            <a:r>
              <a:rPr lang="en-US" sz="2200" dirty="0" smtClean="0"/>
              <a:t>Leverages existing tools where applicable (for example WAMT, WCMT)</a:t>
            </a:r>
          </a:p>
          <a:p>
            <a:pPr lvl="1"/>
            <a:r>
              <a:rPr lang="en-US" sz="2200" dirty="0" smtClean="0"/>
              <a:t>Target is traditional WebSphere (on-premises) -&gt; WebSphere Liberty  (Cloud</a:t>
            </a:r>
            <a:r>
              <a:rPr lang="en-US" dirty="0" smtClean="0"/>
              <a:t>)</a:t>
            </a:r>
            <a:endParaRPr lang="en-US" dirty="0"/>
          </a:p>
        </p:txBody>
      </p:sp>
    </p:spTree>
    <p:extLst>
      <p:ext uri="{BB962C8B-B14F-4D97-AF65-F5344CB8AC3E}">
        <p14:creationId xmlns:p14="http://schemas.microsoft.com/office/powerpoint/2010/main" val="63316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Transformation Advisor</a:t>
            </a:r>
            <a:endParaRPr lang="en-US" dirty="0"/>
          </a:p>
        </p:txBody>
      </p:sp>
      <p:sp>
        <p:nvSpPr>
          <p:cNvPr id="4" name="Slide Number Placeholder 3"/>
          <p:cNvSpPr>
            <a:spLocks noGrp="1"/>
          </p:cNvSpPr>
          <p:nvPr>
            <p:ph type="sldNum" sz="quarter" idx="10"/>
          </p:nvPr>
        </p:nvSpPr>
        <p:spPr>
          <a:xfrm>
            <a:off x="13660438" y="7761288"/>
            <a:ext cx="639762" cy="438150"/>
          </a:xfrm>
        </p:spPr>
        <p:txBody>
          <a:bodyPr/>
          <a:lstStyle/>
          <a:p>
            <a:fld id="{E9549862-13E2-C34D-815E-8545BD36FC59}" type="slidenum">
              <a:rPr lang="en-US" smtClean="0"/>
              <a:pPr/>
              <a:t>41</a:t>
            </a:fld>
            <a:endParaRPr lang="en-US" dirty="0"/>
          </a:p>
        </p:txBody>
      </p:sp>
      <p:sp>
        <p:nvSpPr>
          <p:cNvPr id="15" name="Content Placeholder 5"/>
          <p:cNvSpPr txBox="1">
            <a:spLocks/>
          </p:cNvSpPr>
          <p:nvPr/>
        </p:nvSpPr>
        <p:spPr>
          <a:xfrm>
            <a:off x="2269541" y="8417393"/>
            <a:ext cx="10613035" cy="2183905"/>
          </a:xfrm>
          <a:prstGeom prst="rect">
            <a:avLst/>
          </a:prstGeom>
        </p:spPr>
        <p:txBody>
          <a:bodyPr/>
          <a:lstStyle>
            <a:lvl1pPr marL="342887" indent="-342887" algn="l" defTabSz="457182" rtl="0" eaLnBrk="1" latinLnBrk="0" hangingPunct="1">
              <a:spcBef>
                <a:spcPct val="20000"/>
              </a:spcBef>
              <a:buClr>
                <a:srgbClr val="6D6E70"/>
              </a:buClr>
              <a:buFont typeface="Arial"/>
              <a:buChar char="•"/>
              <a:defRPr sz="3200" kern="1200">
                <a:solidFill>
                  <a:schemeClr val="tx1"/>
                </a:solidFill>
                <a:latin typeface="Calibri" panose="020F0502020204030204" pitchFamily="34" charset="0"/>
                <a:ea typeface="+mn-ea"/>
                <a:cs typeface="+mn-cs"/>
              </a:defRPr>
            </a:lvl1pPr>
            <a:lvl2pPr marL="742920" indent="-285738" algn="l" defTabSz="457182" rtl="0" eaLnBrk="1" latinLnBrk="0" hangingPunct="1">
              <a:spcBef>
                <a:spcPct val="20000"/>
              </a:spcBef>
              <a:buClr>
                <a:srgbClr val="6D6E70"/>
              </a:buClr>
              <a:buFont typeface="Arial"/>
              <a:buChar char="–"/>
              <a:defRPr sz="2800" kern="1200">
                <a:solidFill>
                  <a:schemeClr val="tx1"/>
                </a:solidFill>
                <a:latin typeface="Calibri" panose="020F0502020204030204" pitchFamily="34" charset="0"/>
                <a:ea typeface="+mn-ea"/>
                <a:cs typeface="+mn-cs"/>
              </a:defRPr>
            </a:lvl2pPr>
            <a:lvl3pPr marL="1142954" indent="-228590" algn="l" defTabSz="457182" rtl="0" eaLnBrk="1" latinLnBrk="0" hangingPunct="1">
              <a:spcBef>
                <a:spcPct val="20000"/>
              </a:spcBef>
              <a:buClr>
                <a:srgbClr val="6D6E70"/>
              </a:buClr>
              <a:buFont typeface="Arial"/>
              <a:buChar char="•"/>
              <a:defRPr sz="2400" kern="1200">
                <a:solidFill>
                  <a:schemeClr val="tx1"/>
                </a:solidFill>
                <a:latin typeface="Calibri" panose="020F0502020204030204" pitchFamily="34" charset="0"/>
                <a:ea typeface="+mn-ea"/>
                <a:cs typeface="+mn-cs"/>
              </a:defRPr>
            </a:lvl3pPr>
            <a:lvl4pPr marL="1600136" indent="-228590" algn="l" defTabSz="457182" rtl="0" eaLnBrk="1" latinLnBrk="0" hangingPunct="1">
              <a:spcBef>
                <a:spcPct val="20000"/>
              </a:spcBef>
              <a:buClr>
                <a:srgbClr val="6D6E70"/>
              </a:buClr>
              <a:buFont typeface="Arial"/>
              <a:buChar char="–"/>
              <a:defRPr sz="2000" kern="1200" baseline="0">
                <a:solidFill>
                  <a:schemeClr val="tx1"/>
                </a:solidFill>
                <a:latin typeface="Calibri" panose="020F0502020204030204" pitchFamily="34" charset="0"/>
                <a:ea typeface="+mn-ea"/>
                <a:cs typeface="+mn-cs"/>
              </a:defRPr>
            </a:lvl4pPr>
            <a:lvl5pPr marL="1371545" indent="0" algn="l" defTabSz="457182" rtl="0" eaLnBrk="1" latinLnBrk="0" hangingPunct="1">
              <a:spcBef>
                <a:spcPct val="20000"/>
              </a:spcBef>
              <a:buFont typeface="Arial"/>
              <a:buNone/>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289328" indent="-289328" defTabSz="385770">
              <a:spcBef>
                <a:spcPts val="311"/>
              </a:spcBef>
              <a:defRPr/>
            </a:pPr>
            <a:endParaRPr lang="en-US" sz="2363" dirty="0">
              <a:solidFill>
                <a:srgbClr val="000000"/>
              </a:solidFill>
              <a:ea typeface=""/>
              <a:cs typeface=""/>
            </a:endParaRPr>
          </a:p>
          <a:p>
            <a:pPr marL="289328" indent="-289328" defTabSz="385770">
              <a:defRPr/>
            </a:pPr>
            <a:endParaRPr lang="en-US" sz="2700" dirty="0">
              <a:solidFill>
                <a:srgbClr val="000000"/>
              </a:solidFill>
              <a:ea typeface=""/>
              <a:cs typeface=""/>
            </a:endParaRPr>
          </a:p>
        </p:txBody>
      </p:sp>
      <p:sp>
        <p:nvSpPr>
          <p:cNvPr id="19" name="Shape 128"/>
          <p:cNvSpPr/>
          <p:nvPr/>
        </p:nvSpPr>
        <p:spPr>
          <a:xfrm>
            <a:off x="4690824" y="6115052"/>
            <a:ext cx="3603320" cy="1385317"/>
          </a:xfrm>
          <a:prstGeom prst="rect">
            <a:avLst/>
          </a:prstGeom>
          <a:solidFill>
            <a:srgbClr val="EEECE1"/>
          </a:solidFill>
          <a:ln w="12700">
            <a:miter lim="400000"/>
          </a:ln>
          <a:extLst>
            <a:ext uri="{C572A759-6A51-4108-AA02-DFA0A04FC94B}">
              <ma14:wrappingTextBoxFlag xmlns:ma14="http://schemas.microsoft.com/office/mac/drawingml/2011/main" xmlns="" val="1"/>
            </a:ext>
          </a:extLst>
        </p:spPr>
        <p:txBody>
          <a:bodyPr wrap="square" lIns="42863" tIns="42863" rIns="42863" bIns="42863" anchor="ctr">
            <a:spAutoFit/>
          </a:bodyPr>
          <a:lstStyle/>
          <a:p>
            <a:pPr defTabSz="345064">
              <a:defRPr sz="2000" b="1">
                <a:latin typeface="+mn-lt"/>
                <a:ea typeface="+mn-ea"/>
                <a:cs typeface="+mn-cs"/>
                <a:sym typeface="Helvetica"/>
              </a:defRPr>
            </a:pPr>
            <a:r>
              <a:rPr sz="1688" b="1" kern="0">
                <a:solidFill>
                  <a:srgbClr val="000000"/>
                </a:solidFill>
                <a:latin typeface="Calibri"/>
                <a:ea typeface=""/>
                <a:cs typeface=""/>
                <a:sym typeface="Helvetica"/>
              </a:rPr>
              <a:t>Provide recommendation</a:t>
            </a:r>
            <a:r>
              <a:rPr lang="en-US" sz="1688" b="1" kern="0">
                <a:solidFill>
                  <a:srgbClr val="000000"/>
                </a:solidFill>
                <a:latin typeface="Calibri"/>
                <a:ea typeface=""/>
                <a:cs typeface=""/>
                <a:sym typeface="Helvetica"/>
              </a:rPr>
              <a:t> and seen downstream actions</a:t>
            </a:r>
            <a:r>
              <a:rPr sz="1688" b="1" kern="0">
                <a:solidFill>
                  <a:srgbClr val="000000"/>
                </a:solidFill>
                <a:latin typeface="Calibri"/>
                <a:ea typeface=""/>
                <a:cs typeface=""/>
                <a:sym typeface="Helvetica"/>
              </a:rPr>
              <a:t>:</a:t>
            </a:r>
          </a:p>
          <a:p>
            <a:pPr marL="204203" indent="-204203" defTabSz="345064">
              <a:buSzPct val="75000"/>
              <a:buFontTx/>
              <a:buChar char="•"/>
              <a:defRPr sz="2000"/>
            </a:pPr>
            <a:r>
              <a:rPr sz="1688" kern="0">
                <a:solidFill>
                  <a:srgbClr val="000000"/>
                </a:solidFill>
                <a:latin typeface="Calibri"/>
              </a:rPr>
              <a:t>Choice of target servers and platforms </a:t>
            </a:r>
            <a:endParaRPr lang="en-US" sz="1688" kern="0">
              <a:solidFill>
                <a:srgbClr val="000000"/>
              </a:solidFill>
              <a:latin typeface="Calibri"/>
            </a:endParaRPr>
          </a:p>
          <a:p>
            <a:pPr marL="204203" indent="-204203" defTabSz="345064">
              <a:buSzPct val="75000"/>
              <a:buFontTx/>
              <a:buChar char="•"/>
              <a:defRPr sz="2000"/>
            </a:pPr>
            <a:r>
              <a:rPr sz="1688" kern="0">
                <a:solidFill>
                  <a:srgbClr val="000000"/>
                </a:solidFill>
                <a:latin typeface="Calibri"/>
              </a:rPr>
              <a:t>Cost for moving to each target option</a:t>
            </a:r>
          </a:p>
        </p:txBody>
      </p:sp>
      <p:grpSp>
        <p:nvGrpSpPr>
          <p:cNvPr id="7" name="Group 6"/>
          <p:cNvGrpSpPr/>
          <p:nvPr/>
        </p:nvGrpSpPr>
        <p:grpSpPr>
          <a:xfrm>
            <a:off x="1866756" y="2901030"/>
            <a:ext cx="10401994" cy="3130649"/>
            <a:chOff x="2269541" y="3541545"/>
            <a:chExt cx="10401994" cy="3130649"/>
          </a:xfrm>
        </p:grpSpPr>
        <p:sp>
          <p:nvSpPr>
            <p:cNvPr id="16" name="Shape 125"/>
            <p:cNvSpPr/>
            <p:nvPr/>
          </p:nvSpPr>
          <p:spPr>
            <a:xfrm>
              <a:off x="5491180" y="3541545"/>
              <a:ext cx="2283964" cy="606064"/>
            </a:xfrm>
            <a:prstGeom prst="rect">
              <a:avLst/>
            </a:prstGeom>
            <a:solidFill>
              <a:srgbClr val="EEECE1">
                <a:lumMod val="75000"/>
              </a:srgbClr>
            </a:solidFill>
            <a:ln w="12700">
              <a:miter lim="400000"/>
            </a:ln>
            <a:extLst>
              <a:ext uri="{C572A759-6A51-4108-AA02-DFA0A04FC94B}">
                <ma14:wrappingTextBoxFlag xmlns:ma14="http://schemas.microsoft.com/office/mac/drawingml/2011/main" xmlns="" val="1"/>
              </a:ext>
            </a:extLst>
          </p:spPr>
          <p:txBody>
            <a:bodyPr wrap="square" lIns="42863" tIns="42863" rIns="42863" bIns="42863" anchor="ctr">
              <a:spAutoFit/>
            </a:bodyPr>
            <a:lstStyle/>
            <a:p>
              <a:pPr algn="ctr" defTabSz="345064">
                <a:defRPr sz="2000" b="1">
                  <a:latin typeface="+mn-lt"/>
                  <a:ea typeface="+mn-ea"/>
                  <a:cs typeface="+mn-cs"/>
                  <a:sym typeface="Helvetica"/>
                </a:defRPr>
              </a:pPr>
              <a:r>
                <a:rPr sz="1688" b="1" kern="0">
                  <a:solidFill>
                    <a:srgbClr val="000000"/>
                  </a:solidFill>
                  <a:latin typeface="Calibri"/>
                  <a:ea typeface=""/>
                  <a:cs typeface=""/>
                  <a:sym typeface="Helvetica"/>
                </a:rPr>
                <a:t>Discover source environment:</a:t>
              </a:r>
            </a:p>
          </p:txBody>
        </p:sp>
        <p:sp>
          <p:nvSpPr>
            <p:cNvPr id="17" name="Shape 126"/>
            <p:cNvSpPr/>
            <p:nvPr/>
          </p:nvSpPr>
          <p:spPr>
            <a:xfrm>
              <a:off x="2269541" y="4405063"/>
              <a:ext cx="3457542" cy="2267131"/>
            </a:xfrm>
            <a:prstGeom prst="rect">
              <a:avLst/>
            </a:prstGeom>
            <a:solidFill>
              <a:srgbClr val="EEECE1">
                <a:lumMod val="90000"/>
              </a:srgbClr>
            </a:solidFill>
            <a:ln w="12700">
              <a:miter lim="400000"/>
            </a:ln>
            <a:extLst>
              <a:ext uri="{C572A759-6A51-4108-AA02-DFA0A04FC94B}">
                <ma14:wrappingTextBoxFlag xmlns:ma14="http://schemas.microsoft.com/office/mac/drawingml/2011/main" xmlns="" val="1"/>
              </a:ext>
            </a:extLst>
          </p:spPr>
          <p:txBody>
            <a:bodyPr wrap="square" lIns="42863" tIns="42863" rIns="42863" bIns="42863" anchor="ctr">
              <a:noAutofit/>
            </a:bodyPr>
            <a:lstStyle/>
            <a:p>
              <a:pPr defTabSz="345064">
                <a:defRPr sz="2000" b="1">
                  <a:latin typeface="+mn-lt"/>
                  <a:ea typeface="+mn-ea"/>
                  <a:cs typeface="+mn-cs"/>
                  <a:sym typeface="Helvetica"/>
                </a:defRPr>
              </a:pPr>
              <a:r>
                <a:rPr sz="1688" b="1" kern="0">
                  <a:solidFill>
                    <a:srgbClr val="000000"/>
                  </a:solidFill>
                  <a:latin typeface="Calibri"/>
                  <a:ea typeface=""/>
                  <a:cs typeface=""/>
                  <a:sym typeface="Helvetica"/>
                </a:rPr>
                <a:t>Capture user preferences: </a:t>
              </a:r>
              <a:r>
                <a:rPr sz="1688" b="1" kern="0">
                  <a:solidFill>
                    <a:srgbClr val="000000"/>
                  </a:solidFill>
                  <a:latin typeface="Helvetica Light"/>
                  <a:ea typeface="Helvetica Light"/>
                  <a:cs typeface="Helvetica Light"/>
                  <a:sym typeface="Helvetica Light"/>
                </a:rPr>
                <a:t>(examples)</a:t>
              </a:r>
            </a:p>
            <a:p>
              <a:pPr marL="182325" indent="-182325" defTabSz="345064">
                <a:buSzPct val="75000"/>
                <a:buFontTx/>
                <a:buChar char="•"/>
                <a:defRPr sz="2000"/>
              </a:pPr>
              <a:r>
                <a:rPr sz="1688" kern="0">
                  <a:solidFill>
                    <a:srgbClr val="000000"/>
                  </a:solidFill>
                  <a:latin typeface="Calibri"/>
                </a:rPr>
                <a:t>Wants to move to Private Cloud</a:t>
              </a:r>
            </a:p>
            <a:p>
              <a:pPr marL="182325" indent="-182325" defTabSz="345064">
                <a:buSzPct val="75000"/>
                <a:buFontTx/>
                <a:buChar char="•"/>
                <a:defRPr sz="2000"/>
              </a:pPr>
              <a:r>
                <a:rPr sz="1688" kern="0">
                  <a:solidFill>
                    <a:srgbClr val="000000"/>
                  </a:solidFill>
                  <a:latin typeface="Calibri"/>
                </a:rPr>
                <a:t>Prefer not to move data</a:t>
              </a:r>
            </a:p>
            <a:p>
              <a:pPr marL="182325" indent="-182325" defTabSz="345064">
                <a:buSzPct val="75000"/>
                <a:buFontTx/>
                <a:buChar char="•"/>
                <a:defRPr sz="2000"/>
              </a:pPr>
              <a:r>
                <a:rPr sz="1688" kern="0">
                  <a:solidFill>
                    <a:srgbClr val="000000"/>
                  </a:solidFill>
                  <a:latin typeface="Calibri"/>
                </a:rPr>
                <a:t>Can refactor applications if needed</a:t>
              </a:r>
            </a:p>
            <a:p>
              <a:pPr marL="182325" indent="-182325" defTabSz="345064">
                <a:buSzPct val="75000"/>
                <a:buFontTx/>
                <a:buChar char="•"/>
                <a:defRPr sz="2000"/>
              </a:pPr>
              <a:r>
                <a:rPr sz="1688" kern="0">
                  <a:solidFill>
                    <a:srgbClr val="000000"/>
                  </a:solidFill>
                  <a:latin typeface="Calibri"/>
                </a:rPr>
                <a:t>Optionally provides some configuration details of target environments</a:t>
              </a:r>
            </a:p>
          </p:txBody>
        </p:sp>
        <p:sp>
          <p:nvSpPr>
            <p:cNvPr id="18" name="Shape 127"/>
            <p:cNvSpPr/>
            <p:nvPr/>
          </p:nvSpPr>
          <p:spPr>
            <a:xfrm>
              <a:off x="7404815" y="4591270"/>
              <a:ext cx="5266720" cy="1904818"/>
            </a:xfrm>
            <a:prstGeom prst="rect">
              <a:avLst/>
            </a:prstGeom>
            <a:solidFill>
              <a:srgbClr val="EEECE1">
                <a:lumMod val="90000"/>
              </a:srgbClr>
            </a:solidFill>
            <a:ln w="12700">
              <a:miter lim="400000"/>
            </a:ln>
            <a:extLst>
              <a:ext uri="{C572A759-6A51-4108-AA02-DFA0A04FC94B}">
                <ma14:wrappingTextBoxFlag xmlns:ma14="http://schemas.microsoft.com/office/mac/drawingml/2011/main" xmlns="" val="1"/>
              </a:ext>
            </a:extLst>
          </p:spPr>
          <p:txBody>
            <a:bodyPr wrap="square" lIns="42863" tIns="42863" rIns="42863" bIns="42863" anchor="ctr">
              <a:spAutoFit/>
            </a:bodyPr>
            <a:lstStyle/>
            <a:p>
              <a:pPr defTabSz="345064">
                <a:defRPr sz="2000" b="1">
                  <a:latin typeface="+mn-lt"/>
                  <a:ea typeface="+mn-ea"/>
                  <a:cs typeface="+mn-cs"/>
                  <a:sym typeface="Helvetica"/>
                </a:defRPr>
              </a:pPr>
              <a:r>
                <a:rPr sz="1688" b="1" kern="0">
                  <a:solidFill>
                    <a:srgbClr val="000000"/>
                  </a:solidFill>
                  <a:latin typeface="Calibri"/>
                  <a:ea typeface=""/>
                  <a:cs typeface=""/>
                  <a:sym typeface="Helvetica"/>
                </a:rPr>
                <a:t>Use / add best practices and constraints: (examples)</a:t>
              </a:r>
            </a:p>
            <a:p>
              <a:pPr marL="182325" indent="-182325" defTabSz="345064">
                <a:buSzPct val="75000"/>
                <a:buFontTx/>
                <a:buChar char="•"/>
                <a:defRPr sz="2000"/>
              </a:pPr>
              <a:r>
                <a:rPr sz="1688" kern="0">
                  <a:solidFill>
                    <a:srgbClr val="000000"/>
                  </a:solidFill>
                  <a:latin typeface="Calibri"/>
                </a:rPr>
                <a:t>Available private cloud options: Liberty</a:t>
              </a:r>
            </a:p>
            <a:p>
              <a:pPr marL="182325" indent="-182325" defTabSz="345064">
                <a:buSzPct val="75000"/>
                <a:buFontTx/>
                <a:buChar char="•"/>
                <a:defRPr sz="2000"/>
              </a:pPr>
              <a:r>
                <a:rPr sz="1688" kern="0">
                  <a:solidFill>
                    <a:srgbClr val="000000"/>
                  </a:solidFill>
                  <a:latin typeface="Calibri"/>
                </a:rPr>
                <a:t>Available public cloud options: tWAS9</a:t>
              </a:r>
            </a:p>
            <a:p>
              <a:pPr marL="182325" indent="-182325" defTabSz="345064">
                <a:buSzPct val="75000"/>
                <a:buFontTx/>
                <a:buChar char="•"/>
                <a:defRPr sz="2000"/>
              </a:pPr>
              <a:r>
                <a:rPr sz="1688" kern="0">
                  <a:solidFill>
                    <a:srgbClr val="000000"/>
                  </a:solidFill>
                  <a:latin typeface="Calibri"/>
                </a:rPr>
                <a:t>Move if refactoring cost is &lt;100 PMs</a:t>
              </a:r>
            </a:p>
            <a:p>
              <a:pPr marL="182325" indent="-182325" defTabSz="345064">
                <a:buSzPct val="75000"/>
                <a:buFontTx/>
                <a:buChar char="•"/>
                <a:defRPr sz="2000"/>
              </a:pPr>
              <a:r>
                <a:rPr sz="1688" kern="0">
                  <a:solidFill>
                    <a:srgbClr val="000000"/>
                  </a:solidFill>
                  <a:latin typeface="Calibri"/>
                </a:rPr>
                <a:t>Keep applications on different source ND clusters on different target clusters</a:t>
              </a:r>
            </a:p>
            <a:p>
              <a:pPr marL="182325" indent="-182325" defTabSz="345064">
                <a:buSzPct val="75000"/>
                <a:buFontTx/>
                <a:buChar char="•"/>
                <a:defRPr sz="2000"/>
              </a:pPr>
              <a:r>
                <a:rPr sz="1688" kern="0">
                  <a:solidFill>
                    <a:srgbClr val="000000"/>
                  </a:solidFill>
                  <a:latin typeface="Calibri"/>
                </a:rPr>
                <a:t>Do not put a high usage DB &gt;1 network hop away</a:t>
              </a:r>
            </a:p>
          </p:txBody>
        </p:sp>
        <p:sp>
          <p:nvSpPr>
            <p:cNvPr id="20" name="Shape 129"/>
            <p:cNvSpPr/>
            <p:nvPr/>
          </p:nvSpPr>
          <p:spPr>
            <a:xfrm rot="5400000">
              <a:off x="6120510" y="4339130"/>
              <a:ext cx="1050183" cy="952501"/>
            </a:xfrm>
            <a:prstGeom prst="rightArrow">
              <a:avLst>
                <a:gd name="adj1" fmla="val 32000"/>
                <a:gd name="adj2" fmla="val 51250"/>
              </a:avLst>
            </a:prstGeom>
            <a:solidFill>
              <a:srgbClr val="FFFFFF"/>
            </a:solidFill>
            <a:ln w="25400">
              <a:solidFill>
                <a:srgbClr val="4F81BD"/>
              </a:solidFill>
            </a:ln>
            <a:effectLst>
              <a:outerShdw blurRad="38100" dist="25400" dir="5400000" rotWithShape="0">
                <a:srgbClr val="000000">
                  <a:alpha val="50000"/>
                </a:srgbClr>
              </a:outerShdw>
            </a:effectLst>
          </p:spPr>
          <p:txBody>
            <a:bodyPr lIns="42863" tIns="42863" rIns="42863" bIns="42863" anchor="ctr"/>
            <a:lstStyle/>
            <a:p>
              <a:pPr defTabSz="771571">
                <a:defRPr/>
              </a:pPr>
              <a:endParaRPr sz="1519" kern="0">
                <a:solidFill>
                  <a:srgbClr val="000000"/>
                </a:solidFill>
                <a:latin typeface="Calibri"/>
              </a:endParaRPr>
            </a:p>
          </p:txBody>
        </p:sp>
        <p:sp>
          <p:nvSpPr>
            <p:cNvPr id="21" name="Shape 130"/>
            <p:cNvSpPr/>
            <p:nvPr/>
          </p:nvSpPr>
          <p:spPr>
            <a:xfrm rot="5400000">
              <a:off x="6108072" y="5571769"/>
              <a:ext cx="1050183" cy="952501"/>
            </a:xfrm>
            <a:prstGeom prst="rightArrow">
              <a:avLst>
                <a:gd name="adj1" fmla="val 32000"/>
                <a:gd name="adj2" fmla="val 51250"/>
              </a:avLst>
            </a:prstGeom>
            <a:solidFill>
              <a:srgbClr val="FFFFFF"/>
            </a:solidFill>
            <a:ln w="25400">
              <a:solidFill>
                <a:srgbClr val="4F81BD"/>
              </a:solidFill>
            </a:ln>
            <a:effectLst>
              <a:outerShdw blurRad="38100" dist="25400" dir="5400000" rotWithShape="0">
                <a:srgbClr val="000000">
                  <a:alpha val="50000"/>
                </a:srgbClr>
              </a:outerShdw>
            </a:effectLst>
          </p:spPr>
          <p:txBody>
            <a:bodyPr lIns="42863" tIns="42863" rIns="42863" bIns="42863" anchor="ctr"/>
            <a:lstStyle/>
            <a:p>
              <a:pPr defTabSz="771571">
                <a:defRPr/>
              </a:pPr>
              <a:endParaRPr sz="1519" kern="0">
                <a:solidFill>
                  <a:srgbClr val="000000"/>
                </a:solidFill>
                <a:latin typeface="Calibri"/>
              </a:endParaRPr>
            </a:p>
          </p:txBody>
        </p:sp>
      </p:grpSp>
      <p:sp>
        <p:nvSpPr>
          <p:cNvPr id="22" name="Rectangle 21"/>
          <p:cNvSpPr/>
          <p:nvPr/>
        </p:nvSpPr>
        <p:spPr>
          <a:xfrm>
            <a:off x="436118" y="1164508"/>
            <a:ext cx="9508982" cy="403957"/>
          </a:xfrm>
          <a:prstGeom prst="rect">
            <a:avLst/>
          </a:prstGeom>
        </p:spPr>
        <p:txBody>
          <a:bodyPr wrap="square">
            <a:spAutoFit/>
          </a:bodyPr>
          <a:lstStyle/>
          <a:p>
            <a:pPr defTabSz="385770">
              <a:spcBef>
                <a:spcPts val="311"/>
              </a:spcBef>
              <a:buClr>
                <a:srgbClr val="6D6E70"/>
              </a:buClr>
              <a:defRPr/>
            </a:pPr>
            <a:r>
              <a:rPr lang="en-US" sz="2025" i="1" dirty="0">
                <a:solidFill>
                  <a:schemeClr val="tx1">
                    <a:lumMod val="50000"/>
                  </a:schemeClr>
                </a:solidFill>
                <a:latin typeface="IBM Plex Sans" charset="0"/>
                <a:ea typeface="IBM Plex Sans" charset="0"/>
                <a:cs typeface="IBM Plex Sans" charset="0"/>
              </a:rPr>
              <a:t>End-to-end experience for the </a:t>
            </a:r>
            <a:r>
              <a:rPr lang="en-US" sz="2025" i="1" dirty="0" smtClean="0">
                <a:solidFill>
                  <a:schemeClr val="tx1">
                    <a:lumMod val="50000"/>
                  </a:schemeClr>
                </a:solidFill>
                <a:latin typeface="IBM Plex Sans" charset="0"/>
                <a:ea typeface="IBM Plex Sans" charset="0"/>
                <a:cs typeface="IBM Plex Sans" charset="0"/>
              </a:rPr>
              <a:t>Application </a:t>
            </a:r>
            <a:r>
              <a:rPr lang="en-US" sz="2025" i="1" dirty="0">
                <a:solidFill>
                  <a:schemeClr val="tx1">
                    <a:lumMod val="50000"/>
                  </a:schemeClr>
                </a:solidFill>
                <a:latin typeface="IBM Plex Sans" charset="0"/>
                <a:ea typeface="IBM Plex Sans" charset="0"/>
                <a:cs typeface="IBM Plex Sans" charset="0"/>
              </a:rPr>
              <a:t>owner, Developer, Project Manager</a:t>
            </a:r>
            <a:endParaRPr lang="en-US" sz="2363" dirty="0">
              <a:solidFill>
                <a:schemeClr val="tx1">
                  <a:lumMod val="50000"/>
                </a:schemeClr>
              </a:solidFill>
              <a:latin typeface="IBM Plex Sans" charset="0"/>
              <a:ea typeface="IBM Plex Sans" charset="0"/>
              <a:cs typeface="IBM Plex Sans" charset="0"/>
            </a:endParaRPr>
          </a:p>
        </p:txBody>
      </p:sp>
      <p:sp>
        <p:nvSpPr>
          <p:cNvPr id="23" name="Rectangle 22"/>
          <p:cNvSpPr/>
          <p:nvPr/>
        </p:nvSpPr>
        <p:spPr>
          <a:xfrm>
            <a:off x="1202160" y="1705203"/>
            <a:ext cx="5135274" cy="1181862"/>
          </a:xfrm>
          <a:prstGeom prst="rect">
            <a:avLst/>
          </a:prstGeom>
        </p:spPr>
        <p:txBody>
          <a:bodyPr wrap="square">
            <a:spAutoFit/>
          </a:bodyPr>
          <a:lstStyle/>
          <a:p>
            <a:pPr defTabSz="385770">
              <a:spcBef>
                <a:spcPts val="311"/>
              </a:spcBef>
              <a:buClr>
                <a:srgbClr val="6D6E70"/>
              </a:buClr>
              <a:defRPr/>
            </a:pPr>
            <a:r>
              <a:rPr lang="en-US" sz="2360" b="1" dirty="0">
                <a:solidFill>
                  <a:schemeClr val="tx1">
                    <a:lumMod val="50000"/>
                  </a:schemeClr>
                </a:solidFill>
                <a:latin typeface="IBM Plex Sans" charset="0"/>
                <a:ea typeface="IBM Plex Sans" charset="0"/>
                <a:cs typeface="IBM Plex Sans" charset="0"/>
              </a:rPr>
              <a:t>Identify what can be migrated </a:t>
            </a:r>
            <a:r>
              <a:rPr lang="en-US" sz="2360" dirty="0">
                <a:solidFill>
                  <a:schemeClr val="tx1">
                    <a:lumMod val="50000"/>
                  </a:schemeClr>
                </a:solidFill>
                <a:latin typeface="IBM Plex Sans" charset="0"/>
                <a:ea typeface="IBM Plex Sans" charset="0"/>
                <a:cs typeface="IBM Plex Sans" charset="0"/>
              </a:rPr>
              <a:t>to IBM Cloud and </a:t>
            </a:r>
            <a:r>
              <a:rPr lang="en-US" sz="2360" b="1" dirty="0">
                <a:solidFill>
                  <a:schemeClr val="tx1">
                    <a:lumMod val="50000"/>
                  </a:schemeClr>
                </a:solidFill>
                <a:latin typeface="IBM Plex Sans" charset="0"/>
                <a:ea typeface="IBM Plex Sans" charset="0"/>
                <a:cs typeface="IBM Plex Sans" charset="0"/>
              </a:rPr>
              <a:t>at the effort involved</a:t>
            </a:r>
            <a:endParaRPr lang="en-US" sz="2360" dirty="0">
              <a:solidFill>
                <a:schemeClr val="tx1">
                  <a:lumMod val="50000"/>
                </a:schemeClr>
              </a:solidFill>
              <a:latin typeface="IBM Plex Sans" charset="0"/>
              <a:ea typeface="IBM Plex Sans" charset="0"/>
              <a:cs typeface="IBM Plex Sans" charset="0"/>
            </a:endParaRPr>
          </a:p>
        </p:txBody>
      </p:sp>
      <p:sp>
        <p:nvSpPr>
          <p:cNvPr id="25" name="Oval 8"/>
          <p:cNvSpPr>
            <a:spLocks noChangeArrowheads="1"/>
          </p:cNvSpPr>
          <p:nvPr/>
        </p:nvSpPr>
        <p:spPr bwMode="auto">
          <a:xfrm>
            <a:off x="733402" y="1805104"/>
            <a:ext cx="434589" cy="563867"/>
          </a:xfrm>
          <a:prstGeom prst="ellipse">
            <a:avLst/>
          </a:prstGeom>
          <a:solidFill>
            <a:srgbClr val="1F497D">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lIns="123439" tIns="61719" rIns="123439" bIns="61719" anchor="ctr" anchorCtr="1"/>
          <a:lstStyle/>
          <a:p>
            <a:pPr defTabSz="648601">
              <a:lnSpc>
                <a:spcPct val="90000"/>
              </a:lnSpc>
              <a:defRPr/>
            </a:pPr>
            <a:r>
              <a:rPr lang="en-US" sz="3038" b="1" kern="0" dirty="0">
                <a:solidFill>
                  <a:srgbClr val="FFFFFF"/>
                </a:solidFill>
                <a:latin typeface="LubalinGraph LT Demi" charset="0"/>
              </a:rPr>
              <a:t>1</a:t>
            </a:r>
          </a:p>
        </p:txBody>
      </p:sp>
      <p:sp>
        <p:nvSpPr>
          <p:cNvPr id="26" name="Oval 8"/>
          <p:cNvSpPr>
            <a:spLocks noChangeArrowheads="1"/>
          </p:cNvSpPr>
          <p:nvPr/>
        </p:nvSpPr>
        <p:spPr bwMode="auto">
          <a:xfrm>
            <a:off x="7067753" y="1824032"/>
            <a:ext cx="434589" cy="563867"/>
          </a:xfrm>
          <a:prstGeom prst="ellipse">
            <a:avLst/>
          </a:prstGeom>
          <a:solidFill>
            <a:srgbClr val="1F497D">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lIns="123439" tIns="61719" rIns="123439" bIns="61719" anchor="ctr" anchorCtr="1"/>
          <a:lstStyle/>
          <a:p>
            <a:pPr defTabSz="648601">
              <a:lnSpc>
                <a:spcPct val="90000"/>
              </a:lnSpc>
              <a:defRPr/>
            </a:pPr>
            <a:r>
              <a:rPr lang="en-US" sz="3038" b="1" kern="0" dirty="0">
                <a:solidFill>
                  <a:srgbClr val="FFFFFF"/>
                </a:solidFill>
                <a:latin typeface="LubalinGraph LT Demi" charset="0"/>
              </a:rPr>
              <a:t>2</a:t>
            </a:r>
          </a:p>
        </p:txBody>
      </p:sp>
      <p:sp>
        <p:nvSpPr>
          <p:cNvPr id="27" name="Rectangle 26"/>
          <p:cNvSpPr/>
          <p:nvPr/>
        </p:nvSpPr>
        <p:spPr>
          <a:xfrm>
            <a:off x="7502340" y="1724131"/>
            <a:ext cx="6565351" cy="1183209"/>
          </a:xfrm>
          <a:prstGeom prst="rect">
            <a:avLst/>
          </a:prstGeom>
        </p:spPr>
        <p:txBody>
          <a:bodyPr wrap="square">
            <a:spAutoFit/>
          </a:bodyPr>
          <a:lstStyle/>
          <a:p>
            <a:pPr defTabSz="385770">
              <a:spcBef>
                <a:spcPts val="311"/>
              </a:spcBef>
              <a:buClr>
                <a:srgbClr val="6D6E70"/>
              </a:buClr>
              <a:defRPr/>
            </a:pPr>
            <a:r>
              <a:rPr lang="en-US" sz="2363" dirty="0">
                <a:solidFill>
                  <a:schemeClr val="tx1">
                    <a:lumMod val="50000"/>
                  </a:schemeClr>
                </a:solidFill>
                <a:latin typeface="IBM Plex Sans" charset="0"/>
                <a:ea typeface="IBM Plex Sans" charset="0"/>
                <a:cs typeface="IBM Plex Sans" charset="0"/>
              </a:rPr>
              <a:t>Help </a:t>
            </a:r>
            <a:r>
              <a:rPr lang="en-US" sz="2363" b="1" dirty="0">
                <a:solidFill>
                  <a:schemeClr val="tx1">
                    <a:lumMod val="50000"/>
                  </a:schemeClr>
                </a:solidFill>
                <a:latin typeface="IBM Plex Sans" charset="0"/>
                <a:ea typeface="IBM Plex Sans" charset="0"/>
                <a:cs typeface="IBM Plex Sans" charset="0"/>
              </a:rPr>
              <a:t>manage the migration </a:t>
            </a:r>
            <a:r>
              <a:rPr lang="en-US" sz="2363" dirty="0">
                <a:solidFill>
                  <a:schemeClr val="tx1">
                    <a:lumMod val="50000"/>
                  </a:schemeClr>
                </a:solidFill>
                <a:latin typeface="IBM Plex Sans" charset="0"/>
                <a:ea typeface="IBM Plex Sans" charset="0"/>
                <a:cs typeface="IBM Plex Sans" charset="0"/>
              </a:rPr>
              <a:t>process from fixing code issues to dev/staging/prod deployment leveraging existing services / </a:t>
            </a:r>
            <a:r>
              <a:rPr lang="en-US" sz="2363" dirty="0" smtClean="0">
                <a:solidFill>
                  <a:schemeClr val="tx1">
                    <a:lumMod val="50000"/>
                  </a:schemeClr>
                </a:solidFill>
                <a:latin typeface="IBM Plex Sans" charset="0"/>
                <a:ea typeface="IBM Plex Sans" charset="0"/>
                <a:cs typeface="IBM Plex Sans" charset="0"/>
              </a:rPr>
              <a:t>tools</a:t>
            </a:r>
            <a:endParaRPr lang="en-US" sz="2363" dirty="0">
              <a:solidFill>
                <a:schemeClr val="tx1">
                  <a:lumMod val="50000"/>
                </a:schemeClr>
              </a:solidFill>
              <a:latin typeface="IBM Plex Sans" charset="0"/>
              <a:ea typeface="IBM Plex Sans" charset="0"/>
              <a:cs typeface="IBM Plex Sans" charset="0"/>
            </a:endParaRPr>
          </a:p>
        </p:txBody>
      </p:sp>
    </p:spTree>
    <p:extLst>
      <p:ext uri="{BB962C8B-B14F-4D97-AF65-F5344CB8AC3E}">
        <p14:creationId xmlns:p14="http://schemas.microsoft.com/office/powerpoint/2010/main" val="270905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Transformation Advisor Rule examples</a:t>
            </a:r>
            <a:endParaRPr lang="en-US" dirty="0"/>
          </a:p>
        </p:txBody>
      </p:sp>
      <p:sp>
        <p:nvSpPr>
          <p:cNvPr id="4" name="Slide Number Placeholder 3"/>
          <p:cNvSpPr>
            <a:spLocks noGrp="1"/>
          </p:cNvSpPr>
          <p:nvPr>
            <p:ph type="sldNum" sz="quarter" idx="10"/>
          </p:nvPr>
        </p:nvSpPr>
        <p:spPr>
          <a:xfrm>
            <a:off x="13660438" y="7761288"/>
            <a:ext cx="639762" cy="438150"/>
          </a:xfrm>
        </p:spPr>
        <p:txBody>
          <a:bodyPr/>
          <a:lstStyle/>
          <a:p>
            <a:fld id="{E9549862-13E2-C34D-815E-8545BD36FC59}" type="slidenum">
              <a:rPr lang="en-US" smtClean="0"/>
              <a:pPr/>
              <a:t>42</a:t>
            </a:fld>
            <a:endParaRPr lang="en-US" dirty="0"/>
          </a:p>
        </p:txBody>
      </p:sp>
      <p:graphicFrame>
        <p:nvGraphicFramePr>
          <p:cNvPr id="6" name="Table 221"/>
          <p:cNvGraphicFramePr/>
          <p:nvPr>
            <p:extLst>
              <p:ext uri="{D42A27DB-BD31-4B8C-83A1-F6EECF244321}">
                <p14:modId xmlns:p14="http://schemas.microsoft.com/office/powerpoint/2010/main" val="861577688"/>
              </p:ext>
            </p:extLst>
          </p:nvPr>
        </p:nvGraphicFramePr>
        <p:xfrm>
          <a:off x="468946" y="1112473"/>
          <a:ext cx="13370146" cy="6827520"/>
        </p:xfrm>
        <a:graphic>
          <a:graphicData uri="http://schemas.openxmlformats.org/drawingml/2006/table">
            <a:tbl>
              <a:tblPr firstRow="1" bandRow="1"/>
              <a:tblGrid>
                <a:gridCol w="561210"/>
                <a:gridCol w="2141288"/>
                <a:gridCol w="10667648"/>
              </a:tblGrid>
              <a:tr h="225922">
                <a:tc>
                  <a:txBody>
                    <a:bodyPr/>
                    <a:lstStyle/>
                    <a:p>
                      <a:pPr indent="228600">
                        <a:defRPr>
                          <a:sym typeface="Helvetica"/>
                        </a:defRPr>
                      </a:pPr>
                      <a:endParaRPr sz="1300"/>
                    </a:p>
                  </a:txBody>
                  <a:tcPr marL="0" marR="0" marT="0" marB="0" horzOverflow="overflow"/>
                </a:tc>
                <a:tc>
                  <a:txBody>
                    <a:bodyPr/>
                    <a:lstStyle/>
                    <a:p>
                      <a:pPr indent="228600">
                        <a:defRPr b="0">
                          <a:solidFill>
                            <a:srgbClr val="000000"/>
                          </a:solidFill>
                        </a:defRPr>
                      </a:pPr>
                      <a:r>
                        <a:rPr sz="1600" b="1">
                          <a:solidFill>
                            <a:srgbClr val="FFFFFF"/>
                          </a:solidFill>
                          <a:sym typeface="Helvetica"/>
                        </a:rPr>
                        <a:t>Category</a:t>
                      </a:r>
                    </a:p>
                  </a:txBody>
                  <a:tcPr marL="0" marR="0" marT="0" marB="0" horzOverflow="overflow">
                    <a:solidFill>
                      <a:schemeClr val="accent6"/>
                    </a:solidFill>
                  </a:tcPr>
                </a:tc>
                <a:tc>
                  <a:txBody>
                    <a:bodyPr/>
                    <a:lstStyle/>
                    <a:p>
                      <a:pPr indent="228600">
                        <a:defRPr b="0">
                          <a:solidFill>
                            <a:srgbClr val="000000"/>
                          </a:solidFill>
                        </a:defRPr>
                      </a:pPr>
                      <a:r>
                        <a:rPr sz="1600" b="1">
                          <a:solidFill>
                            <a:srgbClr val="FFFFFF"/>
                          </a:solidFill>
                          <a:sym typeface="Helvetica"/>
                        </a:rPr>
                        <a:t>Rule</a:t>
                      </a:r>
                    </a:p>
                  </a:txBody>
                  <a:tcPr marL="0" marR="0" marT="0" marB="0" horzOverflow="overflow">
                    <a:solidFill>
                      <a:schemeClr val="accent6"/>
                    </a:solidFill>
                  </a:tcPr>
                </a:tc>
              </a:tr>
              <a:tr h="508325">
                <a:tc>
                  <a:txBody>
                    <a:bodyPr/>
                    <a:lstStyle/>
                    <a:p>
                      <a:pPr indent="228600"/>
                      <a:r>
                        <a:rPr sz="1400">
                          <a:solidFill>
                            <a:schemeClr val="tx1">
                              <a:lumMod val="50000"/>
                            </a:schemeClr>
                          </a:solidFill>
                        </a:rPr>
                        <a:t>1</a:t>
                      </a:r>
                    </a:p>
                  </a:txBody>
                  <a:tcPr marL="0" marR="0" marT="0" marB="0" horzOverflow="overflow">
                    <a:solidFill>
                      <a:schemeClr val="bg1"/>
                    </a:solidFill>
                  </a:tcPr>
                </a:tc>
                <a:tc>
                  <a:txBody>
                    <a:bodyPr/>
                    <a:lstStyle/>
                    <a:p>
                      <a:pPr indent="228600" algn="l"/>
                      <a:r>
                        <a:rPr sz="1800">
                          <a:solidFill>
                            <a:schemeClr val="tx1">
                              <a:lumMod val="50000"/>
                            </a:schemeClr>
                          </a:solidFill>
                        </a:rPr>
                        <a:t>Dev (WAMT rules)</a:t>
                      </a:r>
                    </a:p>
                  </a:txBody>
                  <a:tcPr marL="0" marR="0" marT="0" marB="0" horzOverflow="overflow">
                    <a:solidFill>
                      <a:srgbClr val="228011"/>
                    </a:solidFill>
                  </a:tcPr>
                </a:tc>
                <a:tc>
                  <a:txBody>
                    <a:bodyPr/>
                    <a:lstStyle/>
                    <a:p>
                      <a:pPr indent="228600" algn="l"/>
                      <a:r>
                        <a:rPr sz="1800">
                          <a:solidFill>
                            <a:schemeClr val="tx1">
                              <a:lumMod val="50000"/>
                            </a:schemeClr>
                          </a:solidFill>
                        </a:rPr>
                        <a:t>Functional code assessment of application binaries by WAMT to determine which source and target WAS editions/versions have what technical compatibility issues. </a:t>
                      </a:r>
                    </a:p>
                  </a:txBody>
                  <a:tcPr marL="0" marR="0" marT="0" marB="0" horzOverflow="overflow">
                    <a:solidFill>
                      <a:srgbClr val="228011"/>
                    </a:solidFill>
                  </a:tcPr>
                </a:tc>
              </a:tr>
              <a:tr h="508325">
                <a:tc>
                  <a:txBody>
                    <a:bodyPr/>
                    <a:lstStyle/>
                    <a:p>
                      <a:pPr indent="228600"/>
                      <a:r>
                        <a:rPr sz="1400">
                          <a:solidFill>
                            <a:schemeClr val="tx1">
                              <a:lumMod val="50000"/>
                            </a:schemeClr>
                          </a:solidFill>
                        </a:rPr>
                        <a:t>2</a:t>
                      </a:r>
                    </a:p>
                  </a:txBody>
                  <a:tcPr marL="0" marR="0" marT="0" marB="0" horzOverflow="overflow">
                    <a:solidFill>
                      <a:schemeClr val="bg1"/>
                    </a:solidFill>
                  </a:tcPr>
                </a:tc>
                <a:tc>
                  <a:txBody>
                    <a:bodyPr/>
                    <a:lstStyle/>
                    <a:p>
                      <a:pPr indent="228600" algn="l"/>
                      <a:r>
                        <a:rPr sz="1800">
                          <a:solidFill>
                            <a:schemeClr val="tx1">
                              <a:lumMod val="50000"/>
                            </a:schemeClr>
                          </a:solidFill>
                        </a:rPr>
                        <a:t>Dev</a:t>
                      </a:r>
                    </a:p>
                  </a:txBody>
                  <a:tcPr marL="0" marR="0" marT="0" marB="0" horzOverflow="overflow">
                    <a:solidFill>
                      <a:srgbClr val="228011"/>
                    </a:solidFill>
                  </a:tcPr>
                </a:tc>
                <a:tc>
                  <a:txBody>
                    <a:bodyPr/>
                    <a:lstStyle/>
                    <a:p>
                      <a:pPr indent="228600" algn="l"/>
                      <a:r>
                        <a:rPr sz="1800">
                          <a:solidFill>
                            <a:schemeClr val="tx1">
                              <a:lumMod val="50000"/>
                            </a:schemeClr>
                          </a:solidFill>
                        </a:rPr>
                        <a:t>Assign dev costs to each application issue / issue category detected by WAMT. Call out high cost thresholds at issue and total cost level.</a:t>
                      </a:r>
                    </a:p>
                  </a:txBody>
                  <a:tcPr marL="0" marR="0" marT="0" marB="0" horzOverflow="overflow">
                    <a:solidFill>
                      <a:srgbClr val="228011"/>
                    </a:solidFill>
                  </a:tcPr>
                </a:tc>
              </a:tr>
              <a:tr h="508325">
                <a:tc>
                  <a:txBody>
                    <a:bodyPr/>
                    <a:lstStyle/>
                    <a:p>
                      <a:pPr indent="228600"/>
                      <a:r>
                        <a:rPr sz="1400">
                          <a:solidFill>
                            <a:schemeClr val="tx1">
                              <a:lumMod val="50000"/>
                            </a:schemeClr>
                          </a:solidFill>
                        </a:rPr>
                        <a:t>3</a:t>
                      </a:r>
                    </a:p>
                  </a:txBody>
                  <a:tcPr marL="0" marR="0" marT="0" marB="0" horzOverflow="overflow">
                    <a:solidFill>
                      <a:schemeClr val="bg1"/>
                    </a:solidFill>
                  </a:tcPr>
                </a:tc>
                <a:tc>
                  <a:txBody>
                    <a:bodyPr/>
                    <a:lstStyle/>
                    <a:p>
                      <a:pPr indent="228600" algn="l"/>
                      <a:r>
                        <a:rPr sz="1800">
                          <a:solidFill>
                            <a:schemeClr val="tx1">
                              <a:lumMod val="50000"/>
                            </a:schemeClr>
                          </a:solidFill>
                        </a:rPr>
                        <a:t>Dev</a:t>
                      </a:r>
                    </a:p>
                  </a:txBody>
                  <a:tcPr marL="0" marR="0" marT="0" marB="0" horzOverflow="overflow">
                    <a:solidFill>
                      <a:schemeClr val="bg1"/>
                    </a:solidFill>
                  </a:tcPr>
                </a:tc>
                <a:tc>
                  <a:txBody>
                    <a:bodyPr/>
                    <a:lstStyle/>
                    <a:p>
                      <a:pPr indent="228600" algn="l"/>
                      <a:r>
                        <a:rPr sz="1800">
                          <a:solidFill>
                            <a:schemeClr val="tx1">
                              <a:lumMod val="50000"/>
                            </a:schemeClr>
                          </a:solidFill>
                        </a:rPr>
                        <a:t>Which legacy WAS versions should not be considered for migration at all because they have prohibitive refactoring cost.</a:t>
                      </a:r>
                    </a:p>
                  </a:txBody>
                  <a:tcPr marL="0" marR="0" marT="0" marB="0" horzOverflow="overflow">
                    <a:solidFill>
                      <a:schemeClr val="bg1"/>
                    </a:solidFill>
                  </a:tcPr>
                </a:tc>
              </a:tr>
              <a:tr h="508325">
                <a:tc>
                  <a:txBody>
                    <a:bodyPr/>
                    <a:lstStyle/>
                    <a:p>
                      <a:pPr indent="228600"/>
                      <a:r>
                        <a:rPr sz="1400">
                          <a:solidFill>
                            <a:schemeClr val="tx1">
                              <a:lumMod val="50000"/>
                            </a:schemeClr>
                          </a:solidFill>
                        </a:rPr>
                        <a:t>4</a:t>
                      </a:r>
                    </a:p>
                  </a:txBody>
                  <a:tcPr marL="0" marR="0" marT="0" marB="0" horzOverflow="overflow">
                    <a:solidFill>
                      <a:schemeClr val="bg1"/>
                    </a:solidFill>
                  </a:tcPr>
                </a:tc>
                <a:tc>
                  <a:txBody>
                    <a:bodyPr/>
                    <a:lstStyle/>
                    <a:p>
                      <a:pPr indent="228600" algn="l"/>
                      <a:r>
                        <a:rPr sz="1800">
                          <a:solidFill>
                            <a:schemeClr val="tx1">
                              <a:lumMod val="50000"/>
                            </a:schemeClr>
                          </a:solidFill>
                        </a:rPr>
                        <a:t>Dev</a:t>
                      </a:r>
                    </a:p>
                  </a:txBody>
                  <a:tcPr marL="0" marR="0" marT="0" marB="0" horzOverflow="overflow">
                    <a:solidFill>
                      <a:schemeClr val="bg1"/>
                    </a:solidFill>
                  </a:tcPr>
                </a:tc>
                <a:tc>
                  <a:txBody>
                    <a:bodyPr/>
                    <a:lstStyle/>
                    <a:p>
                      <a:pPr indent="228600" algn="l"/>
                      <a:r>
                        <a:rPr sz="1800">
                          <a:solidFill>
                            <a:schemeClr val="tx1">
                              <a:lumMod val="50000"/>
                            </a:schemeClr>
                          </a:solidFill>
                        </a:rPr>
                        <a:t>Functional assessment to determine whether embedded messaging in ICp Liberty (or tWAS SIBus) can be used or we need full messaging solution.</a:t>
                      </a:r>
                    </a:p>
                  </a:txBody>
                  <a:tcPr marL="0" marR="0" marT="0" marB="0" horzOverflow="overflow">
                    <a:solidFill>
                      <a:schemeClr val="bg1"/>
                    </a:solidFill>
                  </a:tcPr>
                </a:tc>
              </a:tr>
              <a:tr h="508325">
                <a:tc>
                  <a:txBody>
                    <a:bodyPr/>
                    <a:lstStyle/>
                    <a:p>
                      <a:pPr indent="228600"/>
                      <a:r>
                        <a:rPr sz="1400">
                          <a:solidFill>
                            <a:schemeClr val="tx1">
                              <a:lumMod val="50000"/>
                            </a:schemeClr>
                          </a:solidFill>
                        </a:rPr>
                        <a:t>5</a:t>
                      </a:r>
                    </a:p>
                  </a:txBody>
                  <a:tcPr marL="0" marR="0" marT="0" marB="0" horzOverflow="overflow">
                    <a:solidFill>
                      <a:schemeClr val="bg1"/>
                    </a:solidFill>
                  </a:tcPr>
                </a:tc>
                <a:tc>
                  <a:txBody>
                    <a:bodyPr/>
                    <a:lstStyle/>
                    <a:p>
                      <a:pPr indent="228600" algn="l"/>
                      <a:r>
                        <a:rPr sz="1800">
                          <a:solidFill>
                            <a:schemeClr val="tx1">
                              <a:lumMod val="50000"/>
                            </a:schemeClr>
                          </a:solidFill>
                        </a:rPr>
                        <a:t>Performance </a:t>
                      </a:r>
                    </a:p>
                  </a:txBody>
                  <a:tcPr marL="0" marR="0" marT="0" marB="0" horzOverflow="overflow">
                    <a:solidFill>
                      <a:schemeClr val="bg1"/>
                    </a:solidFill>
                  </a:tcPr>
                </a:tc>
                <a:tc>
                  <a:txBody>
                    <a:bodyPr/>
                    <a:lstStyle/>
                    <a:p>
                      <a:pPr indent="228600" algn="l"/>
                      <a:r>
                        <a:rPr sz="1800">
                          <a:solidFill>
                            <a:schemeClr val="tx1">
                              <a:lumMod val="50000"/>
                            </a:schemeClr>
                          </a:solidFill>
                        </a:rPr>
                        <a:t>Determine ideal location of a DB connected to the application - in Cloud or keep where it exists depending on user pref, usage frequency, size and any other performance attributes.</a:t>
                      </a:r>
                    </a:p>
                  </a:txBody>
                  <a:tcPr marL="0" marR="0" marT="0" marB="0" horzOverflow="overflow">
                    <a:solidFill>
                      <a:schemeClr val="bg1"/>
                    </a:solidFill>
                  </a:tcPr>
                </a:tc>
              </a:tr>
              <a:tr h="508325">
                <a:tc>
                  <a:txBody>
                    <a:bodyPr/>
                    <a:lstStyle/>
                    <a:p>
                      <a:pPr indent="228600"/>
                      <a:r>
                        <a:rPr sz="1400">
                          <a:solidFill>
                            <a:schemeClr val="tx1">
                              <a:lumMod val="50000"/>
                            </a:schemeClr>
                          </a:solidFill>
                        </a:rPr>
                        <a:t>6</a:t>
                      </a:r>
                    </a:p>
                  </a:txBody>
                  <a:tcPr marL="0" marR="0" marT="0" marB="0" horzOverflow="overflow">
                    <a:solidFill>
                      <a:schemeClr val="bg1"/>
                    </a:solidFill>
                  </a:tcPr>
                </a:tc>
                <a:tc>
                  <a:txBody>
                    <a:bodyPr/>
                    <a:lstStyle/>
                    <a:p>
                      <a:pPr indent="228600" algn="l"/>
                      <a:r>
                        <a:rPr sz="1800">
                          <a:solidFill>
                            <a:schemeClr val="tx1">
                              <a:lumMod val="50000"/>
                            </a:schemeClr>
                          </a:solidFill>
                        </a:rPr>
                        <a:t>Performance</a:t>
                      </a:r>
                    </a:p>
                  </a:txBody>
                  <a:tcPr marL="0" marR="0" marT="0" marB="0" horzOverflow="overflow">
                    <a:solidFill>
                      <a:schemeClr val="bg1"/>
                    </a:solidFill>
                  </a:tcPr>
                </a:tc>
                <a:tc>
                  <a:txBody>
                    <a:bodyPr/>
                    <a:lstStyle/>
                    <a:p>
                      <a:pPr indent="228600" algn="l"/>
                      <a:r>
                        <a:rPr sz="1800">
                          <a:solidFill>
                            <a:schemeClr val="tx1">
                              <a:lumMod val="50000"/>
                            </a:schemeClr>
                          </a:solidFill>
                        </a:rPr>
                        <a:t>Max number of network hops between a DB and application depending on criticality of data access and usage frequency.</a:t>
                      </a:r>
                    </a:p>
                  </a:txBody>
                  <a:tcPr marL="0" marR="0" marT="0" marB="0" horzOverflow="overflow">
                    <a:solidFill>
                      <a:schemeClr val="bg1"/>
                    </a:solidFill>
                  </a:tcPr>
                </a:tc>
              </a:tr>
              <a:tr h="508325">
                <a:tc>
                  <a:txBody>
                    <a:bodyPr/>
                    <a:lstStyle/>
                    <a:p>
                      <a:pPr indent="228600"/>
                      <a:r>
                        <a:rPr sz="1400">
                          <a:solidFill>
                            <a:schemeClr val="tx1">
                              <a:lumMod val="50000"/>
                            </a:schemeClr>
                          </a:solidFill>
                        </a:rPr>
                        <a:t>7</a:t>
                      </a:r>
                    </a:p>
                  </a:txBody>
                  <a:tcPr marL="0" marR="0" marT="0" marB="0" horzOverflow="overflow">
                    <a:solidFill>
                      <a:schemeClr val="bg1"/>
                    </a:solidFill>
                  </a:tcPr>
                </a:tc>
                <a:tc>
                  <a:txBody>
                    <a:bodyPr/>
                    <a:lstStyle/>
                    <a:p>
                      <a:pPr indent="228600" algn="l"/>
                      <a:r>
                        <a:rPr sz="1800">
                          <a:solidFill>
                            <a:schemeClr val="tx1">
                              <a:lumMod val="50000"/>
                            </a:schemeClr>
                          </a:solidFill>
                        </a:rPr>
                        <a:t>Performance</a:t>
                      </a:r>
                    </a:p>
                  </a:txBody>
                  <a:tcPr marL="0" marR="0" marT="0" marB="0" horzOverflow="overflow">
                    <a:solidFill>
                      <a:schemeClr val="bg1"/>
                    </a:solidFill>
                  </a:tcPr>
                </a:tc>
                <a:tc>
                  <a:txBody>
                    <a:bodyPr/>
                    <a:lstStyle/>
                    <a:p>
                      <a:pPr indent="228600" algn="l"/>
                      <a:r>
                        <a:rPr sz="1800">
                          <a:solidFill>
                            <a:schemeClr val="tx1">
                              <a:lumMod val="50000"/>
                            </a:schemeClr>
                          </a:solidFill>
                        </a:rPr>
                        <a:t>Determine whether embedded messaging should be used in ICp Liberty based on usage and other performance requirements.</a:t>
                      </a:r>
                    </a:p>
                  </a:txBody>
                  <a:tcPr marL="0" marR="0" marT="0" marB="0" horzOverflow="overflow">
                    <a:solidFill>
                      <a:schemeClr val="bg1"/>
                    </a:solidFill>
                  </a:tcPr>
                </a:tc>
              </a:tr>
              <a:tr h="508325">
                <a:tc>
                  <a:txBody>
                    <a:bodyPr/>
                    <a:lstStyle/>
                    <a:p>
                      <a:pPr indent="228600"/>
                      <a:r>
                        <a:rPr sz="1400">
                          <a:solidFill>
                            <a:schemeClr val="tx1">
                              <a:lumMod val="50000"/>
                            </a:schemeClr>
                          </a:solidFill>
                        </a:rPr>
                        <a:t>8</a:t>
                      </a:r>
                    </a:p>
                  </a:txBody>
                  <a:tcPr marL="0" marR="0" marT="0" marB="0" horzOverflow="overflow">
                    <a:solidFill>
                      <a:schemeClr val="bg1"/>
                    </a:solidFill>
                  </a:tcPr>
                </a:tc>
                <a:tc>
                  <a:txBody>
                    <a:bodyPr/>
                    <a:lstStyle/>
                    <a:p>
                      <a:pPr indent="228600" algn="l"/>
                      <a:r>
                        <a:rPr sz="1800">
                          <a:solidFill>
                            <a:schemeClr val="tx1">
                              <a:lumMod val="50000"/>
                            </a:schemeClr>
                          </a:solidFill>
                        </a:rPr>
                        <a:t>Performance</a:t>
                      </a:r>
                    </a:p>
                  </a:txBody>
                  <a:tcPr marL="0" marR="0" marT="0" marB="0" horzOverflow="overflow">
                    <a:solidFill>
                      <a:schemeClr val="bg1"/>
                    </a:solidFill>
                  </a:tcPr>
                </a:tc>
                <a:tc>
                  <a:txBody>
                    <a:bodyPr/>
                    <a:lstStyle/>
                    <a:p>
                      <a:pPr indent="228600" algn="l"/>
                      <a:r>
                        <a:rPr sz="1800">
                          <a:solidFill>
                            <a:schemeClr val="tx1">
                              <a:lumMod val="50000"/>
                            </a:schemeClr>
                          </a:solidFill>
                        </a:rPr>
                        <a:t>Max number of network hops between application and messaging depending on usage frequency and latency requirements.</a:t>
                      </a:r>
                    </a:p>
                  </a:txBody>
                  <a:tcPr marL="0" marR="0" marT="0" marB="0" horzOverflow="overflow">
                    <a:solidFill>
                      <a:schemeClr val="bg1"/>
                    </a:solidFill>
                  </a:tcPr>
                </a:tc>
              </a:tr>
              <a:tr h="508325">
                <a:tc>
                  <a:txBody>
                    <a:bodyPr/>
                    <a:lstStyle/>
                    <a:p>
                      <a:pPr indent="228600"/>
                      <a:r>
                        <a:rPr sz="1400">
                          <a:solidFill>
                            <a:schemeClr val="tx1">
                              <a:lumMod val="50000"/>
                            </a:schemeClr>
                          </a:solidFill>
                        </a:rPr>
                        <a:t>9</a:t>
                      </a:r>
                    </a:p>
                  </a:txBody>
                  <a:tcPr marL="0" marR="0" marT="0" marB="0" horzOverflow="overflow">
                    <a:solidFill>
                      <a:schemeClr val="bg1"/>
                    </a:solidFill>
                  </a:tcPr>
                </a:tc>
                <a:tc>
                  <a:txBody>
                    <a:bodyPr/>
                    <a:lstStyle/>
                    <a:p>
                      <a:pPr indent="228600" algn="l"/>
                      <a:r>
                        <a:rPr sz="1800">
                          <a:solidFill>
                            <a:schemeClr val="tx1">
                              <a:lumMod val="50000"/>
                            </a:schemeClr>
                          </a:solidFill>
                        </a:rPr>
                        <a:t>Performance</a:t>
                      </a:r>
                    </a:p>
                  </a:txBody>
                  <a:tcPr marL="0" marR="0" marT="0" marB="0" horzOverflow="overflow">
                    <a:solidFill>
                      <a:schemeClr val="bg1"/>
                    </a:solidFill>
                  </a:tcPr>
                </a:tc>
                <a:tc>
                  <a:txBody>
                    <a:bodyPr/>
                    <a:lstStyle/>
                    <a:p>
                      <a:pPr indent="228600" algn="l"/>
                      <a:r>
                        <a:rPr sz="1800">
                          <a:solidFill>
                            <a:schemeClr val="tx1">
                              <a:lumMod val="50000"/>
                            </a:schemeClr>
                          </a:solidFill>
                        </a:rPr>
                        <a:t>Depending on application container dependencies and latency requirements, co-locate the containers in same network.</a:t>
                      </a:r>
                    </a:p>
                  </a:txBody>
                  <a:tcPr marL="0" marR="0" marT="0" marB="0" horzOverflow="overflow">
                    <a:solidFill>
                      <a:schemeClr val="bg1"/>
                    </a:solidFill>
                  </a:tcPr>
                </a:tc>
              </a:tr>
              <a:tr h="254162">
                <a:tc>
                  <a:txBody>
                    <a:bodyPr/>
                    <a:lstStyle/>
                    <a:p>
                      <a:pPr indent="228600"/>
                      <a:r>
                        <a:rPr sz="1400">
                          <a:solidFill>
                            <a:schemeClr val="tx1">
                              <a:lumMod val="50000"/>
                            </a:schemeClr>
                          </a:solidFill>
                        </a:rPr>
                        <a:t>10</a:t>
                      </a:r>
                    </a:p>
                  </a:txBody>
                  <a:tcPr marL="0" marR="0" marT="0" marB="0" horzOverflow="overflow">
                    <a:solidFill>
                      <a:schemeClr val="bg1"/>
                    </a:solidFill>
                  </a:tcPr>
                </a:tc>
                <a:tc>
                  <a:txBody>
                    <a:bodyPr/>
                    <a:lstStyle/>
                    <a:p>
                      <a:pPr indent="228600" algn="l"/>
                      <a:r>
                        <a:rPr sz="1800">
                          <a:solidFill>
                            <a:schemeClr val="tx1">
                              <a:lumMod val="50000"/>
                            </a:schemeClr>
                          </a:solidFill>
                        </a:rPr>
                        <a:t>Performance</a:t>
                      </a:r>
                    </a:p>
                  </a:txBody>
                  <a:tcPr marL="0" marR="0" marT="0" marB="0" horzOverflow="overflow">
                    <a:solidFill>
                      <a:schemeClr val="bg1"/>
                    </a:solidFill>
                  </a:tcPr>
                </a:tc>
                <a:tc>
                  <a:txBody>
                    <a:bodyPr/>
                    <a:lstStyle/>
                    <a:p>
                      <a:pPr indent="228600" algn="l"/>
                      <a:r>
                        <a:rPr sz="1800">
                          <a:solidFill>
                            <a:schemeClr val="tx1">
                              <a:lumMod val="50000"/>
                            </a:schemeClr>
                          </a:solidFill>
                        </a:rPr>
                        <a:t>Determine sizing of containers depending on user inputs and in future usage data.</a:t>
                      </a:r>
                    </a:p>
                  </a:txBody>
                  <a:tcPr marL="0" marR="0" marT="0" marB="0" horzOverflow="overflow">
                    <a:solidFill>
                      <a:schemeClr val="bg1"/>
                    </a:solidFill>
                  </a:tcPr>
                </a:tc>
              </a:tr>
              <a:tr h="254162">
                <a:tc>
                  <a:txBody>
                    <a:bodyPr/>
                    <a:lstStyle/>
                    <a:p>
                      <a:pPr indent="228600"/>
                      <a:r>
                        <a:rPr sz="1400">
                          <a:solidFill>
                            <a:schemeClr val="tx1">
                              <a:lumMod val="50000"/>
                            </a:schemeClr>
                          </a:solidFill>
                        </a:rPr>
                        <a:t>11</a:t>
                      </a:r>
                    </a:p>
                  </a:txBody>
                  <a:tcPr marL="0" marR="0" marT="0" marB="0" horzOverflow="overflow">
                    <a:solidFill>
                      <a:schemeClr val="bg1"/>
                    </a:solidFill>
                  </a:tcPr>
                </a:tc>
                <a:tc>
                  <a:txBody>
                    <a:bodyPr/>
                    <a:lstStyle/>
                    <a:p>
                      <a:pPr indent="228600" algn="l"/>
                      <a:r>
                        <a:rPr sz="1800">
                          <a:solidFill>
                            <a:schemeClr val="tx1">
                              <a:lumMod val="50000"/>
                            </a:schemeClr>
                          </a:solidFill>
                        </a:rPr>
                        <a:t>Performance</a:t>
                      </a:r>
                    </a:p>
                  </a:txBody>
                  <a:tcPr marL="0" marR="0" marT="0" marB="0" horzOverflow="overflow">
                    <a:solidFill>
                      <a:schemeClr val="bg1"/>
                    </a:solidFill>
                  </a:tcPr>
                </a:tc>
                <a:tc>
                  <a:txBody>
                    <a:bodyPr/>
                    <a:lstStyle/>
                    <a:p>
                      <a:pPr indent="228600" algn="l"/>
                      <a:r>
                        <a:rPr sz="1800">
                          <a:solidFill>
                            <a:schemeClr val="tx1">
                              <a:lumMod val="50000"/>
                            </a:schemeClr>
                          </a:solidFill>
                        </a:rPr>
                        <a:t>Determine number of container replicas in ICp for load balancing</a:t>
                      </a:r>
                    </a:p>
                  </a:txBody>
                  <a:tcPr marL="0" marR="0" marT="0" marB="0" horzOverflow="overflow">
                    <a:solidFill>
                      <a:schemeClr val="bg1"/>
                    </a:solidFill>
                  </a:tcPr>
                </a:tc>
              </a:tr>
              <a:tr h="254162">
                <a:tc>
                  <a:txBody>
                    <a:bodyPr/>
                    <a:lstStyle/>
                    <a:p>
                      <a:pPr indent="228600"/>
                      <a:r>
                        <a:rPr sz="1400">
                          <a:solidFill>
                            <a:schemeClr val="tx1">
                              <a:lumMod val="50000"/>
                            </a:schemeClr>
                          </a:solidFill>
                        </a:rPr>
                        <a:t>12</a:t>
                      </a:r>
                    </a:p>
                  </a:txBody>
                  <a:tcPr marL="0" marR="0" marT="0" marB="0" horzOverflow="overflow">
                    <a:solidFill>
                      <a:schemeClr val="bg1"/>
                    </a:solidFill>
                  </a:tcPr>
                </a:tc>
                <a:tc>
                  <a:txBody>
                    <a:bodyPr/>
                    <a:lstStyle/>
                    <a:p>
                      <a:pPr indent="228600" algn="l"/>
                      <a:r>
                        <a:rPr sz="1800">
                          <a:solidFill>
                            <a:schemeClr val="tx1">
                              <a:lumMod val="50000"/>
                            </a:schemeClr>
                          </a:solidFill>
                        </a:rPr>
                        <a:t>Availability</a:t>
                      </a:r>
                    </a:p>
                  </a:txBody>
                  <a:tcPr marL="0" marR="0" marT="0" marB="0" horzOverflow="overflow">
                    <a:solidFill>
                      <a:schemeClr val="bg1"/>
                    </a:solidFill>
                  </a:tcPr>
                </a:tc>
                <a:tc>
                  <a:txBody>
                    <a:bodyPr/>
                    <a:lstStyle/>
                    <a:p>
                      <a:pPr indent="228600" algn="l"/>
                      <a:r>
                        <a:rPr sz="1800">
                          <a:solidFill>
                            <a:schemeClr val="tx1">
                              <a:lumMod val="50000"/>
                            </a:schemeClr>
                          </a:solidFill>
                        </a:rPr>
                        <a:t>Determine number of container replicas in ICp for recovery.</a:t>
                      </a:r>
                    </a:p>
                  </a:txBody>
                  <a:tcPr marL="0" marR="0" marT="0" marB="0" horzOverflow="overflow">
                    <a:solidFill>
                      <a:schemeClr val="bg1"/>
                    </a:solidFill>
                  </a:tcPr>
                </a:tc>
              </a:tr>
              <a:tr h="254162">
                <a:tc>
                  <a:txBody>
                    <a:bodyPr/>
                    <a:lstStyle/>
                    <a:p>
                      <a:pPr indent="228600"/>
                      <a:r>
                        <a:rPr sz="1400">
                          <a:solidFill>
                            <a:schemeClr val="tx1">
                              <a:lumMod val="50000"/>
                            </a:schemeClr>
                          </a:solidFill>
                        </a:rPr>
                        <a:t>13</a:t>
                      </a:r>
                    </a:p>
                  </a:txBody>
                  <a:tcPr marL="0" marR="0" marT="0" marB="0" horzOverflow="overflow">
                    <a:solidFill>
                      <a:schemeClr val="bg1"/>
                    </a:solidFill>
                  </a:tcPr>
                </a:tc>
                <a:tc>
                  <a:txBody>
                    <a:bodyPr/>
                    <a:lstStyle/>
                    <a:p>
                      <a:pPr indent="228600" algn="l"/>
                      <a:r>
                        <a:rPr sz="1800">
                          <a:solidFill>
                            <a:schemeClr val="tx1">
                              <a:lumMod val="50000"/>
                            </a:schemeClr>
                          </a:solidFill>
                        </a:rPr>
                        <a:t>Security</a:t>
                      </a:r>
                    </a:p>
                  </a:txBody>
                  <a:tcPr marL="0" marR="0" marT="0" marB="0" horzOverflow="overflow">
                    <a:solidFill>
                      <a:schemeClr val="bg1"/>
                    </a:solidFill>
                  </a:tcPr>
                </a:tc>
                <a:tc>
                  <a:txBody>
                    <a:bodyPr/>
                    <a:lstStyle/>
                    <a:p>
                      <a:pPr indent="228600" algn="l"/>
                      <a:r>
                        <a:rPr sz="1800">
                          <a:solidFill>
                            <a:schemeClr val="tx1">
                              <a:lumMod val="50000"/>
                            </a:schemeClr>
                          </a:solidFill>
                        </a:rPr>
                        <a:t>Anti-Colocation constraints between containers</a:t>
                      </a:r>
                    </a:p>
                  </a:txBody>
                  <a:tcPr marL="0" marR="0" marT="0" marB="0" horzOverflow="overflow">
                    <a:solidFill>
                      <a:schemeClr val="bg1"/>
                    </a:solidFill>
                  </a:tcPr>
                </a:tc>
              </a:tr>
              <a:tr h="254162">
                <a:tc>
                  <a:txBody>
                    <a:bodyPr/>
                    <a:lstStyle/>
                    <a:p>
                      <a:pPr indent="228600"/>
                      <a:r>
                        <a:rPr sz="1400">
                          <a:solidFill>
                            <a:schemeClr val="tx1">
                              <a:lumMod val="50000"/>
                            </a:schemeClr>
                          </a:solidFill>
                        </a:rPr>
                        <a:t>14</a:t>
                      </a:r>
                    </a:p>
                  </a:txBody>
                  <a:tcPr marL="0" marR="0" marT="0" marB="0" horzOverflow="overflow">
                    <a:solidFill>
                      <a:schemeClr val="bg1"/>
                    </a:solidFill>
                  </a:tcPr>
                </a:tc>
                <a:tc>
                  <a:txBody>
                    <a:bodyPr/>
                    <a:lstStyle/>
                    <a:p>
                      <a:pPr indent="228600" algn="l"/>
                      <a:r>
                        <a:rPr sz="1800">
                          <a:solidFill>
                            <a:schemeClr val="tx1">
                              <a:lumMod val="50000"/>
                            </a:schemeClr>
                          </a:solidFill>
                        </a:rPr>
                        <a:t>Security</a:t>
                      </a:r>
                    </a:p>
                  </a:txBody>
                  <a:tcPr marL="0" marR="0" marT="0" marB="0" horzOverflow="overflow">
                    <a:solidFill>
                      <a:schemeClr val="bg1"/>
                    </a:solidFill>
                  </a:tcPr>
                </a:tc>
                <a:tc>
                  <a:txBody>
                    <a:bodyPr/>
                    <a:lstStyle/>
                    <a:p>
                      <a:pPr indent="228600" algn="l"/>
                      <a:r>
                        <a:rPr sz="1800">
                          <a:solidFill>
                            <a:schemeClr val="tx1">
                              <a:lumMod val="50000"/>
                            </a:schemeClr>
                          </a:solidFill>
                        </a:rPr>
                        <a:t>Which application containers need in / outbound access (external dependencies)</a:t>
                      </a:r>
                    </a:p>
                  </a:txBody>
                  <a:tcPr marL="0" marR="0" marT="0" marB="0" horzOverflow="overflow">
                    <a:solidFill>
                      <a:schemeClr val="bg1"/>
                    </a:solidFill>
                  </a:tcPr>
                </a:tc>
              </a:tr>
              <a:tr h="254162">
                <a:tc>
                  <a:txBody>
                    <a:bodyPr/>
                    <a:lstStyle/>
                    <a:p>
                      <a:pPr indent="228600"/>
                      <a:r>
                        <a:rPr sz="1400">
                          <a:solidFill>
                            <a:schemeClr val="tx1">
                              <a:lumMod val="50000"/>
                            </a:schemeClr>
                          </a:solidFill>
                        </a:rPr>
                        <a:t>15</a:t>
                      </a:r>
                    </a:p>
                  </a:txBody>
                  <a:tcPr marL="0" marR="0" marT="0" marB="0" horzOverflow="overflow">
                    <a:solidFill>
                      <a:schemeClr val="bg1"/>
                    </a:solidFill>
                  </a:tcPr>
                </a:tc>
                <a:tc>
                  <a:txBody>
                    <a:bodyPr/>
                    <a:lstStyle/>
                    <a:p>
                      <a:pPr indent="228600" algn="l"/>
                      <a:r>
                        <a:rPr sz="1800">
                          <a:solidFill>
                            <a:schemeClr val="tx1">
                              <a:lumMod val="50000"/>
                            </a:schemeClr>
                          </a:solidFill>
                        </a:rPr>
                        <a:t>Security</a:t>
                      </a:r>
                    </a:p>
                  </a:txBody>
                  <a:tcPr marL="0" marR="0" marT="0" marB="0" horzOverflow="overflow">
                    <a:solidFill>
                      <a:schemeClr val="bg1"/>
                    </a:solidFill>
                  </a:tcPr>
                </a:tc>
                <a:tc>
                  <a:txBody>
                    <a:bodyPr/>
                    <a:lstStyle/>
                    <a:p>
                      <a:pPr indent="228600" algn="l"/>
                      <a:r>
                        <a:rPr sz="1800">
                          <a:solidFill>
                            <a:schemeClr val="tx1">
                              <a:lumMod val="50000"/>
                            </a:schemeClr>
                          </a:solidFill>
                        </a:rPr>
                        <a:t>Determine location of the DB in Cloud or where it exists depending on data security</a:t>
                      </a:r>
                    </a:p>
                  </a:txBody>
                  <a:tcPr marL="0" marR="0" marT="0" marB="0" horzOverflow="overflow">
                    <a:solidFill>
                      <a:schemeClr val="bg1"/>
                    </a:solidFill>
                  </a:tcPr>
                </a:tc>
              </a:tr>
            </a:tbl>
          </a:graphicData>
        </a:graphic>
      </p:graphicFrame>
      <p:sp>
        <p:nvSpPr>
          <p:cNvPr id="7" name="Shape 222"/>
          <p:cNvSpPr/>
          <p:nvPr/>
        </p:nvSpPr>
        <p:spPr>
          <a:xfrm>
            <a:off x="3415380" y="7939993"/>
            <a:ext cx="7751422" cy="270336"/>
          </a:xfrm>
          <a:prstGeom prst="rect">
            <a:avLst/>
          </a:prstGeom>
          <a:ln w="12700">
            <a:miter lim="400000"/>
          </a:ln>
          <a:extLst>
            <a:ext uri="{C572A759-6A51-4108-AA02-DFA0A04FC94B}">
              <ma14:wrappingTextBoxFlag xmlns:ma14="http://schemas.microsoft.com/office/mac/drawingml/2011/main" xmlns="" val="1"/>
            </a:ext>
          </a:extLst>
        </p:spPr>
        <p:txBody>
          <a:bodyPr wrap="none" lIns="36166" tIns="36166" rIns="36166" bIns="36166" anchor="ctr">
            <a:spAutoFit/>
          </a:bodyPr>
          <a:lstStyle>
            <a:lvl1pPr>
              <a:defRPr sz="1800"/>
            </a:lvl1pPr>
          </a:lstStyle>
          <a:p>
            <a:pPr algn="ctr" defTabSz="415950" hangingPunct="0"/>
            <a:r>
              <a:rPr sz="1282" kern="0">
                <a:solidFill>
                  <a:srgbClr val="000000"/>
                </a:solidFill>
                <a:latin typeface="Helvetica Light"/>
                <a:ea typeface="Helvetica Light"/>
                <a:cs typeface="Helvetica Light"/>
                <a:sym typeface="Helvetica Light"/>
              </a:rPr>
              <a:t>* each rule can have a cost implication, e.g. replicas and anti-colocation of containers can increase cost</a:t>
            </a:r>
          </a:p>
        </p:txBody>
      </p:sp>
    </p:spTree>
    <p:extLst>
      <p:ext uri="{BB962C8B-B14F-4D97-AF65-F5344CB8AC3E}">
        <p14:creationId xmlns:p14="http://schemas.microsoft.com/office/powerpoint/2010/main" val="98056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Transformation Advisor </a:t>
            </a:r>
            <a:r>
              <a:rPr lang="mr-IN" dirty="0" smtClean="0"/>
              <a:t>–</a:t>
            </a:r>
            <a:r>
              <a:rPr lang="en-US" dirty="0" smtClean="0"/>
              <a:t> Example output</a:t>
            </a:r>
            <a:endParaRPr lang="en-US" dirty="0"/>
          </a:p>
        </p:txBody>
      </p:sp>
      <p:sp>
        <p:nvSpPr>
          <p:cNvPr id="4" name="Slide Number Placeholder 3"/>
          <p:cNvSpPr>
            <a:spLocks noGrp="1"/>
          </p:cNvSpPr>
          <p:nvPr>
            <p:ph type="sldNum" sz="quarter" idx="4"/>
          </p:nvPr>
        </p:nvSpPr>
        <p:spPr/>
        <p:txBody>
          <a:bodyPr/>
          <a:lstStyle/>
          <a:p>
            <a:fld id="{E9549862-13E2-C34D-815E-8545BD36FC59}" type="slidenum">
              <a:rPr lang="en-US" smtClean="0"/>
              <a:pPr/>
              <a:t>43</a:t>
            </a:fld>
            <a:endParaRPr lang="en-US" dirty="0"/>
          </a:p>
        </p:txBody>
      </p:sp>
      <p:pic>
        <p:nvPicPr>
          <p:cNvPr id="5" name="Screen Shot 2017-07-17 at 1.08.09 PM.png"/>
          <p:cNvPicPr>
            <a:picLocks noChangeAspect="1"/>
          </p:cNvPicPr>
          <p:nvPr/>
        </p:nvPicPr>
        <p:blipFill>
          <a:blip r:embed="rId2">
            <a:extLst/>
          </a:blip>
          <a:stretch>
            <a:fillRect/>
          </a:stretch>
        </p:blipFill>
        <p:spPr>
          <a:xfrm>
            <a:off x="2074986" y="1144534"/>
            <a:ext cx="9428992" cy="6585329"/>
          </a:xfrm>
          <a:prstGeom prst="rect">
            <a:avLst/>
          </a:prstGeom>
          <a:ln w="12700">
            <a:miter lim="400000"/>
          </a:ln>
        </p:spPr>
      </p:pic>
    </p:spTree>
    <p:extLst>
      <p:ext uri="{BB962C8B-B14F-4D97-AF65-F5344CB8AC3E}">
        <p14:creationId xmlns:p14="http://schemas.microsoft.com/office/powerpoint/2010/main" val="90957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06402" y="3469503"/>
            <a:ext cx="9496213" cy="1482275"/>
          </a:xfrm>
        </p:spPr>
        <p:txBody>
          <a:bodyPr/>
          <a:lstStyle/>
          <a:p>
            <a:r>
              <a:rPr lang="en-US" dirty="0" smtClean="0"/>
              <a:t>WebSphere Liberty on IBM Cloud Private</a:t>
            </a:r>
            <a:endParaRPr lang="en-US" dirty="0"/>
          </a:p>
        </p:txBody>
      </p:sp>
    </p:spTree>
    <p:extLst>
      <p:ext uri="{BB962C8B-B14F-4D97-AF65-F5344CB8AC3E}">
        <p14:creationId xmlns:p14="http://schemas.microsoft.com/office/powerpoint/2010/main" val="30545804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Deploying an application to IBM Cloud Private</a:t>
            </a:r>
            <a:endParaRPr lang="en-US" dirty="0"/>
          </a:p>
        </p:txBody>
      </p:sp>
      <p:sp>
        <p:nvSpPr>
          <p:cNvPr id="4" name="Content Placeholder 3"/>
          <p:cNvSpPr>
            <a:spLocks noGrp="1"/>
          </p:cNvSpPr>
          <p:nvPr>
            <p:ph sz="quarter" idx="11"/>
          </p:nvPr>
        </p:nvSpPr>
        <p:spPr/>
        <p:txBody>
          <a:bodyPr/>
          <a:lstStyle/>
          <a:p>
            <a:r>
              <a:rPr lang="en-US" dirty="0" smtClean="0"/>
              <a:t>Deploying an application to a IBM Cloud </a:t>
            </a:r>
            <a:r>
              <a:rPr lang="en-US" dirty="0"/>
              <a:t>P</a:t>
            </a:r>
            <a:r>
              <a:rPr lang="en-US" dirty="0" smtClean="0"/>
              <a:t>rivate environment involves the following key tasks:</a:t>
            </a:r>
          </a:p>
          <a:p>
            <a:pPr lvl="1"/>
            <a:r>
              <a:rPr lang="en-US" dirty="0" smtClean="0"/>
              <a:t>Build a Docker image with the application deployed with in</a:t>
            </a:r>
          </a:p>
          <a:p>
            <a:pPr lvl="1"/>
            <a:r>
              <a:rPr lang="en-US" dirty="0" smtClean="0"/>
              <a:t>Run and verify the Docker image locally</a:t>
            </a:r>
          </a:p>
          <a:p>
            <a:pPr lvl="1"/>
            <a:r>
              <a:rPr lang="en-US" dirty="0" smtClean="0"/>
              <a:t>Push the Docker image into the IBM Cloud Private Docker registry</a:t>
            </a:r>
          </a:p>
          <a:p>
            <a:pPr lvl="1"/>
            <a:r>
              <a:rPr lang="en-US" dirty="0" smtClean="0"/>
              <a:t>Run the Docker image in IBM Cloud Private environment</a:t>
            </a:r>
          </a:p>
          <a:p>
            <a:pPr lvl="1"/>
            <a:r>
              <a:rPr lang="en-US" dirty="0" smtClean="0"/>
              <a:t>Expose the running container for external access</a:t>
            </a:r>
          </a:p>
          <a:p>
            <a:pPr lvl="1"/>
            <a:r>
              <a:rPr lang="en-US" dirty="0" smtClean="0"/>
              <a:t>Verify and test the application</a:t>
            </a:r>
          </a:p>
          <a:p>
            <a:endParaRPr lang="en-US" dirty="0"/>
          </a:p>
        </p:txBody>
      </p:sp>
    </p:spTree>
    <p:extLst>
      <p:ext uri="{BB962C8B-B14F-4D97-AF65-F5344CB8AC3E}">
        <p14:creationId xmlns:p14="http://schemas.microsoft.com/office/powerpoint/2010/main" val="11418412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Deploying an application to IBM Cloud Private</a:t>
            </a:r>
            <a:endParaRPr lang="en-US" dirty="0"/>
          </a:p>
        </p:txBody>
      </p:sp>
      <p:sp>
        <p:nvSpPr>
          <p:cNvPr id="4" name="Content Placeholder 3"/>
          <p:cNvSpPr>
            <a:spLocks noGrp="1"/>
          </p:cNvSpPr>
          <p:nvPr>
            <p:ph sz="quarter" idx="11"/>
          </p:nvPr>
        </p:nvSpPr>
        <p:spPr/>
        <p:txBody>
          <a:bodyPr/>
          <a:lstStyle/>
          <a:p>
            <a:r>
              <a:rPr lang="en-US" dirty="0" smtClean="0"/>
              <a:t>Deploying an application to a IBM Cloud Private environment involves the following key tasks:</a:t>
            </a:r>
          </a:p>
          <a:p>
            <a:pPr lvl="1"/>
            <a:r>
              <a:rPr lang="en-US" b="1" dirty="0" smtClean="0">
                <a:solidFill>
                  <a:srgbClr val="7030A0"/>
                </a:solidFill>
              </a:rPr>
              <a:t>Build a Docker image with the application deployed with in</a:t>
            </a:r>
          </a:p>
          <a:p>
            <a:pPr lvl="1"/>
            <a:r>
              <a:rPr lang="en-US" dirty="0" smtClean="0"/>
              <a:t>Run and verify the Docker image locally</a:t>
            </a:r>
          </a:p>
          <a:p>
            <a:pPr lvl="1"/>
            <a:r>
              <a:rPr lang="en-US" dirty="0" smtClean="0"/>
              <a:t>Push the Docker image into the IBM Cloud Private Docker registry</a:t>
            </a:r>
          </a:p>
          <a:p>
            <a:pPr lvl="1"/>
            <a:r>
              <a:rPr lang="en-US" dirty="0" smtClean="0"/>
              <a:t>Run the Docker image in IBM Cloud Private environment</a:t>
            </a:r>
          </a:p>
          <a:p>
            <a:pPr lvl="1"/>
            <a:r>
              <a:rPr lang="en-US" dirty="0" smtClean="0"/>
              <a:t>Expose the running container for external access</a:t>
            </a:r>
          </a:p>
          <a:p>
            <a:pPr lvl="1"/>
            <a:r>
              <a:rPr lang="en-US" dirty="0" smtClean="0"/>
              <a:t>Verify and test the application</a:t>
            </a:r>
          </a:p>
          <a:p>
            <a:endParaRPr lang="en-US" dirty="0"/>
          </a:p>
        </p:txBody>
      </p:sp>
      <p:sp>
        <p:nvSpPr>
          <p:cNvPr id="5" name="Rounded Rectangular Callout 4"/>
          <p:cNvSpPr/>
          <p:nvPr/>
        </p:nvSpPr>
        <p:spPr>
          <a:xfrm>
            <a:off x="7880378" y="6471137"/>
            <a:ext cx="5779477" cy="1290809"/>
          </a:xfrm>
          <a:prstGeom prst="wedgeRoundRectCallout">
            <a:avLst>
              <a:gd name="adj1" fmla="val -39900"/>
              <a:gd name="adj2" fmla="val -313911"/>
              <a:gd name="adj3" fmla="val 1666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The most important step for WebSphere-based workloads!</a:t>
            </a:r>
            <a:endParaRPr lang="en-US" dirty="0">
              <a:solidFill>
                <a:schemeClr val="bg1"/>
              </a:solidFill>
            </a:endParaRPr>
          </a:p>
        </p:txBody>
      </p:sp>
    </p:spTree>
    <p:extLst>
      <p:ext uri="{BB962C8B-B14F-4D97-AF65-F5344CB8AC3E}">
        <p14:creationId xmlns:p14="http://schemas.microsoft.com/office/powerpoint/2010/main" val="13839469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8199" y="1131241"/>
            <a:ext cx="3805529" cy="369332"/>
          </a:xfrm>
          <a:prstGeom prst="rect">
            <a:avLst/>
          </a:prstGeom>
          <a:noFill/>
        </p:spPr>
        <p:txBody>
          <a:bodyPr vert="horz" wrap="none" lIns="0" tIns="0" rIns="0" bIns="0" rtlCol="0">
            <a:spAutoFit/>
          </a:bodyPr>
          <a:lstStyle/>
          <a:p>
            <a:r>
              <a:rPr lang="en-US" sz="2400" b="1" dirty="0">
                <a:solidFill>
                  <a:schemeClr val="tx1">
                    <a:lumMod val="50000"/>
                  </a:schemeClr>
                </a:solidFill>
                <a:latin typeface="IBM Plex Sans" charset="0"/>
                <a:ea typeface="IBM Plex Sans" charset="0"/>
                <a:cs typeface="IBM Plex Sans" charset="0"/>
              </a:rPr>
              <a:t>Step 1: Create a </a:t>
            </a:r>
            <a:r>
              <a:rPr lang="en-US" sz="2400" b="1" i="1" dirty="0">
                <a:solidFill>
                  <a:schemeClr val="tx1">
                    <a:lumMod val="50000"/>
                  </a:schemeClr>
                </a:solidFill>
                <a:latin typeface="IBM Plex Sans" charset="0"/>
                <a:ea typeface="IBM Plex Sans" charset="0"/>
                <a:cs typeface="IBM Plex Sans" charset="0"/>
              </a:rPr>
              <a:t>Dockerfile</a:t>
            </a:r>
          </a:p>
        </p:txBody>
      </p:sp>
      <p:grpSp>
        <p:nvGrpSpPr>
          <p:cNvPr id="6" name="Group 5"/>
          <p:cNvGrpSpPr/>
          <p:nvPr/>
        </p:nvGrpSpPr>
        <p:grpSpPr>
          <a:xfrm>
            <a:off x="336947" y="1644126"/>
            <a:ext cx="13879829" cy="4261048"/>
            <a:chOff x="280789" y="1370105"/>
            <a:chExt cx="11566524" cy="3550873"/>
          </a:xfrm>
        </p:grpSpPr>
        <p:grpSp>
          <p:nvGrpSpPr>
            <p:cNvPr id="7" name="Group 6"/>
            <p:cNvGrpSpPr/>
            <p:nvPr/>
          </p:nvGrpSpPr>
          <p:grpSpPr>
            <a:xfrm>
              <a:off x="4246363" y="2299540"/>
              <a:ext cx="7600950" cy="1276350"/>
              <a:chOff x="4246363" y="2718640"/>
              <a:chExt cx="7600950" cy="1276350"/>
            </a:xfrm>
          </p:grpSpPr>
          <p:grpSp>
            <p:nvGrpSpPr>
              <p:cNvPr id="19" name="Group 18"/>
              <p:cNvGrpSpPr/>
              <p:nvPr/>
            </p:nvGrpSpPr>
            <p:grpSpPr>
              <a:xfrm>
                <a:off x="4246363" y="2718640"/>
                <a:ext cx="7600950" cy="1276350"/>
                <a:chOff x="2333625" y="2740025"/>
                <a:chExt cx="7600950" cy="1276350"/>
              </a:xfrm>
            </p:grpSpPr>
            <p:pic>
              <p:nvPicPr>
                <p:cNvPr id="24" name="Picture 23"/>
                <p:cNvPicPr>
                  <a:picLocks noChangeAspect="1"/>
                </p:cNvPicPr>
                <p:nvPr/>
              </p:nvPicPr>
              <p:blipFill>
                <a:blip r:embed="rId3"/>
                <a:stretch>
                  <a:fillRect/>
                </a:stretch>
              </p:blipFill>
              <p:spPr>
                <a:xfrm>
                  <a:off x="2333625" y="2740025"/>
                  <a:ext cx="7600950" cy="1276350"/>
                </a:xfrm>
                <a:prstGeom prst="rect">
                  <a:avLst/>
                </a:prstGeom>
                <a:ln>
                  <a:noFill/>
                </a:ln>
              </p:spPr>
            </p:pic>
            <p:sp>
              <p:nvSpPr>
                <p:cNvPr id="25" name="Rectangle 24"/>
                <p:cNvSpPr/>
                <p:nvPr/>
              </p:nvSpPr>
              <p:spPr>
                <a:xfrm>
                  <a:off x="2393751" y="2844800"/>
                  <a:ext cx="1387475" cy="152399"/>
                </a:xfrm>
                <a:prstGeom prst="rect">
                  <a:avLst/>
                </a:prstGeom>
                <a:noFill/>
                <a:ln w="3175">
                  <a:no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480" dirty="0"/>
                </a:p>
              </p:txBody>
            </p:sp>
          </p:grpSp>
          <p:sp>
            <p:nvSpPr>
              <p:cNvPr id="20" name="Rectangle 19"/>
              <p:cNvSpPr/>
              <p:nvPr/>
            </p:nvSpPr>
            <p:spPr>
              <a:xfrm>
                <a:off x="4528938" y="3111499"/>
                <a:ext cx="3192662" cy="206856"/>
              </a:xfrm>
              <a:prstGeom prst="rect">
                <a:avLst/>
              </a:prstGeom>
              <a:noFill/>
              <a:ln w="3175">
                <a:no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480" dirty="0"/>
              </a:p>
            </p:txBody>
          </p:sp>
          <p:sp>
            <p:nvSpPr>
              <p:cNvPr id="21" name="Rectangle 20"/>
              <p:cNvSpPr/>
              <p:nvPr/>
            </p:nvSpPr>
            <p:spPr>
              <a:xfrm>
                <a:off x="4528938" y="3315866"/>
                <a:ext cx="5669163" cy="212726"/>
              </a:xfrm>
              <a:prstGeom prst="rect">
                <a:avLst/>
              </a:prstGeom>
              <a:noFill/>
              <a:ln w="3175">
                <a:no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480" dirty="0"/>
              </a:p>
            </p:txBody>
          </p:sp>
          <p:sp>
            <p:nvSpPr>
              <p:cNvPr id="22" name="Rectangle 21"/>
              <p:cNvSpPr/>
              <p:nvPr/>
            </p:nvSpPr>
            <p:spPr>
              <a:xfrm>
                <a:off x="4528938" y="3528428"/>
                <a:ext cx="5669163" cy="212726"/>
              </a:xfrm>
              <a:prstGeom prst="rect">
                <a:avLst/>
              </a:prstGeom>
              <a:noFill/>
              <a:ln w="3175">
                <a:no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480" dirty="0"/>
              </a:p>
            </p:txBody>
          </p:sp>
          <p:sp>
            <p:nvSpPr>
              <p:cNvPr id="23" name="Rectangle 22"/>
              <p:cNvSpPr/>
              <p:nvPr/>
            </p:nvSpPr>
            <p:spPr>
              <a:xfrm>
                <a:off x="4503539" y="3758418"/>
                <a:ext cx="697806" cy="206977"/>
              </a:xfrm>
              <a:prstGeom prst="rect">
                <a:avLst/>
              </a:prstGeom>
              <a:noFill/>
              <a:ln w="3175">
                <a:no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480" dirty="0"/>
              </a:p>
            </p:txBody>
          </p:sp>
        </p:grpSp>
        <p:sp>
          <p:nvSpPr>
            <p:cNvPr id="8" name="Rounded Rectangle 7"/>
            <p:cNvSpPr/>
            <p:nvPr/>
          </p:nvSpPr>
          <p:spPr>
            <a:xfrm>
              <a:off x="5900232" y="1370105"/>
              <a:ext cx="3670300" cy="719949"/>
            </a:xfrm>
            <a:prstGeom prst="roundRect">
              <a:avLst>
                <a:gd name="adj" fmla="val 22500"/>
              </a:avLst>
            </a:prstGeom>
            <a:solidFill>
              <a:schemeClr val="accent1">
                <a:lumMod val="20000"/>
                <a:lumOff val="80000"/>
              </a:schemeClr>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80" b="1" dirty="0">
                  <a:solidFill>
                    <a:schemeClr val="tx1">
                      <a:lumMod val="75000"/>
                    </a:schemeClr>
                  </a:solidFill>
                  <a:latin typeface="Courier" charset="0"/>
                  <a:ea typeface="Courier" charset="0"/>
                  <a:cs typeface="Courier" charset="0"/>
                </a:rPr>
                <a:t>Dockerfile</a:t>
              </a:r>
              <a:r>
                <a:rPr lang="en-US" sz="1680" dirty="0">
                  <a:solidFill>
                    <a:schemeClr val="tx1">
                      <a:lumMod val="75000"/>
                    </a:schemeClr>
                  </a:solidFill>
                  <a:latin typeface="Courier" charset="0"/>
                  <a:ea typeface="Courier" charset="0"/>
                  <a:cs typeface="Courier" charset="0"/>
                </a:rPr>
                <a:t>: A text file containing Docker image building instructions</a:t>
              </a:r>
            </a:p>
          </p:txBody>
        </p:sp>
        <p:cxnSp>
          <p:nvCxnSpPr>
            <p:cNvPr id="9" name="Elbow Connector 8"/>
            <p:cNvCxnSpPr>
              <a:stCxn id="10" idx="1"/>
              <a:endCxn id="13" idx="0"/>
            </p:cNvCxnSpPr>
            <p:nvPr/>
          </p:nvCxnSpPr>
          <p:spPr>
            <a:xfrm rot="10800000" flipV="1">
              <a:off x="5000228" y="1730079"/>
              <a:ext cx="900005" cy="674235"/>
            </a:xfrm>
            <a:prstGeom prst="bentConnector2">
              <a:avLst/>
            </a:prstGeom>
            <a:ln w="12700">
              <a:prstDash val="solid"/>
            </a:ln>
          </p:spPr>
          <p:style>
            <a:lnRef idx="2">
              <a:schemeClr val="accent1"/>
            </a:lnRef>
            <a:fillRef idx="0">
              <a:schemeClr val="accent1"/>
            </a:fillRef>
            <a:effectRef idx="1">
              <a:schemeClr val="accent1"/>
            </a:effectRef>
            <a:fontRef idx="minor">
              <a:schemeClr val="tx1"/>
            </a:fontRef>
          </p:style>
        </p:cxnSp>
        <p:sp>
          <p:nvSpPr>
            <p:cNvPr id="10" name="Rounded Rectangle 9"/>
            <p:cNvSpPr/>
            <p:nvPr/>
          </p:nvSpPr>
          <p:spPr>
            <a:xfrm>
              <a:off x="534789" y="1370105"/>
              <a:ext cx="3267768" cy="1410901"/>
            </a:xfrm>
            <a:prstGeom prst="roundRect">
              <a:avLst>
                <a:gd name="adj" fmla="val 10213"/>
              </a:avLst>
            </a:prstGeom>
            <a:solidFill>
              <a:schemeClr val="accent1">
                <a:lumMod val="20000"/>
                <a:lumOff val="80000"/>
              </a:schemeClr>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80" b="1" dirty="0">
                  <a:solidFill>
                    <a:schemeClr val="tx1">
                      <a:lumMod val="75000"/>
                    </a:schemeClr>
                  </a:solidFill>
                  <a:latin typeface="Courier" charset="0"/>
                  <a:ea typeface="Courier" charset="0"/>
                  <a:cs typeface="Courier" charset="0"/>
                </a:rPr>
                <a:t>FROM</a:t>
              </a:r>
              <a:r>
                <a:rPr lang="en-US" sz="1680" dirty="0">
                  <a:solidFill>
                    <a:schemeClr val="tx1">
                      <a:lumMod val="75000"/>
                    </a:schemeClr>
                  </a:solidFill>
                  <a:latin typeface="Courier" charset="0"/>
                  <a:ea typeface="Courier" charset="0"/>
                  <a:cs typeface="Courier" charset="0"/>
                </a:rPr>
                <a:t>: Base image for the new image.  IBM has published an official set of foundational Docker images containing IBM products, such as WebSphere Liberty</a:t>
              </a:r>
            </a:p>
          </p:txBody>
        </p:sp>
        <p:sp>
          <p:nvSpPr>
            <p:cNvPr id="11" name="Rounded Rectangle 10"/>
            <p:cNvSpPr/>
            <p:nvPr/>
          </p:nvSpPr>
          <p:spPr>
            <a:xfrm>
              <a:off x="280789" y="3092156"/>
              <a:ext cx="3267768" cy="942069"/>
            </a:xfrm>
            <a:prstGeom prst="roundRect">
              <a:avLst>
                <a:gd name="adj" fmla="val 10213"/>
              </a:avLst>
            </a:prstGeom>
            <a:solidFill>
              <a:schemeClr val="accent1">
                <a:lumMod val="20000"/>
                <a:lumOff val="80000"/>
              </a:schemeClr>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80" b="1" dirty="0">
                  <a:solidFill>
                    <a:schemeClr val="tx1">
                      <a:lumMod val="75000"/>
                    </a:schemeClr>
                  </a:solidFill>
                  <a:latin typeface="Courier" charset="0"/>
                  <a:ea typeface="Courier" charset="0"/>
                  <a:cs typeface="Courier" charset="0"/>
                </a:rPr>
                <a:t>COPY</a:t>
              </a:r>
              <a:r>
                <a:rPr lang="en-US" sz="1680" dirty="0">
                  <a:solidFill>
                    <a:schemeClr val="tx1">
                      <a:lumMod val="75000"/>
                    </a:schemeClr>
                  </a:solidFill>
                  <a:latin typeface="Courier" charset="0"/>
                  <a:ea typeface="Courier" charset="0"/>
                  <a:cs typeface="Courier" charset="0"/>
                </a:rPr>
                <a:t>: Instruction to copy a configured </a:t>
              </a:r>
              <a:r>
                <a:rPr lang="en-US" sz="1680" i="1" dirty="0">
                  <a:solidFill>
                    <a:schemeClr val="tx1">
                      <a:lumMod val="75000"/>
                    </a:schemeClr>
                  </a:solidFill>
                  <a:latin typeface="Courier" charset="0"/>
                  <a:ea typeface="Courier" charset="0"/>
                  <a:cs typeface="Courier" charset="0"/>
                </a:rPr>
                <a:t>server.xml</a:t>
              </a:r>
              <a:r>
                <a:rPr lang="en-US" sz="1680" dirty="0">
                  <a:solidFill>
                    <a:schemeClr val="tx1">
                      <a:lumMod val="75000"/>
                    </a:schemeClr>
                  </a:solidFill>
                  <a:latin typeface="Courier" charset="0"/>
                  <a:ea typeface="Courier" charset="0"/>
                  <a:cs typeface="Courier" charset="0"/>
                </a:rPr>
                <a:t> file to the Liberty server in the base image</a:t>
              </a:r>
            </a:p>
          </p:txBody>
        </p:sp>
        <p:sp>
          <p:nvSpPr>
            <p:cNvPr id="12" name="Rounded Rectangle 11"/>
            <p:cNvSpPr/>
            <p:nvPr/>
          </p:nvSpPr>
          <p:spPr>
            <a:xfrm>
              <a:off x="4399953" y="3978909"/>
              <a:ext cx="3267768" cy="942069"/>
            </a:xfrm>
            <a:prstGeom prst="roundRect">
              <a:avLst>
                <a:gd name="adj" fmla="val 10213"/>
              </a:avLst>
            </a:prstGeom>
            <a:solidFill>
              <a:schemeClr val="accent1">
                <a:lumMod val="20000"/>
                <a:lumOff val="80000"/>
              </a:schemeClr>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80" b="1" dirty="0">
                  <a:solidFill>
                    <a:schemeClr val="tx1">
                      <a:lumMod val="75000"/>
                    </a:schemeClr>
                  </a:solidFill>
                  <a:latin typeface="Courier" charset="0"/>
                  <a:ea typeface="Courier" charset="0"/>
                  <a:cs typeface="Courier" charset="0"/>
                </a:rPr>
                <a:t>COPY</a:t>
              </a:r>
              <a:r>
                <a:rPr lang="en-US" sz="1680" dirty="0">
                  <a:solidFill>
                    <a:schemeClr val="tx1">
                      <a:lumMod val="75000"/>
                    </a:schemeClr>
                  </a:solidFill>
                  <a:latin typeface="Courier" charset="0"/>
                  <a:ea typeface="Courier" charset="0"/>
                  <a:cs typeface="Courier" charset="0"/>
                </a:rPr>
                <a:t>: Instruction to copy an application deployable to the Liberty server’s </a:t>
              </a:r>
              <a:r>
                <a:rPr lang="en-US" sz="1680" i="1" dirty="0">
                  <a:solidFill>
                    <a:schemeClr val="tx1">
                      <a:lumMod val="75000"/>
                    </a:schemeClr>
                  </a:solidFill>
                  <a:latin typeface="Courier" charset="0"/>
                  <a:ea typeface="Courier" charset="0"/>
                  <a:cs typeface="Courier" charset="0"/>
                </a:rPr>
                <a:t>dropin</a:t>
              </a:r>
              <a:r>
                <a:rPr lang="en-US" sz="1680" dirty="0">
                  <a:solidFill>
                    <a:schemeClr val="tx1">
                      <a:lumMod val="75000"/>
                    </a:schemeClr>
                  </a:solidFill>
                  <a:latin typeface="Courier" charset="0"/>
                  <a:ea typeface="Courier" charset="0"/>
                  <a:cs typeface="Courier" charset="0"/>
                </a:rPr>
                <a:t> folder in the base image</a:t>
              </a:r>
            </a:p>
          </p:txBody>
        </p:sp>
        <p:sp>
          <p:nvSpPr>
            <p:cNvPr id="13" name="Rounded Rectangle 12"/>
            <p:cNvSpPr/>
            <p:nvPr/>
          </p:nvSpPr>
          <p:spPr>
            <a:xfrm>
              <a:off x="8313232" y="3978909"/>
              <a:ext cx="3314700" cy="758826"/>
            </a:xfrm>
            <a:prstGeom prst="roundRect">
              <a:avLst>
                <a:gd name="adj" fmla="val 10213"/>
              </a:avLst>
            </a:prstGeom>
            <a:solidFill>
              <a:schemeClr val="accent1">
                <a:lumMod val="20000"/>
                <a:lumOff val="80000"/>
              </a:schemeClr>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80" b="1" dirty="0">
                  <a:solidFill>
                    <a:schemeClr val="tx1">
                      <a:lumMod val="75000"/>
                    </a:schemeClr>
                  </a:solidFill>
                  <a:latin typeface="Courier" charset="0"/>
                  <a:ea typeface="Courier" charset="0"/>
                  <a:cs typeface="Courier" charset="0"/>
                </a:rPr>
                <a:t>RUN</a:t>
              </a:r>
              <a:r>
                <a:rPr lang="en-US" sz="1680" dirty="0">
                  <a:solidFill>
                    <a:schemeClr val="tx1">
                      <a:lumMod val="75000"/>
                    </a:schemeClr>
                  </a:solidFill>
                  <a:latin typeface="Courier" charset="0"/>
                  <a:ea typeface="Courier" charset="0"/>
                  <a:cs typeface="Courier" charset="0"/>
                </a:rPr>
                <a:t>: Execute shell commands to install all required Liberty features </a:t>
              </a:r>
            </a:p>
          </p:txBody>
        </p:sp>
        <p:cxnSp>
          <p:nvCxnSpPr>
            <p:cNvPr id="14" name="Elbow Connector 13"/>
            <p:cNvCxnSpPr>
              <a:stCxn id="20" idx="3"/>
              <a:endCxn id="19" idx="1"/>
            </p:cNvCxnSpPr>
            <p:nvPr/>
          </p:nvCxnSpPr>
          <p:spPr>
            <a:xfrm>
              <a:off x="3802557" y="2075556"/>
              <a:ext cx="726381" cy="720271"/>
            </a:xfrm>
            <a:prstGeom prst="bentConnector3">
              <a:avLst/>
            </a:prstGeom>
            <a:ln w="12700">
              <a:prstDash val="solid"/>
            </a:ln>
          </p:spPr>
          <p:style>
            <a:lnRef idx="2">
              <a:schemeClr val="accent1"/>
            </a:lnRef>
            <a:fillRef idx="0">
              <a:schemeClr val="accent1"/>
            </a:fillRef>
            <a:effectRef idx="1">
              <a:schemeClr val="accent1"/>
            </a:effectRef>
            <a:fontRef idx="minor">
              <a:schemeClr val="tx1"/>
            </a:fontRef>
          </p:style>
        </p:cxnSp>
        <p:cxnSp>
          <p:nvCxnSpPr>
            <p:cNvPr id="15" name="Elbow Connector 14"/>
            <p:cNvCxnSpPr>
              <a:stCxn id="27" idx="3"/>
            </p:cNvCxnSpPr>
            <p:nvPr/>
          </p:nvCxnSpPr>
          <p:spPr>
            <a:xfrm flipV="1">
              <a:off x="3548557" y="3003129"/>
              <a:ext cx="980381" cy="560062"/>
            </a:xfrm>
            <a:prstGeom prst="bentConnector3">
              <a:avLst/>
            </a:prstGeom>
            <a:ln w="12700">
              <a:prstDash val="solid"/>
            </a:ln>
          </p:spPr>
          <p:style>
            <a:lnRef idx="2">
              <a:schemeClr val="accent1"/>
            </a:lnRef>
            <a:fillRef idx="0">
              <a:schemeClr val="accent1"/>
            </a:fillRef>
            <a:effectRef idx="1">
              <a:schemeClr val="accent1"/>
            </a:effectRef>
            <a:fontRef idx="minor">
              <a:schemeClr val="tx1"/>
            </a:fontRef>
          </p:style>
        </p:cxnSp>
        <p:cxnSp>
          <p:nvCxnSpPr>
            <p:cNvPr id="17" name="Elbow Connector 16"/>
            <p:cNvCxnSpPr/>
            <p:nvPr/>
          </p:nvCxnSpPr>
          <p:spPr>
            <a:xfrm rot="10800000" flipH="1">
              <a:off x="4399952" y="3215692"/>
              <a:ext cx="128985" cy="1234253"/>
            </a:xfrm>
            <a:prstGeom prst="bentConnector3">
              <a:avLst>
                <a:gd name="adj1" fmla="val -177230"/>
              </a:avLst>
            </a:prstGeom>
            <a:ln w="12700">
              <a:prstDash val="solid"/>
            </a:ln>
          </p:spPr>
          <p:style>
            <a:lnRef idx="2">
              <a:schemeClr val="accent1"/>
            </a:lnRef>
            <a:fillRef idx="0">
              <a:schemeClr val="accent1"/>
            </a:fillRef>
            <a:effectRef idx="1">
              <a:schemeClr val="accent1"/>
            </a:effectRef>
            <a:fontRef idx="minor">
              <a:schemeClr val="tx1"/>
            </a:fontRef>
          </p:style>
        </p:cxnSp>
        <p:cxnSp>
          <p:nvCxnSpPr>
            <p:cNvPr id="18" name="Elbow Connector 17"/>
            <p:cNvCxnSpPr/>
            <p:nvPr/>
          </p:nvCxnSpPr>
          <p:spPr>
            <a:xfrm rot="16200000" flipV="1">
              <a:off x="7195205" y="1203532"/>
              <a:ext cx="432614" cy="5118140"/>
            </a:xfrm>
            <a:prstGeom prst="bentConnector3">
              <a:avLst>
                <a:gd name="adj1" fmla="val 50000"/>
              </a:avLst>
            </a:prstGeom>
            <a:ln w="12700">
              <a:prstDash val="solid"/>
            </a:ln>
          </p:spPr>
          <p:style>
            <a:lnRef idx="2">
              <a:schemeClr val="accent1"/>
            </a:lnRef>
            <a:fillRef idx="0">
              <a:schemeClr val="accent1"/>
            </a:fillRef>
            <a:effectRef idx="1">
              <a:schemeClr val="accent1"/>
            </a:effectRef>
            <a:fontRef idx="minor">
              <a:schemeClr val="tx1"/>
            </a:fontRef>
          </p:style>
        </p:cxnSp>
      </p:grpSp>
      <p:grpSp>
        <p:nvGrpSpPr>
          <p:cNvPr id="33" name="Group 32"/>
          <p:cNvGrpSpPr/>
          <p:nvPr/>
        </p:nvGrpSpPr>
        <p:grpSpPr>
          <a:xfrm>
            <a:off x="381000" y="6032122"/>
            <a:ext cx="13839220" cy="1271298"/>
            <a:chOff x="317500" y="5026768"/>
            <a:chExt cx="11532683" cy="1059415"/>
          </a:xfrm>
        </p:grpSpPr>
        <p:grpSp>
          <p:nvGrpSpPr>
            <p:cNvPr id="28" name="Group 27"/>
            <p:cNvGrpSpPr/>
            <p:nvPr/>
          </p:nvGrpSpPr>
          <p:grpSpPr>
            <a:xfrm>
              <a:off x="3620582" y="5381275"/>
              <a:ext cx="8229601" cy="258445"/>
              <a:chOff x="3756121" y="5904772"/>
              <a:chExt cx="8229601" cy="234950"/>
            </a:xfrm>
          </p:grpSpPr>
          <p:pic>
            <p:nvPicPr>
              <p:cNvPr id="30" name="Picture 29"/>
              <p:cNvPicPr>
                <a:picLocks noChangeAspect="1"/>
              </p:cNvPicPr>
              <p:nvPr/>
            </p:nvPicPr>
            <p:blipFill>
              <a:blip r:embed="rId4"/>
              <a:stretch>
                <a:fillRect/>
              </a:stretch>
            </p:blipFill>
            <p:spPr>
              <a:xfrm>
                <a:off x="3756121" y="5904772"/>
                <a:ext cx="8229601" cy="234950"/>
              </a:xfrm>
              <a:prstGeom prst="rect">
                <a:avLst/>
              </a:prstGeom>
            </p:spPr>
          </p:pic>
          <p:sp>
            <p:nvSpPr>
              <p:cNvPr id="31" name="Rectangle 30"/>
              <p:cNvSpPr/>
              <p:nvPr/>
            </p:nvSpPr>
            <p:spPr>
              <a:xfrm>
                <a:off x="4025500" y="5909097"/>
                <a:ext cx="697806" cy="206977"/>
              </a:xfrm>
              <a:prstGeom prst="rect">
                <a:avLst/>
              </a:prstGeom>
              <a:noFill/>
              <a:ln w="3175">
                <a:no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480" dirty="0"/>
              </a:p>
            </p:txBody>
          </p:sp>
        </p:grpSp>
        <p:cxnSp>
          <p:nvCxnSpPr>
            <p:cNvPr id="29" name="Elbow Connector 28"/>
            <p:cNvCxnSpPr/>
            <p:nvPr/>
          </p:nvCxnSpPr>
          <p:spPr>
            <a:xfrm>
              <a:off x="3225157" y="5497803"/>
              <a:ext cx="664804" cy="2067"/>
            </a:xfrm>
            <a:prstGeom prst="bentConnector3">
              <a:avLst/>
            </a:prstGeom>
            <a:ln w="12700">
              <a:solidFill>
                <a:schemeClr val="tx1">
                  <a:lumMod val="60000"/>
                  <a:lumOff val="40000"/>
                </a:schemeClr>
              </a:solidFill>
            </a:ln>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317500" y="5026768"/>
              <a:ext cx="3231056" cy="1059415"/>
              <a:chOff x="317500" y="5026768"/>
              <a:chExt cx="3231056" cy="1059415"/>
            </a:xfrm>
          </p:grpSpPr>
          <p:sp>
            <p:nvSpPr>
              <p:cNvPr id="27" name="Rounded Rectangle 26"/>
              <p:cNvSpPr/>
              <p:nvPr/>
            </p:nvSpPr>
            <p:spPr>
              <a:xfrm>
                <a:off x="317500" y="5026768"/>
                <a:ext cx="2907657" cy="942069"/>
              </a:xfrm>
              <a:prstGeom prst="roundRect">
                <a:avLst>
                  <a:gd name="adj" fmla="val 10213"/>
                </a:avLst>
              </a:prstGeom>
              <a:solidFill>
                <a:schemeClr val="accent5">
                  <a:lumMod val="40000"/>
                  <a:lumOff val="60000"/>
                </a:schemeClr>
              </a:solidFill>
              <a:ln w="1905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80" b="1" dirty="0">
                    <a:solidFill>
                      <a:schemeClr val="tx1">
                        <a:lumMod val="75000"/>
                      </a:schemeClr>
                    </a:solidFill>
                    <a:latin typeface="Courier" charset="0"/>
                    <a:ea typeface="Courier" charset="0"/>
                    <a:cs typeface="Courier" charset="0"/>
                  </a:rPr>
                  <a:t>COPY</a:t>
                </a:r>
                <a:r>
                  <a:rPr lang="en-US" sz="1680" dirty="0">
                    <a:solidFill>
                      <a:schemeClr val="tx1">
                        <a:lumMod val="75000"/>
                      </a:schemeClr>
                    </a:solidFill>
                    <a:latin typeface="Courier" charset="0"/>
                    <a:ea typeface="Courier" charset="0"/>
                    <a:cs typeface="Courier" charset="0"/>
                  </a:rPr>
                  <a:t>: You may also copy a configured Liberty server with your application deployed as a whole.</a:t>
                </a:r>
              </a:p>
            </p:txBody>
          </p:sp>
          <p:sp>
            <p:nvSpPr>
              <p:cNvPr id="3" name="Rounded Rectangle 2"/>
              <p:cNvSpPr/>
              <p:nvPr/>
            </p:nvSpPr>
            <p:spPr>
              <a:xfrm>
                <a:off x="2571969" y="5826091"/>
                <a:ext cx="976587" cy="260092"/>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54864" tIns="21946" rIns="54864" bIns="21946" rtlCol="0" anchor="b"/>
              <a:lstStyle/>
              <a:p>
                <a:pPr algn="ctr"/>
                <a:r>
                  <a:rPr lang="en-US" sz="1680" b="1" dirty="0">
                    <a:latin typeface="Helvetica Neue Condensed" charset="0"/>
                    <a:ea typeface="Helvetica Neue Condensed" charset="0"/>
                    <a:cs typeface="Helvetica Neue Condensed" charset="0"/>
                  </a:rPr>
                  <a:t>Alternate</a:t>
                </a:r>
              </a:p>
            </p:txBody>
          </p:sp>
        </p:grpSp>
      </p:grpSp>
      <p:sp>
        <p:nvSpPr>
          <p:cNvPr id="2" name="Title 1"/>
          <p:cNvSpPr>
            <a:spLocks noGrp="1"/>
          </p:cNvSpPr>
          <p:nvPr>
            <p:ph type="title"/>
          </p:nvPr>
        </p:nvSpPr>
        <p:spPr/>
        <p:txBody>
          <a:bodyPr/>
          <a:lstStyle/>
          <a:p>
            <a:r>
              <a:rPr lang="en-US" sz="4200" dirty="0" smtClean="0"/>
              <a:t>Building a Docker image for IBM Cloud Private (1 of 3)</a:t>
            </a:r>
            <a:endParaRPr lang="en-US" sz="4200" dirty="0"/>
          </a:p>
        </p:txBody>
      </p:sp>
    </p:spTree>
    <p:extLst>
      <p:ext uri="{BB962C8B-B14F-4D97-AF65-F5344CB8AC3E}">
        <p14:creationId xmlns:p14="http://schemas.microsoft.com/office/powerpoint/2010/main" val="1011313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466225" y="4480960"/>
            <a:ext cx="13833203" cy="2910252"/>
            <a:chOff x="317500" y="4051300"/>
            <a:chExt cx="11527669" cy="2425210"/>
          </a:xfrm>
        </p:grpSpPr>
        <p:sp>
          <p:nvSpPr>
            <p:cNvPr id="13" name="TextBox 12"/>
            <p:cNvSpPr txBox="1"/>
            <p:nvPr/>
          </p:nvSpPr>
          <p:spPr>
            <a:xfrm>
              <a:off x="317500" y="4051300"/>
              <a:ext cx="4707485" cy="307777"/>
            </a:xfrm>
            <a:prstGeom prst="rect">
              <a:avLst/>
            </a:prstGeom>
            <a:noFill/>
          </p:spPr>
          <p:txBody>
            <a:bodyPr vert="horz" wrap="none" lIns="0" tIns="0" rIns="0" bIns="0" rtlCol="0">
              <a:spAutoFit/>
            </a:bodyPr>
            <a:lstStyle/>
            <a:p>
              <a:r>
                <a:rPr lang="en-US" sz="2400" b="1" dirty="0">
                  <a:solidFill>
                    <a:schemeClr val="tx1">
                      <a:lumMod val="50000"/>
                    </a:schemeClr>
                  </a:solidFill>
                  <a:latin typeface="IBM Plex Sans" charset="0"/>
                  <a:ea typeface="IBM Plex Sans" charset="0"/>
                  <a:cs typeface="IBM Plex Sans" charset="0"/>
                </a:rPr>
                <a:t>Step 3: Run Docker CLI build command</a:t>
              </a:r>
              <a:endParaRPr lang="en-US" sz="2400" b="1" i="1" dirty="0">
                <a:solidFill>
                  <a:schemeClr val="tx1">
                    <a:lumMod val="50000"/>
                  </a:schemeClr>
                </a:solidFill>
                <a:latin typeface="IBM Plex Sans" charset="0"/>
                <a:ea typeface="IBM Plex Sans" charset="0"/>
                <a:cs typeface="IBM Plex Sans" charset="0"/>
              </a:endParaRPr>
            </a:p>
          </p:txBody>
        </p:sp>
        <p:sp>
          <p:nvSpPr>
            <p:cNvPr id="14" name="Rounded Rectangle 13"/>
            <p:cNvSpPr/>
            <p:nvPr/>
          </p:nvSpPr>
          <p:spPr>
            <a:xfrm>
              <a:off x="317500" y="5473210"/>
              <a:ext cx="3365500" cy="1003300"/>
            </a:xfrm>
            <a:prstGeom prst="roundRect">
              <a:avLst>
                <a:gd name="adj" fmla="val 10213"/>
              </a:avLst>
            </a:prstGeom>
            <a:solidFill>
              <a:schemeClr val="accent1">
                <a:lumMod val="20000"/>
                <a:lumOff val="80000"/>
              </a:schemeClr>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680" b="1" dirty="0">
                  <a:solidFill>
                    <a:schemeClr val="tx1">
                      <a:lumMod val="75000"/>
                    </a:schemeClr>
                  </a:solidFill>
                  <a:latin typeface="Consolas" charset="0"/>
                  <a:ea typeface="Consolas" charset="0"/>
                  <a:cs typeface="Consolas" charset="0"/>
                </a:rPr>
                <a:t>-t &lt;tag_name&gt;</a:t>
              </a:r>
              <a:r>
                <a:rPr lang="en-US" sz="1680" dirty="0">
                  <a:solidFill>
                    <a:schemeClr val="tx1">
                      <a:lumMod val="75000"/>
                    </a:schemeClr>
                  </a:solidFill>
                  <a:latin typeface="Courier" charset="0"/>
                  <a:ea typeface="Courier" charset="0"/>
                  <a:cs typeface="Courier" charset="0"/>
                </a:rPr>
                <a:t>: creates a tag for your own custom image.  Tags are used for versioning and registry specification.</a:t>
              </a:r>
            </a:p>
          </p:txBody>
        </p:sp>
        <p:grpSp>
          <p:nvGrpSpPr>
            <p:cNvPr id="15" name="Group 14"/>
            <p:cNvGrpSpPr/>
            <p:nvPr/>
          </p:nvGrpSpPr>
          <p:grpSpPr>
            <a:xfrm>
              <a:off x="1649118" y="4412331"/>
              <a:ext cx="5656653" cy="472232"/>
              <a:chOff x="3655718" y="4399631"/>
              <a:chExt cx="5656653" cy="472232"/>
            </a:xfrm>
          </p:grpSpPr>
          <p:sp>
            <p:nvSpPr>
              <p:cNvPr id="22" name="TextBox 21"/>
              <p:cNvSpPr txBox="1"/>
              <p:nvPr/>
            </p:nvSpPr>
            <p:spPr>
              <a:xfrm>
                <a:off x="3655718" y="4399631"/>
                <a:ext cx="5656653" cy="307777"/>
              </a:xfrm>
              <a:prstGeom prst="rect">
                <a:avLst/>
              </a:prstGeom>
              <a:noFill/>
            </p:spPr>
            <p:txBody>
              <a:bodyPr vert="horz" wrap="square" lIns="0" tIns="0" rIns="0" bIns="0" rtlCol="0">
                <a:spAutoFit/>
              </a:bodyPr>
              <a:lstStyle/>
              <a:p>
                <a:r>
                  <a:rPr lang="en-US" sz="2400" dirty="0">
                    <a:solidFill>
                      <a:schemeClr val="tx1">
                        <a:lumMod val="50000"/>
                      </a:schemeClr>
                    </a:solidFill>
                    <a:latin typeface="IBM Plex Sans" charset="0"/>
                    <a:ea typeface="IBM Plex Sans" charset="0"/>
                    <a:cs typeface="IBM Plex Sans" charset="0"/>
                  </a:rPr>
                  <a:t>docker build -t wlp-daytrader-ee6 .</a:t>
                </a:r>
              </a:p>
            </p:txBody>
          </p:sp>
          <p:sp>
            <p:nvSpPr>
              <p:cNvPr id="23" name="Right Bracket 22"/>
              <p:cNvSpPr/>
              <p:nvPr/>
            </p:nvSpPr>
            <p:spPr>
              <a:xfrm rot="5400000">
                <a:off x="6250030" y="3724290"/>
                <a:ext cx="39515" cy="2243222"/>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480" dirty="0"/>
              </a:p>
            </p:txBody>
          </p:sp>
          <p:sp>
            <p:nvSpPr>
              <p:cNvPr id="24" name="Right Bracket 23"/>
              <p:cNvSpPr/>
              <p:nvPr/>
            </p:nvSpPr>
            <p:spPr>
              <a:xfrm rot="5400000">
                <a:off x="7569263" y="4772804"/>
                <a:ext cx="45719" cy="152400"/>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480" dirty="0"/>
              </a:p>
            </p:txBody>
          </p:sp>
        </p:grpSp>
        <p:sp>
          <p:nvSpPr>
            <p:cNvPr id="17" name="Rounded Rectangle 16"/>
            <p:cNvSpPr/>
            <p:nvPr/>
          </p:nvSpPr>
          <p:spPr>
            <a:xfrm>
              <a:off x="3861661" y="5473209"/>
              <a:ext cx="3445477" cy="1003300"/>
            </a:xfrm>
            <a:prstGeom prst="roundRect">
              <a:avLst>
                <a:gd name="adj" fmla="val 10213"/>
              </a:avLst>
            </a:prstGeom>
            <a:solidFill>
              <a:schemeClr val="accent1">
                <a:lumMod val="20000"/>
                <a:lumOff val="80000"/>
              </a:schemeClr>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680" b="1" dirty="0">
                  <a:solidFill>
                    <a:schemeClr val="tx1">
                      <a:lumMod val="75000"/>
                    </a:schemeClr>
                  </a:solidFill>
                  <a:latin typeface="Consolas" charset="0"/>
                  <a:ea typeface="Consolas" charset="0"/>
                  <a:cs typeface="Consolas" charset="0"/>
                </a:rPr>
                <a:t>&lt;context_path&gt;</a:t>
              </a:r>
              <a:r>
                <a:rPr lang="en-US" sz="1680" dirty="0">
                  <a:solidFill>
                    <a:schemeClr val="tx1">
                      <a:lumMod val="75000"/>
                    </a:schemeClr>
                  </a:solidFill>
                  <a:latin typeface="Courier" charset="0"/>
                  <a:ea typeface="Courier" charset="0"/>
                  <a:cs typeface="Courier" charset="0"/>
                </a:rPr>
                <a:t>: root directory where all source artifacts specified in the Dockerfile are located.  </a:t>
              </a:r>
            </a:p>
          </p:txBody>
        </p:sp>
        <p:cxnSp>
          <p:nvCxnSpPr>
            <p:cNvPr id="18" name="Elbow Connector 17"/>
            <p:cNvCxnSpPr>
              <a:endCxn id="24" idx="2"/>
            </p:cNvCxnSpPr>
            <p:nvPr/>
          </p:nvCxnSpPr>
          <p:spPr>
            <a:xfrm rot="5400000" flipH="1" flipV="1">
              <a:off x="2782737" y="4102075"/>
              <a:ext cx="588648" cy="2153622"/>
            </a:xfrm>
            <a:prstGeom prst="bentConnector3">
              <a:avLst>
                <a:gd name="adj1" fmla="val 43308"/>
              </a:avLst>
            </a:prstGeom>
            <a:ln w="12700"/>
          </p:spPr>
          <p:style>
            <a:lnRef idx="2">
              <a:schemeClr val="accent1"/>
            </a:lnRef>
            <a:fillRef idx="0">
              <a:schemeClr val="accent1"/>
            </a:fillRef>
            <a:effectRef idx="1">
              <a:schemeClr val="accent1"/>
            </a:effectRef>
            <a:fontRef idx="minor">
              <a:schemeClr val="tx1"/>
            </a:fontRef>
          </p:style>
        </p:cxnSp>
        <p:cxnSp>
          <p:nvCxnSpPr>
            <p:cNvPr id="19" name="Elbow Connector 26"/>
            <p:cNvCxnSpPr/>
            <p:nvPr/>
          </p:nvCxnSpPr>
          <p:spPr>
            <a:xfrm flipV="1">
              <a:off x="5584399" y="4905633"/>
              <a:ext cx="1123" cy="588645"/>
            </a:xfrm>
            <a:prstGeom prst="straightConnector1">
              <a:avLst/>
            </a:prstGeom>
            <a:ln w="12700"/>
          </p:spPr>
          <p:style>
            <a:lnRef idx="2">
              <a:schemeClr val="accent1"/>
            </a:lnRef>
            <a:fillRef idx="0">
              <a:schemeClr val="accent1"/>
            </a:fillRef>
            <a:effectRef idx="1">
              <a:schemeClr val="accent1"/>
            </a:effectRef>
            <a:fontRef idx="minor">
              <a:schemeClr val="tx1"/>
            </a:fontRef>
          </p:style>
        </p:cxnSp>
        <p:pic>
          <p:nvPicPr>
            <p:cNvPr id="20" name="Picture 19" descr="Docker build result"/>
            <p:cNvPicPr/>
            <p:nvPr/>
          </p:nvPicPr>
          <p:blipFill rotWithShape="1">
            <a:blip r:embed="rId3"/>
            <a:srcRect t="16554"/>
            <a:stretch/>
          </p:blipFill>
          <p:spPr>
            <a:xfrm>
              <a:off x="7591939" y="5123835"/>
              <a:ext cx="4253230" cy="1352674"/>
            </a:xfrm>
            <a:prstGeom prst="rect">
              <a:avLst/>
            </a:prstGeom>
          </p:spPr>
        </p:pic>
        <p:sp>
          <p:nvSpPr>
            <p:cNvPr id="21" name="Rounded Rectangle 20"/>
            <p:cNvSpPr/>
            <p:nvPr/>
          </p:nvSpPr>
          <p:spPr>
            <a:xfrm>
              <a:off x="8949820" y="4625201"/>
              <a:ext cx="1537468" cy="336841"/>
            </a:xfrm>
            <a:prstGeom prst="roundRect">
              <a:avLst>
                <a:gd name="adj" fmla="val 10213"/>
              </a:avLst>
            </a:prstGeom>
            <a:solidFill>
              <a:schemeClr val="accent1">
                <a:lumMod val="20000"/>
                <a:lumOff val="80000"/>
              </a:schemeClr>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680" dirty="0">
                  <a:solidFill>
                    <a:schemeClr val="tx1">
                      <a:lumMod val="75000"/>
                    </a:schemeClr>
                  </a:solidFill>
                  <a:latin typeface="Courier" charset="0"/>
                  <a:ea typeface="Courier" charset="0"/>
                  <a:cs typeface="Courier" charset="0"/>
                </a:rPr>
                <a:t>Build Result</a:t>
              </a:r>
            </a:p>
          </p:txBody>
        </p:sp>
      </p:grpSp>
      <p:grpSp>
        <p:nvGrpSpPr>
          <p:cNvPr id="28" name="Group 27"/>
          <p:cNvGrpSpPr/>
          <p:nvPr/>
        </p:nvGrpSpPr>
        <p:grpSpPr>
          <a:xfrm>
            <a:off x="468946" y="1185681"/>
            <a:ext cx="11484762" cy="3271052"/>
            <a:chOff x="317500" y="901700"/>
            <a:chExt cx="9570635" cy="2725877"/>
          </a:xfrm>
        </p:grpSpPr>
        <p:sp>
          <p:nvSpPr>
            <p:cNvPr id="6" name="TextBox 5"/>
            <p:cNvSpPr txBox="1"/>
            <p:nvPr/>
          </p:nvSpPr>
          <p:spPr>
            <a:xfrm>
              <a:off x="317500" y="901700"/>
              <a:ext cx="4365512" cy="307777"/>
            </a:xfrm>
            <a:prstGeom prst="rect">
              <a:avLst/>
            </a:prstGeom>
            <a:noFill/>
          </p:spPr>
          <p:txBody>
            <a:bodyPr vert="horz" wrap="none" lIns="0" tIns="0" rIns="0" bIns="0" rtlCol="0">
              <a:spAutoFit/>
            </a:bodyPr>
            <a:lstStyle/>
            <a:p>
              <a:r>
                <a:rPr lang="en-US" sz="2400" b="1" dirty="0">
                  <a:solidFill>
                    <a:schemeClr val="tx1">
                      <a:lumMod val="50000"/>
                    </a:schemeClr>
                  </a:solidFill>
                  <a:latin typeface="IBM Plex Sans" charset="0"/>
                  <a:ea typeface="IBM Plex Sans" charset="0"/>
                  <a:cs typeface="IBM Plex Sans" charset="0"/>
                </a:rPr>
                <a:t>Step 2: Prepare deployable artifacts</a:t>
              </a:r>
              <a:endParaRPr lang="en-US" sz="2400" b="1" i="1" dirty="0">
                <a:solidFill>
                  <a:schemeClr val="tx1">
                    <a:lumMod val="50000"/>
                  </a:schemeClr>
                </a:solidFill>
                <a:latin typeface="IBM Plex Sans" charset="0"/>
                <a:ea typeface="IBM Plex Sans" charset="0"/>
                <a:cs typeface="IBM Plex Sans" charset="0"/>
              </a:endParaRPr>
            </a:p>
          </p:txBody>
        </p:sp>
        <p:grpSp>
          <p:nvGrpSpPr>
            <p:cNvPr id="4" name="Group 3"/>
            <p:cNvGrpSpPr/>
            <p:nvPr/>
          </p:nvGrpSpPr>
          <p:grpSpPr>
            <a:xfrm>
              <a:off x="734813" y="977803"/>
              <a:ext cx="9153322" cy="1384397"/>
              <a:chOff x="734813" y="977803"/>
              <a:chExt cx="9153322" cy="1384397"/>
            </a:xfrm>
          </p:grpSpPr>
          <p:pic>
            <p:nvPicPr>
              <p:cNvPr id="8" name="Picture 7"/>
              <p:cNvPicPr>
                <a:picLocks noChangeAspect="1"/>
              </p:cNvPicPr>
              <p:nvPr/>
            </p:nvPicPr>
            <p:blipFill rotWithShape="1">
              <a:blip r:embed="rId4"/>
              <a:srcRect l="41745" t="32941"/>
              <a:stretch/>
            </p:blipFill>
            <p:spPr>
              <a:xfrm>
                <a:off x="8015437" y="977803"/>
                <a:ext cx="1872698" cy="1315796"/>
              </a:xfrm>
              <a:prstGeom prst="rect">
                <a:avLst/>
              </a:prstGeom>
            </p:spPr>
          </p:pic>
          <p:sp>
            <p:nvSpPr>
              <p:cNvPr id="9" name="Rounded Rectangle 8"/>
              <p:cNvSpPr/>
              <p:nvPr/>
            </p:nvSpPr>
            <p:spPr>
              <a:xfrm>
                <a:off x="734813" y="1370105"/>
                <a:ext cx="5053212" cy="992095"/>
              </a:xfrm>
              <a:prstGeom prst="roundRect">
                <a:avLst>
                  <a:gd name="adj" fmla="val 10213"/>
                </a:avLst>
              </a:prstGeom>
              <a:solidFill>
                <a:schemeClr val="accent1">
                  <a:lumMod val="20000"/>
                  <a:lumOff val="80000"/>
                </a:schemeClr>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680" dirty="0">
                    <a:solidFill>
                      <a:schemeClr val="tx1">
                        <a:lumMod val="75000"/>
                      </a:schemeClr>
                    </a:solidFill>
                    <a:latin typeface="Courier" charset="0"/>
                    <a:ea typeface="Courier" charset="0"/>
                    <a:cs typeface="Courier" charset="0"/>
                  </a:rPr>
                  <a:t>Copy all files required in Dockerfile into a temporary deployment directory including the Dockerfile itself.  This minimized the number of files pushed to the Docker daemon.</a:t>
                </a:r>
              </a:p>
            </p:txBody>
          </p:sp>
          <p:cxnSp>
            <p:nvCxnSpPr>
              <p:cNvPr id="25" name="Elbow Connector 24"/>
              <p:cNvCxnSpPr/>
              <p:nvPr/>
            </p:nvCxnSpPr>
            <p:spPr>
              <a:xfrm flipV="1">
                <a:off x="5788025" y="1635701"/>
                <a:ext cx="2227412" cy="230452"/>
              </a:xfrm>
              <a:prstGeom prst="bentConnector3">
                <a:avLst/>
              </a:prstGeom>
              <a:ln w="12700"/>
            </p:spPr>
            <p:style>
              <a:lnRef idx="2">
                <a:schemeClr val="accent1"/>
              </a:lnRef>
              <a:fillRef idx="0">
                <a:schemeClr val="accent1"/>
              </a:fillRef>
              <a:effectRef idx="1">
                <a:schemeClr val="accent1"/>
              </a:effectRef>
              <a:fontRef idx="minor">
                <a:schemeClr val="tx1"/>
              </a:fontRef>
            </p:style>
          </p:cxnSp>
        </p:grpSp>
        <p:grpSp>
          <p:nvGrpSpPr>
            <p:cNvPr id="3" name="Group 2"/>
            <p:cNvGrpSpPr/>
            <p:nvPr/>
          </p:nvGrpSpPr>
          <p:grpSpPr>
            <a:xfrm>
              <a:off x="734813" y="2562510"/>
              <a:ext cx="9153322" cy="1065067"/>
              <a:chOff x="734813" y="2562510"/>
              <a:chExt cx="9153322" cy="1065067"/>
            </a:xfrm>
          </p:grpSpPr>
          <p:pic>
            <p:nvPicPr>
              <p:cNvPr id="10" name="Picture 9"/>
              <p:cNvPicPr>
                <a:picLocks noChangeAspect="1"/>
              </p:cNvPicPr>
              <p:nvPr/>
            </p:nvPicPr>
            <p:blipFill rotWithShape="1">
              <a:blip r:embed="rId5"/>
              <a:srcRect l="41581" t="32814" b="12906"/>
              <a:stretch/>
            </p:blipFill>
            <p:spPr>
              <a:xfrm>
                <a:off x="8012932" y="2562510"/>
                <a:ext cx="1875203" cy="1065067"/>
              </a:xfrm>
              <a:prstGeom prst="rect">
                <a:avLst/>
              </a:prstGeom>
            </p:spPr>
          </p:pic>
          <p:cxnSp>
            <p:nvCxnSpPr>
              <p:cNvPr id="26" name="Elbow Connector 25"/>
              <p:cNvCxnSpPr>
                <a:endCxn id="8" idx="1"/>
              </p:cNvCxnSpPr>
              <p:nvPr/>
            </p:nvCxnSpPr>
            <p:spPr>
              <a:xfrm>
                <a:off x="5788025" y="2952748"/>
                <a:ext cx="2224907" cy="142296"/>
              </a:xfrm>
              <a:prstGeom prst="bentConnector3">
                <a:avLst/>
              </a:prstGeom>
              <a:ln w="12700"/>
            </p:spPr>
            <p:style>
              <a:lnRef idx="2">
                <a:schemeClr val="accent1"/>
              </a:lnRef>
              <a:fillRef idx="0">
                <a:schemeClr val="accent1"/>
              </a:fillRef>
              <a:effectRef idx="1">
                <a:schemeClr val="accent1"/>
              </a:effectRef>
              <a:fontRef idx="minor">
                <a:schemeClr val="tx1"/>
              </a:fontRef>
            </p:style>
          </p:cxnSp>
          <p:grpSp>
            <p:nvGrpSpPr>
              <p:cNvPr id="2" name="Group 1"/>
              <p:cNvGrpSpPr/>
              <p:nvPr/>
            </p:nvGrpSpPr>
            <p:grpSpPr>
              <a:xfrm>
                <a:off x="734813" y="2562510"/>
                <a:ext cx="5344254" cy="899210"/>
                <a:chOff x="734813" y="2562510"/>
                <a:chExt cx="5344254" cy="899210"/>
              </a:xfrm>
            </p:grpSpPr>
            <p:sp>
              <p:nvSpPr>
                <p:cNvPr id="11" name="Rounded Rectangle 10"/>
                <p:cNvSpPr/>
                <p:nvPr/>
              </p:nvSpPr>
              <p:spPr>
                <a:xfrm>
                  <a:off x="734813" y="2562510"/>
                  <a:ext cx="5053212" cy="780475"/>
                </a:xfrm>
                <a:prstGeom prst="roundRect">
                  <a:avLst>
                    <a:gd name="adj" fmla="val 10213"/>
                  </a:avLst>
                </a:prstGeom>
                <a:solidFill>
                  <a:schemeClr val="accent5">
                    <a:lumMod val="40000"/>
                    <a:lumOff val="60000"/>
                  </a:schemeClr>
                </a:solidFill>
                <a:ln w="19050">
                  <a:solidFill>
                    <a:schemeClr val="tx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r>
                    <a:rPr lang="en-US" sz="1680" dirty="0">
                      <a:solidFill>
                        <a:schemeClr val="tx1">
                          <a:lumMod val="75000"/>
                        </a:schemeClr>
                      </a:solidFill>
                      <a:latin typeface="Courier" charset="0"/>
                      <a:ea typeface="Courier" charset="0"/>
                      <a:cs typeface="Courier" charset="0"/>
                    </a:rPr>
                    <a:t>Copy the configured Liberty server folder into the temporary deployment folder if doing the whole server push. </a:t>
                  </a:r>
                </a:p>
              </p:txBody>
            </p:sp>
            <p:sp>
              <p:nvSpPr>
                <p:cNvPr id="27" name="Rounded Rectangle 26"/>
                <p:cNvSpPr/>
                <p:nvPr/>
              </p:nvSpPr>
              <p:spPr>
                <a:xfrm>
                  <a:off x="5127199" y="3201628"/>
                  <a:ext cx="951868" cy="260092"/>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54864" tIns="21946" rIns="54864" bIns="21946" rtlCol="0" anchor="b"/>
                <a:lstStyle/>
                <a:p>
                  <a:pPr algn="ctr"/>
                  <a:r>
                    <a:rPr lang="en-US" sz="1680" b="1" dirty="0">
                      <a:latin typeface="Helvetica Neue Condensed" charset="0"/>
                      <a:ea typeface="Helvetica Neue Condensed" charset="0"/>
                      <a:cs typeface="Helvetica Neue Condensed" charset="0"/>
                    </a:rPr>
                    <a:t>Alternate</a:t>
                  </a:r>
                </a:p>
              </p:txBody>
            </p:sp>
          </p:grpSp>
        </p:grpSp>
      </p:grpSp>
      <p:sp>
        <p:nvSpPr>
          <p:cNvPr id="5" name="Title 4"/>
          <p:cNvSpPr>
            <a:spLocks noGrp="1"/>
          </p:cNvSpPr>
          <p:nvPr>
            <p:ph type="title"/>
          </p:nvPr>
        </p:nvSpPr>
        <p:spPr/>
        <p:txBody>
          <a:bodyPr/>
          <a:lstStyle/>
          <a:p>
            <a:r>
              <a:rPr lang="en-US" sz="4200" dirty="0"/>
              <a:t>Building a Docker image for IBM Cloud </a:t>
            </a:r>
            <a:r>
              <a:rPr lang="en-US" sz="4200" dirty="0" smtClean="0"/>
              <a:t>Private (2 </a:t>
            </a:r>
            <a:r>
              <a:rPr lang="en-US" sz="4200" dirty="0"/>
              <a:t>of 3)</a:t>
            </a:r>
          </a:p>
        </p:txBody>
      </p:sp>
    </p:spTree>
    <p:extLst>
      <p:ext uri="{BB962C8B-B14F-4D97-AF65-F5344CB8AC3E}">
        <p14:creationId xmlns:p14="http://schemas.microsoft.com/office/powerpoint/2010/main" val="186059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468946" y="1182057"/>
            <a:ext cx="13068432" cy="1615388"/>
            <a:chOff x="317500" y="901700"/>
            <a:chExt cx="10890363" cy="1346157"/>
          </a:xfrm>
        </p:grpSpPr>
        <p:sp>
          <p:nvSpPr>
            <p:cNvPr id="6" name="TextBox 5"/>
            <p:cNvSpPr txBox="1"/>
            <p:nvPr/>
          </p:nvSpPr>
          <p:spPr>
            <a:xfrm>
              <a:off x="317500" y="901700"/>
              <a:ext cx="3527943" cy="307777"/>
            </a:xfrm>
            <a:prstGeom prst="rect">
              <a:avLst/>
            </a:prstGeom>
            <a:noFill/>
          </p:spPr>
          <p:txBody>
            <a:bodyPr vert="horz" wrap="none" lIns="0" tIns="0" rIns="0" bIns="0" rtlCol="0">
              <a:spAutoFit/>
            </a:bodyPr>
            <a:lstStyle/>
            <a:p>
              <a:r>
                <a:rPr lang="en-US" sz="2400" b="1" dirty="0">
                  <a:solidFill>
                    <a:schemeClr val="tx1">
                      <a:lumMod val="50000"/>
                    </a:schemeClr>
                  </a:solidFill>
                  <a:latin typeface="IBM Plex Sans" charset="0"/>
                  <a:ea typeface="IBM Plex Sans" charset="0"/>
                  <a:cs typeface="IBM Plex Sans" charset="0"/>
                </a:rPr>
                <a:t>Step 4: View Docker image(s)</a:t>
              </a:r>
              <a:endParaRPr lang="en-US" sz="2400" b="1" i="1" dirty="0">
                <a:solidFill>
                  <a:schemeClr val="tx1">
                    <a:lumMod val="50000"/>
                  </a:schemeClr>
                </a:solidFill>
                <a:latin typeface="IBM Plex Sans" charset="0"/>
                <a:ea typeface="IBM Plex Sans" charset="0"/>
                <a:cs typeface="IBM Plex Sans" charset="0"/>
              </a:endParaRPr>
            </a:p>
          </p:txBody>
        </p:sp>
        <p:grpSp>
          <p:nvGrpSpPr>
            <p:cNvPr id="7" name="Group 6"/>
            <p:cNvGrpSpPr/>
            <p:nvPr/>
          </p:nvGrpSpPr>
          <p:grpSpPr>
            <a:xfrm>
              <a:off x="838476" y="1471153"/>
              <a:ext cx="10369387" cy="776704"/>
              <a:chOff x="838476" y="1471153"/>
              <a:chExt cx="10369387" cy="776704"/>
            </a:xfrm>
          </p:grpSpPr>
          <p:pic>
            <p:nvPicPr>
              <p:cNvPr id="8" name="Picture 7" descr="Docker images wlp-daytrader-ee6"/>
              <p:cNvPicPr>
                <a:picLocks noChangeAspect="1"/>
              </p:cNvPicPr>
              <p:nvPr/>
            </p:nvPicPr>
            <p:blipFill rotWithShape="1">
              <a:blip r:embed="rId3"/>
              <a:srcRect t="25779"/>
              <a:stretch/>
            </p:blipFill>
            <p:spPr>
              <a:xfrm>
                <a:off x="3257663" y="1471153"/>
                <a:ext cx="7950200" cy="776704"/>
              </a:xfrm>
              <a:prstGeom prst="rect">
                <a:avLst/>
              </a:prstGeom>
            </p:spPr>
          </p:pic>
          <p:sp>
            <p:nvSpPr>
              <p:cNvPr id="9" name="TextBox 8"/>
              <p:cNvSpPr txBox="1"/>
              <p:nvPr/>
            </p:nvSpPr>
            <p:spPr>
              <a:xfrm>
                <a:off x="838476" y="1522036"/>
                <a:ext cx="1677810" cy="307777"/>
              </a:xfrm>
              <a:prstGeom prst="rect">
                <a:avLst/>
              </a:prstGeom>
              <a:noFill/>
            </p:spPr>
            <p:txBody>
              <a:bodyPr vert="horz" wrap="none" lIns="0" tIns="0" rIns="0" bIns="0" rtlCol="0">
                <a:spAutoFit/>
              </a:bodyPr>
              <a:lstStyle/>
              <a:p>
                <a:r>
                  <a:rPr lang="en-US" sz="2400" dirty="0" smtClean="0">
                    <a:solidFill>
                      <a:schemeClr val="tx1">
                        <a:lumMod val="50000"/>
                      </a:schemeClr>
                    </a:solidFill>
                    <a:latin typeface="IBM Plex Sans" charset="0"/>
                    <a:ea typeface="IBM Plex Sans" charset="0"/>
                    <a:cs typeface="IBM Plex Sans" charset="0"/>
                  </a:rPr>
                  <a:t>docker images</a:t>
                </a:r>
                <a:endParaRPr lang="en-US" sz="2400" dirty="0">
                  <a:solidFill>
                    <a:schemeClr val="tx1">
                      <a:lumMod val="50000"/>
                    </a:schemeClr>
                  </a:solidFill>
                  <a:latin typeface="IBM Plex Sans" charset="0"/>
                  <a:ea typeface="IBM Plex Sans" charset="0"/>
                  <a:cs typeface="IBM Plex Sans" charset="0"/>
                </a:endParaRPr>
              </a:p>
            </p:txBody>
          </p:sp>
        </p:grpSp>
      </p:grpSp>
      <p:grpSp>
        <p:nvGrpSpPr>
          <p:cNvPr id="10" name="Group 9"/>
          <p:cNvGrpSpPr/>
          <p:nvPr/>
        </p:nvGrpSpPr>
        <p:grpSpPr>
          <a:xfrm>
            <a:off x="516551" y="3111456"/>
            <a:ext cx="12968966" cy="4289832"/>
            <a:chOff x="317500" y="2438400"/>
            <a:chExt cx="11542697" cy="3574860"/>
          </a:xfrm>
        </p:grpSpPr>
        <p:sp>
          <p:nvSpPr>
            <p:cNvPr id="11" name="TextBox 10"/>
            <p:cNvSpPr txBox="1"/>
            <p:nvPr/>
          </p:nvSpPr>
          <p:spPr>
            <a:xfrm>
              <a:off x="317500" y="2438400"/>
              <a:ext cx="3312825" cy="307777"/>
            </a:xfrm>
            <a:prstGeom prst="rect">
              <a:avLst/>
            </a:prstGeom>
            <a:noFill/>
          </p:spPr>
          <p:txBody>
            <a:bodyPr vert="horz" wrap="none" lIns="0" tIns="0" rIns="0" bIns="0" rtlCol="0">
              <a:spAutoFit/>
            </a:bodyPr>
            <a:lstStyle/>
            <a:p>
              <a:r>
                <a:rPr lang="en-US" sz="2400" b="1" dirty="0">
                  <a:solidFill>
                    <a:schemeClr val="tx1">
                      <a:lumMod val="50000"/>
                    </a:schemeClr>
                  </a:solidFill>
                  <a:latin typeface="IBM Plex Sans" charset="0"/>
                  <a:ea typeface="IBM Plex Sans" charset="0"/>
                  <a:cs typeface="IBM Plex Sans" charset="0"/>
                </a:rPr>
                <a:t>Step 5: Run Docker image</a:t>
              </a:r>
              <a:endParaRPr lang="en-US" sz="2400" b="1" i="1" dirty="0">
                <a:solidFill>
                  <a:schemeClr val="tx1">
                    <a:lumMod val="50000"/>
                  </a:schemeClr>
                </a:solidFill>
                <a:latin typeface="IBM Plex Sans" charset="0"/>
                <a:ea typeface="IBM Plex Sans" charset="0"/>
                <a:cs typeface="IBM Plex Sans" charset="0"/>
              </a:endParaRPr>
            </a:p>
          </p:txBody>
        </p:sp>
        <p:grpSp>
          <p:nvGrpSpPr>
            <p:cNvPr id="12" name="Group 11"/>
            <p:cNvGrpSpPr/>
            <p:nvPr/>
          </p:nvGrpSpPr>
          <p:grpSpPr>
            <a:xfrm>
              <a:off x="331804" y="2939161"/>
              <a:ext cx="11528393" cy="3074099"/>
              <a:chOff x="331804" y="2939161"/>
              <a:chExt cx="11528393" cy="3074099"/>
            </a:xfrm>
          </p:grpSpPr>
          <p:grpSp>
            <p:nvGrpSpPr>
              <p:cNvPr id="13" name="Group 12"/>
              <p:cNvGrpSpPr/>
              <p:nvPr/>
            </p:nvGrpSpPr>
            <p:grpSpPr>
              <a:xfrm>
                <a:off x="331804" y="2939161"/>
                <a:ext cx="11528393" cy="1895527"/>
                <a:chOff x="316776" y="2939161"/>
                <a:chExt cx="11528393" cy="1895527"/>
              </a:xfrm>
            </p:grpSpPr>
            <p:sp>
              <p:nvSpPr>
                <p:cNvPr id="15" name="TextBox 14"/>
                <p:cNvSpPr txBox="1"/>
                <p:nvPr/>
              </p:nvSpPr>
              <p:spPr>
                <a:xfrm>
                  <a:off x="816520" y="2939161"/>
                  <a:ext cx="9285040" cy="307777"/>
                </a:xfrm>
                <a:prstGeom prst="rect">
                  <a:avLst/>
                </a:prstGeom>
                <a:noFill/>
              </p:spPr>
              <p:txBody>
                <a:bodyPr vert="horz" wrap="none" lIns="0" tIns="0" rIns="0" bIns="0" rtlCol="0">
                  <a:spAutoFit/>
                </a:bodyPr>
                <a:lstStyle/>
                <a:p>
                  <a:r>
                    <a:rPr lang="en-US" sz="2400" dirty="0">
                      <a:solidFill>
                        <a:schemeClr val="tx1">
                          <a:lumMod val="50000"/>
                        </a:schemeClr>
                      </a:solidFill>
                      <a:latin typeface="IBM Plex Sans" charset="0"/>
                      <a:ea typeface="IBM Plex Sans" charset="0"/>
                      <a:cs typeface="IBM Plex Sans" charset="0"/>
                    </a:rPr>
                    <a:t>docker run --name wlp-daytrader-ee6 </a:t>
                  </a:r>
                  <a:r>
                    <a:rPr lang="mr-IN" sz="2400" dirty="0">
                      <a:solidFill>
                        <a:schemeClr val="tx1">
                          <a:lumMod val="50000"/>
                        </a:schemeClr>
                      </a:solidFill>
                      <a:latin typeface="IBM Plex Sans" charset="0"/>
                      <a:ea typeface="IBM Plex Sans" charset="0"/>
                      <a:cs typeface="IBM Plex Sans" charset="0"/>
                    </a:rPr>
                    <a:t>–</a:t>
                  </a:r>
                  <a:r>
                    <a:rPr lang="en-US" sz="2400" dirty="0">
                      <a:solidFill>
                        <a:schemeClr val="tx1">
                          <a:lumMod val="50000"/>
                        </a:schemeClr>
                      </a:solidFill>
                      <a:latin typeface="IBM Plex Sans" charset="0"/>
                      <a:ea typeface="IBM Plex Sans" charset="0"/>
                      <a:cs typeface="IBM Plex Sans" charset="0"/>
                    </a:rPr>
                    <a:t>p 9080:9080 </a:t>
                  </a:r>
                  <a:r>
                    <a:rPr lang="mr-IN" sz="2400" dirty="0">
                      <a:solidFill>
                        <a:schemeClr val="tx1">
                          <a:lumMod val="50000"/>
                        </a:schemeClr>
                      </a:solidFill>
                      <a:latin typeface="IBM Plex Sans" charset="0"/>
                      <a:ea typeface="IBM Plex Sans" charset="0"/>
                      <a:cs typeface="IBM Plex Sans" charset="0"/>
                    </a:rPr>
                    <a:t>–</a:t>
                  </a:r>
                  <a:r>
                    <a:rPr lang="en-US" sz="2400" dirty="0">
                      <a:solidFill>
                        <a:schemeClr val="tx1">
                          <a:lumMod val="50000"/>
                        </a:schemeClr>
                      </a:solidFill>
                      <a:latin typeface="IBM Plex Sans" charset="0"/>
                      <a:ea typeface="IBM Plex Sans" charset="0"/>
                      <a:cs typeface="IBM Plex Sans" charset="0"/>
                    </a:rPr>
                    <a:t>d wlp-daytrader-ee6</a:t>
                  </a:r>
                </a:p>
              </p:txBody>
            </p:sp>
            <p:cxnSp>
              <p:nvCxnSpPr>
                <p:cNvPr id="17" name="Elbow Connector 16"/>
                <p:cNvCxnSpPr>
                  <a:endCxn id="24" idx="2"/>
                </p:cNvCxnSpPr>
                <p:nvPr/>
              </p:nvCxnSpPr>
              <p:spPr>
                <a:xfrm>
                  <a:off x="1446278" y="3727244"/>
                  <a:ext cx="3300312" cy="1107444"/>
                </a:xfrm>
                <a:prstGeom prst="bentConnector4">
                  <a:avLst>
                    <a:gd name="adj1" fmla="val 19902"/>
                    <a:gd name="adj2" fmla="val 117202"/>
                  </a:avLst>
                </a:prstGeom>
                <a:ln w="12700"/>
              </p:spPr>
              <p:style>
                <a:lnRef idx="2">
                  <a:schemeClr val="accent1"/>
                </a:lnRef>
                <a:fillRef idx="0">
                  <a:schemeClr val="accent1"/>
                </a:fillRef>
                <a:effectRef idx="1">
                  <a:schemeClr val="accent1"/>
                </a:effectRef>
                <a:fontRef idx="minor">
                  <a:schemeClr val="tx1"/>
                </a:fontRef>
              </p:style>
            </p:cxnSp>
            <p:cxnSp>
              <p:nvCxnSpPr>
                <p:cNvPr id="18" name="Elbow Connector 17"/>
                <p:cNvCxnSpPr/>
                <p:nvPr/>
              </p:nvCxnSpPr>
              <p:spPr>
                <a:xfrm rot="5400000" flipH="1" flipV="1">
                  <a:off x="5422787" y="2615882"/>
                  <a:ext cx="411374" cy="1811348"/>
                </a:xfrm>
                <a:prstGeom prst="bentConnector3">
                  <a:avLst>
                    <a:gd name="adj1" fmla="val 49987"/>
                  </a:avLst>
                </a:prstGeom>
                <a:ln w="12700"/>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2398468" y="3257461"/>
                  <a:ext cx="7520229" cy="58408"/>
                  <a:chOff x="2398468" y="3257461"/>
                  <a:chExt cx="7520229" cy="58408"/>
                </a:xfrm>
              </p:grpSpPr>
              <p:sp>
                <p:nvSpPr>
                  <p:cNvPr id="27" name="Right Bracket 26"/>
                  <p:cNvSpPr/>
                  <p:nvPr/>
                </p:nvSpPr>
                <p:spPr>
                  <a:xfrm rot="5400000">
                    <a:off x="3865111" y="1790819"/>
                    <a:ext cx="50788" cy="298407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480" dirty="0"/>
                  </a:p>
                </p:txBody>
              </p:sp>
              <p:sp>
                <p:nvSpPr>
                  <p:cNvPr id="28" name="Right Bracket 27"/>
                  <p:cNvSpPr/>
                  <p:nvPr/>
                </p:nvSpPr>
                <p:spPr>
                  <a:xfrm rot="5400000">
                    <a:off x="6376073" y="2407225"/>
                    <a:ext cx="50792" cy="1751264"/>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480" dirty="0"/>
                  </a:p>
                </p:txBody>
              </p:sp>
              <p:sp>
                <p:nvSpPr>
                  <p:cNvPr id="29" name="Right Bracket 28"/>
                  <p:cNvSpPr/>
                  <p:nvPr/>
                </p:nvSpPr>
                <p:spPr>
                  <a:xfrm rot="5400000">
                    <a:off x="7516388" y="3174158"/>
                    <a:ext cx="45719" cy="237703"/>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480" dirty="0"/>
                  </a:p>
                </p:txBody>
              </p:sp>
              <p:sp>
                <p:nvSpPr>
                  <p:cNvPr id="30" name="Right Bracket 29"/>
                  <p:cNvSpPr/>
                  <p:nvPr/>
                </p:nvSpPr>
                <p:spPr>
                  <a:xfrm rot="5400000">
                    <a:off x="8837186" y="2234358"/>
                    <a:ext cx="45719" cy="2117303"/>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480" dirty="0"/>
                  </a:p>
                </p:txBody>
              </p:sp>
            </p:grpSp>
            <p:grpSp>
              <p:nvGrpSpPr>
                <p:cNvPr id="20" name="Group 19"/>
                <p:cNvGrpSpPr/>
                <p:nvPr/>
              </p:nvGrpSpPr>
              <p:grpSpPr>
                <a:xfrm>
                  <a:off x="316776" y="3727242"/>
                  <a:ext cx="11528393" cy="1107445"/>
                  <a:chOff x="316776" y="4260642"/>
                  <a:chExt cx="11528393" cy="1107445"/>
                </a:xfrm>
              </p:grpSpPr>
              <p:sp>
                <p:nvSpPr>
                  <p:cNvPr id="23" name="Rounded Rectangle 22"/>
                  <p:cNvSpPr/>
                  <p:nvPr/>
                </p:nvSpPr>
                <p:spPr>
                  <a:xfrm>
                    <a:off x="316776" y="4260643"/>
                    <a:ext cx="2259001" cy="960393"/>
                  </a:xfrm>
                  <a:prstGeom prst="roundRect">
                    <a:avLst>
                      <a:gd name="adj" fmla="val 10213"/>
                    </a:avLst>
                  </a:prstGeom>
                  <a:solidFill>
                    <a:schemeClr val="accent1">
                      <a:lumMod val="20000"/>
                      <a:lumOff val="80000"/>
                    </a:schemeClr>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680" b="1" dirty="0">
                        <a:solidFill>
                          <a:schemeClr val="tx1">
                            <a:lumMod val="75000"/>
                          </a:schemeClr>
                        </a:solidFill>
                        <a:latin typeface="Consolas" charset="0"/>
                        <a:ea typeface="Consolas" charset="0"/>
                        <a:cs typeface="Consolas" charset="0"/>
                      </a:rPr>
                      <a:t>--name</a:t>
                    </a:r>
                    <a:r>
                      <a:rPr lang="en-US" sz="1680" dirty="0">
                        <a:solidFill>
                          <a:schemeClr val="tx1">
                            <a:lumMod val="75000"/>
                          </a:schemeClr>
                        </a:solidFill>
                        <a:latin typeface="Courier" charset="0"/>
                        <a:ea typeface="Courier" charset="0"/>
                        <a:cs typeface="Courier" charset="0"/>
                      </a:rPr>
                      <a:t>: the name you wish to assign to the container.</a:t>
                    </a:r>
                  </a:p>
                </p:txBody>
              </p:sp>
              <p:sp>
                <p:nvSpPr>
                  <p:cNvPr id="24" name="Rounded Rectangle 23"/>
                  <p:cNvSpPr/>
                  <p:nvPr/>
                </p:nvSpPr>
                <p:spPr>
                  <a:xfrm>
                    <a:off x="2759928" y="4260642"/>
                    <a:ext cx="3973325" cy="1107445"/>
                  </a:xfrm>
                  <a:prstGeom prst="roundRect">
                    <a:avLst>
                      <a:gd name="adj" fmla="val 10213"/>
                    </a:avLst>
                  </a:prstGeom>
                  <a:solidFill>
                    <a:schemeClr val="accent1">
                      <a:lumMod val="20000"/>
                      <a:lumOff val="80000"/>
                    </a:schemeClr>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680" b="1" dirty="0">
                        <a:solidFill>
                          <a:schemeClr val="tx1">
                            <a:lumMod val="75000"/>
                          </a:schemeClr>
                        </a:solidFill>
                        <a:latin typeface="Consolas" charset="0"/>
                        <a:ea typeface="Consolas" charset="0"/>
                        <a:cs typeface="Consolas" charset="0"/>
                      </a:rPr>
                      <a:t>-p</a:t>
                    </a:r>
                    <a:r>
                      <a:rPr lang="en-US" sz="1680" dirty="0">
                        <a:solidFill>
                          <a:schemeClr val="tx1">
                            <a:lumMod val="75000"/>
                          </a:schemeClr>
                        </a:solidFill>
                        <a:latin typeface="Courier" charset="0"/>
                        <a:ea typeface="Courier" charset="0"/>
                        <a:cs typeface="Courier" charset="0"/>
                      </a:rPr>
                      <a:t>: publish a container port to a host port. In this case port 9080 on the container will be available to the host using port 9080  </a:t>
                    </a:r>
                  </a:p>
                </p:txBody>
              </p:sp>
              <p:sp>
                <p:nvSpPr>
                  <p:cNvPr id="25" name="Rounded Rectangle 24"/>
                  <p:cNvSpPr/>
                  <p:nvPr/>
                </p:nvSpPr>
                <p:spPr>
                  <a:xfrm>
                    <a:off x="6869823" y="4260643"/>
                    <a:ext cx="3179205" cy="960393"/>
                  </a:xfrm>
                  <a:prstGeom prst="roundRect">
                    <a:avLst>
                      <a:gd name="adj" fmla="val 10213"/>
                    </a:avLst>
                  </a:prstGeom>
                  <a:solidFill>
                    <a:schemeClr val="accent1">
                      <a:lumMod val="20000"/>
                      <a:lumOff val="80000"/>
                    </a:schemeClr>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680" b="1" dirty="0">
                        <a:solidFill>
                          <a:schemeClr val="tx1">
                            <a:lumMod val="75000"/>
                          </a:schemeClr>
                        </a:solidFill>
                        <a:latin typeface="Consolas" charset="0"/>
                        <a:ea typeface="Consolas" charset="0"/>
                        <a:cs typeface="Consolas" charset="0"/>
                      </a:rPr>
                      <a:t>-d</a:t>
                    </a:r>
                    <a:r>
                      <a:rPr lang="en-US" sz="1680" dirty="0">
                        <a:solidFill>
                          <a:schemeClr val="tx1">
                            <a:lumMod val="75000"/>
                          </a:schemeClr>
                        </a:solidFill>
                        <a:latin typeface="Courier" charset="0"/>
                        <a:ea typeface="Courier" charset="0"/>
                        <a:cs typeface="Courier" charset="0"/>
                      </a:rPr>
                      <a:t>: detach the container to run in the background and print the container id.</a:t>
                    </a:r>
                  </a:p>
                </p:txBody>
              </p:sp>
              <p:sp>
                <p:nvSpPr>
                  <p:cNvPr id="26" name="Rounded Rectangle 25"/>
                  <p:cNvSpPr/>
                  <p:nvPr/>
                </p:nvSpPr>
                <p:spPr>
                  <a:xfrm>
                    <a:off x="10233179" y="4260643"/>
                    <a:ext cx="1611990" cy="560330"/>
                  </a:xfrm>
                  <a:prstGeom prst="roundRect">
                    <a:avLst>
                      <a:gd name="adj" fmla="val 10213"/>
                    </a:avLst>
                  </a:prstGeom>
                  <a:solidFill>
                    <a:schemeClr val="accent1">
                      <a:lumMod val="20000"/>
                      <a:lumOff val="80000"/>
                    </a:schemeClr>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680" dirty="0">
                        <a:solidFill>
                          <a:schemeClr val="tx1">
                            <a:lumMod val="75000"/>
                          </a:schemeClr>
                        </a:solidFill>
                        <a:latin typeface="Courier" charset="0"/>
                        <a:ea typeface="Courier" charset="0"/>
                        <a:cs typeface="Courier" charset="0"/>
                      </a:rPr>
                      <a:t>Docker image to run</a:t>
                    </a:r>
                  </a:p>
                </p:txBody>
              </p:sp>
            </p:grpSp>
            <p:cxnSp>
              <p:nvCxnSpPr>
                <p:cNvPr id="21" name="Elbow Connector 20"/>
                <p:cNvCxnSpPr/>
                <p:nvPr/>
              </p:nvCxnSpPr>
              <p:spPr>
                <a:xfrm rot="16200000" flipV="1">
                  <a:off x="7793650" y="3061466"/>
                  <a:ext cx="411374" cy="920179"/>
                </a:xfrm>
                <a:prstGeom prst="bentConnector3">
                  <a:avLst>
                    <a:gd name="adj1" fmla="val 51093"/>
                  </a:avLst>
                </a:prstGeom>
                <a:ln w="12700"/>
              </p:spPr>
              <p:style>
                <a:lnRef idx="2">
                  <a:schemeClr val="accent1"/>
                </a:lnRef>
                <a:fillRef idx="0">
                  <a:schemeClr val="accent1"/>
                </a:fillRef>
                <a:effectRef idx="1">
                  <a:schemeClr val="accent1"/>
                </a:effectRef>
                <a:fontRef idx="minor">
                  <a:schemeClr val="tx1"/>
                </a:fontRef>
              </p:style>
            </p:cxnSp>
            <p:cxnSp>
              <p:nvCxnSpPr>
                <p:cNvPr id="22" name="Elbow Connector 21"/>
                <p:cNvCxnSpPr/>
                <p:nvPr/>
              </p:nvCxnSpPr>
              <p:spPr>
                <a:xfrm rot="16200000" flipV="1">
                  <a:off x="9743923" y="2431991"/>
                  <a:ext cx="411374" cy="2179129"/>
                </a:xfrm>
                <a:prstGeom prst="bentConnector3">
                  <a:avLst>
                    <a:gd name="adj1" fmla="val 51093"/>
                  </a:avLst>
                </a:prstGeom>
                <a:ln w="12700"/>
              </p:spPr>
              <p:style>
                <a:lnRef idx="2">
                  <a:schemeClr val="accent1"/>
                </a:lnRef>
                <a:fillRef idx="0">
                  <a:schemeClr val="accent1"/>
                </a:fillRef>
                <a:effectRef idx="1">
                  <a:schemeClr val="accent1"/>
                </a:effectRef>
                <a:fontRef idx="minor">
                  <a:schemeClr val="tx1"/>
                </a:fontRef>
              </p:style>
            </p:cxnSp>
          </p:grpSp>
          <p:pic>
            <p:nvPicPr>
              <p:cNvPr id="14" name="Picture 13" descr="Running wlp-daytrader-ee6"/>
              <p:cNvPicPr>
                <a:picLocks noChangeAspect="1"/>
              </p:cNvPicPr>
              <p:nvPr/>
            </p:nvPicPr>
            <p:blipFill rotWithShape="1">
              <a:blip r:embed="rId4"/>
              <a:srcRect t="21108" b="-1"/>
              <a:stretch/>
            </p:blipFill>
            <p:spPr>
              <a:xfrm>
                <a:off x="2633504" y="4978510"/>
                <a:ext cx="6924993" cy="1034750"/>
              </a:xfrm>
              <a:prstGeom prst="rect">
                <a:avLst/>
              </a:prstGeom>
            </p:spPr>
          </p:pic>
        </p:grpSp>
      </p:grpSp>
      <p:sp>
        <p:nvSpPr>
          <p:cNvPr id="2" name="Title 1"/>
          <p:cNvSpPr>
            <a:spLocks noGrp="1"/>
          </p:cNvSpPr>
          <p:nvPr>
            <p:ph type="title"/>
          </p:nvPr>
        </p:nvSpPr>
        <p:spPr/>
        <p:txBody>
          <a:bodyPr/>
          <a:lstStyle/>
          <a:p>
            <a:r>
              <a:rPr lang="en-US" sz="4200" dirty="0"/>
              <a:t>Building a Docker image for IBM Cloud </a:t>
            </a:r>
            <a:r>
              <a:rPr lang="en-US" sz="4200" dirty="0" smtClean="0"/>
              <a:t>Private (3 </a:t>
            </a:r>
            <a:r>
              <a:rPr lang="en-US" sz="4200" dirty="0"/>
              <a:t>of 3)</a:t>
            </a:r>
          </a:p>
        </p:txBody>
      </p:sp>
      <p:cxnSp>
        <p:nvCxnSpPr>
          <p:cNvPr id="31" name="Elbow Connector 30"/>
          <p:cNvCxnSpPr/>
          <p:nvPr/>
        </p:nvCxnSpPr>
        <p:spPr>
          <a:xfrm rot="5400000" flipH="1" flipV="1">
            <a:off x="3452874" y="3421515"/>
            <a:ext cx="493649" cy="2035167"/>
          </a:xfrm>
          <a:prstGeom prst="bentConnector3">
            <a:avLst>
              <a:gd name="adj1" fmla="val 49987"/>
            </a:avLst>
          </a:prstGeom>
          <a:ln w="127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9108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2: Mitigation </a:t>
            </a:r>
            <a:endParaRPr lang="en-US" dirty="0"/>
          </a:p>
        </p:txBody>
      </p:sp>
      <p:sp>
        <p:nvSpPr>
          <p:cNvPr id="4" name="Content Placeholder 3"/>
          <p:cNvSpPr>
            <a:spLocks noGrp="1"/>
          </p:cNvSpPr>
          <p:nvPr>
            <p:ph sz="quarter" idx="11"/>
          </p:nvPr>
        </p:nvSpPr>
        <p:spPr>
          <a:xfrm>
            <a:off x="468946" y="1443707"/>
            <a:ext cx="12846001" cy="5390230"/>
          </a:xfrm>
        </p:spPr>
        <p:txBody>
          <a:bodyPr/>
          <a:lstStyle/>
          <a:p>
            <a:r>
              <a:rPr lang="en-US" dirty="0" smtClean="0"/>
              <a:t>This phase focuses on moving core pieces of compute-based business logic to cloud-based services </a:t>
            </a:r>
          </a:p>
          <a:p>
            <a:pPr lvl="1"/>
            <a:r>
              <a:rPr lang="en-US" dirty="0" smtClean="0"/>
              <a:t>You are entering into a hybrid cloud scenario</a:t>
            </a:r>
          </a:p>
          <a:p>
            <a:r>
              <a:rPr lang="en-US" dirty="0" smtClean="0"/>
              <a:t>Networking and security practices are defined during this phase</a:t>
            </a:r>
          </a:p>
          <a:p>
            <a:r>
              <a:rPr lang="en-US" dirty="0" smtClean="0"/>
              <a:t>Most </a:t>
            </a:r>
            <a:r>
              <a:rPr lang="en-US" dirty="0"/>
              <a:t>existing database and messaging capabilities are left in-tact during this </a:t>
            </a:r>
            <a:r>
              <a:rPr lang="en-US" dirty="0" smtClean="0"/>
              <a:t>phase</a:t>
            </a:r>
          </a:p>
          <a:p>
            <a:pPr lvl="1"/>
            <a:r>
              <a:rPr lang="en-US" dirty="0"/>
              <a:t>T</a:t>
            </a:r>
            <a:r>
              <a:rPr lang="en-US" dirty="0" smtClean="0"/>
              <a:t>he </a:t>
            </a:r>
            <a:r>
              <a:rPr lang="en-US" dirty="0"/>
              <a:t>focus is on the core compute functionality in the new cloud </a:t>
            </a:r>
            <a:r>
              <a:rPr lang="en-US" dirty="0" smtClean="0"/>
              <a:t>environment</a:t>
            </a:r>
            <a:endParaRPr lang="en-US" dirty="0"/>
          </a:p>
        </p:txBody>
      </p:sp>
      <p:sp>
        <p:nvSpPr>
          <p:cNvPr id="12" name="Rectangle 11"/>
          <p:cNvSpPr/>
          <p:nvPr/>
        </p:nvSpPr>
        <p:spPr>
          <a:xfrm>
            <a:off x="0" y="6187606"/>
            <a:ext cx="14630400" cy="1292662"/>
          </a:xfrm>
          <a:prstGeom prst="rect">
            <a:avLst/>
          </a:prstGeom>
        </p:spPr>
        <p:txBody>
          <a:bodyPr wrap="square">
            <a:spAutoFit/>
          </a:bodyPr>
          <a:lstStyle/>
          <a:p>
            <a:pPr algn="ctr"/>
            <a:r>
              <a:rPr lang="en-GB" sz="2600" u="sng" dirty="0">
                <a:hlinkClick r:id="rId2"/>
              </a:rPr>
              <a:t>https://www.ibm.com/blogs/bluemix/2017/09/websphere-on-the-cloud-application-mitigation</a:t>
            </a:r>
            <a:r>
              <a:rPr lang="en-GB" sz="2600" u="sng" dirty="0" smtClean="0">
                <a:hlinkClick r:id="rId2"/>
              </a:rPr>
              <a:t>/</a:t>
            </a:r>
          </a:p>
          <a:p>
            <a:pPr algn="ctr"/>
            <a:endParaRPr lang="en-GB" sz="2600" u="sng" dirty="0">
              <a:hlinkClick r:id="rId2"/>
            </a:endParaRPr>
          </a:p>
          <a:p>
            <a:pPr algn="ctr"/>
            <a:r>
              <a:rPr lang="en-GB" sz="2600" u="sng" dirty="0" smtClean="0">
                <a:hlinkClick r:id="rId2"/>
              </a:rPr>
              <a:t>https</a:t>
            </a:r>
            <a:r>
              <a:rPr lang="en-GB" sz="2600" u="sng" dirty="0">
                <a:hlinkClick r:id="rId2"/>
              </a:rPr>
              <a:t>://github.com/ibm-cloud-architecture/refarch-jee/blob/master/phases/phase2.md</a:t>
            </a:r>
            <a:endParaRPr lang="en-GB" sz="2600" u="sng" dirty="0"/>
          </a:p>
        </p:txBody>
      </p:sp>
    </p:spTree>
    <p:extLst>
      <p:ext uri="{BB962C8B-B14F-4D97-AF65-F5344CB8AC3E}">
        <p14:creationId xmlns:p14="http://schemas.microsoft.com/office/powerpoint/2010/main" val="303048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p:cNvGrpSpPr/>
          <p:nvPr/>
        </p:nvGrpSpPr>
        <p:grpSpPr>
          <a:xfrm>
            <a:off x="722480" y="1263057"/>
            <a:ext cx="12184357" cy="1113625"/>
            <a:chOff x="317500" y="702646"/>
            <a:chExt cx="10670608" cy="928024"/>
          </a:xfrm>
        </p:grpSpPr>
        <p:sp>
          <p:nvSpPr>
            <p:cNvPr id="5" name="TextBox 4"/>
            <p:cNvSpPr txBox="1"/>
            <p:nvPr/>
          </p:nvSpPr>
          <p:spPr>
            <a:xfrm>
              <a:off x="317500" y="901700"/>
              <a:ext cx="4319649" cy="307778"/>
            </a:xfrm>
            <a:prstGeom prst="rect">
              <a:avLst/>
            </a:prstGeom>
            <a:noFill/>
          </p:spPr>
          <p:txBody>
            <a:bodyPr vert="horz" wrap="none" lIns="0" tIns="0" rIns="0" bIns="0" rtlCol="0">
              <a:spAutoFit/>
            </a:bodyPr>
            <a:lstStyle/>
            <a:p>
              <a:r>
                <a:rPr lang="en-US" sz="2400" b="1" dirty="0">
                  <a:solidFill>
                    <a:schemeClr val="tx1">
                      <a:lumMod val="50000"/>
                    </a:schemeClr>
                  </a:solidFill>
                  <a:latin typeface="IBM Plex Sans" charset="0"/>
                  <a:ea typeface="IBM Plex Sans" charset="0"/>
                  <a:cs typeface="IBM Plex Sans" charset="0"/>
                </a:rPr>
                <a:t>Step 1: Login to IBM Cloud </a:t>
              </a:r>
              <a:r>
                <a:rPr lang="en-US" sz="2400" b="1" dirty="0" smtClean="0">
                  <a:solidFill>
                    <a:schemeClr val="tx1">
                      <a:lumMod val="50000"/>
                    </a:schemeClr>
                  </a:solidFill>
                  <a:latin typeface="IBM Plex Sans" charset="0"/>
                  <a:ea typeface="IBM Plex Sans" charset="0"/>
                  <a:cs typeface="IBM Plex Sans" charset="0"/>
                </a:rPr>
                <a:t>Private</a:t>
              </a:r>
              <a:endParaRPr lang="en-US" sz="2400" b="1" i="1" dirty="0">
                <a:solidFill>
                  <a:schemeClr val="tx1">
                    <a:lumMod val="50000"/>
                  </a:schemeClr>
                </a:solidFill>
                <a:latin typeface="IBM Plex Sans" charset="0"/>
                <a:ea typeface="IBM Plex Sans" charset="0"/>
                <a:cs typeface="IBM Plex Sans" charset="0"/>
              </a:endParaRPr>
            </a:p>
          </p:txBody>
        </p:sp>
        <p:sp>
          <p:nvSpPr>
            <p:cNvPr id="6" name="TextBox 5"/>
            <p:cNvSpPr txBox="1"/>
            <p:nvPr/>
          </p:nvSpPr>
          <p:spPr>
            <a:xfrm>
              <a:off x="917267" y="1322893"/>
              <a:ext cx="4567223" cy="307777"/>
            </a:xfrm>
            <a:prstGeom prst="rect">
              <a:avLst/>
            </a:prstGeom>
            <a:noFill/>
          </p:spPr>
          <p:txBody>
            <a:bodyPr vert="horz" wrap="none" lIns="0" tIns="0" rIns="0" bIns="0" rtlCol="0">
              <a:spAutoFit/>
            </a:bodyPr>
            <a:lstStyle/>
            <a:p>
              <a:r>
                <a:rPr lang="en-US" sz="2400" dirty="0">
                  <a:solidFill>
                    <a:schemeClr val="tx1">
                      <a:lumMod val="75000"/>
                    </a:schemeClr>
                  </a:solidFill>
                  <a:latin typeface="IBM Plex Sans" charset="0"/>
                  <a:ea typeface="IBM Plex Sans" charset="0"/>
                  <a:cs typeface="IBM Plex Sans" charset="0"/>
                </a:rPr>
                <a:t>docker login </a:t>
              </a:r>
              <a:r>
                <a:rPr lang="en-US" sz="2400" i="1" dirty="0">
                  <a:solidFill>
                    <a:schemeClr val="tx1">
                      <a:lumMod val="75000"/>
                    </a:schemeClr>
                  </a:solidFill>
                  <a:latin typeface="IBM Plex Sans" charset="0"/>
                  <a:ea typeface="IBM Plex Sans" charset="0"/>
                  <a:cs typeface="IBM Plex Sans" charset="0"/>
                </a:rPr>
                <a:t>&lt;cloud_private_host:port&gt;</a:t>
              </a:r>
              <a:r>
                <a:rPr lang="en-US" sz="2400" dirty="0">
                  <a:solidFill>
                    <a:schemeClr val="tx1">
                      <a:lumMod val="75000"/>
                    </a:schemeClr>
                  </a:solidFill>
                  <a:latin typeface="IBM Plex Sans" charset="0"/>
                  <a:ea typeface="IBM Plex Sans" charset="0"/>
                  <a:cs typeface="IBM Plex Sans" charset="0"/>
                </a:rPr>
                <a:t> </a:t>
              </a:r>
            </a:p>
          </p:txBody>
        </p:sp>
        <p:pic>
          <p:nvPicPr>
            <p:cNvPr id="7" name="Picture 6" descr="Login into Cloud Private"/>
            <p:cNvPicPr>
              <a:picLocks noChangeAspect="1"/>
            </p:cNvPicPr>
            <p:nvPr/>
          </p:nvPicPr>
          <p:blipFill rotWithShape="1">
            <a:blip r:embed="rId3" cstate="print">
              <a:extLst>
                <a:ext uri="{28A0092B-C50C-407E-A947-70E740481C1C}">
                  <a14:useLocalDpi xmlns:a14="http://schemas.microsoft.com/office/drawing/2010/main" val="0"/>
                </a:ext>
              </a:extLst>
            </a:blip>
            <a:srcRect t="25830"/>
            <a:stretch/>
          </p:blipFill>
          <p:spPr bwMode="auto">
            <a:xfrm>
              <a:off x="6335463" y="702646"/>
              <a:ext cx="4652645" cy="781450"/>
            </a:xfrm>
            <a:prstGeom prst="rect">
              <a:avLst/>
            </a:prstGeom>
            <a:noFill/>
            <a:ln>
              <a:noFill/>
            </a:ln>
          </p:spPr>
        </p:pic>
      </p:grpSp>
      <p:grpSp>
        <p:nvGrpSpPr>
          <p:cNvPr id="8" name="Group 7"/>
          <p:cNvGrpSpPr/>
          <p:nvPr/>
        </p:nvGrpSpPr>
        <p:grpSpPr>
          <a:xfrm>
            <a:off x="685803" y="2651313"/>
            <a:ext cx="13408147" cy="933816"/>
            <a:chOff x="324953" y="2038307"/>
            <a:chExt cx="13099199" cy="713647"/>
          </a:xfrm>
        </p:grpSpPr>
        <p:sp>
          <p:nvSpPr>
            <p:cNvPr id="9" name="TextBox 8"/>
            <p:cNvSpPr txBox="1"/>
            <p:nvPr/>
          </p:nvSpPr>
          <p:spPr>
            <a:xfrm>
              <a:off x="324953" y="2038307"/>
              <a:ext cx="9809842" cy="282253"/>
            </a:xfrm>
            <a:prstGeom prst="rect">
              <a:avLst/>
            </a:prstGeom>
            <a:noFill/>
          </p:spPr>
          <p:txBody>
            <a:bodyPr vert="horz" wrap="none" lIns="0" tIns="0" rIns="0" bIns="0" rtlCol="0">
              <a:spAutoFit/>
            </a:bodyPr>
            <a:lstStyle/>
            <a:p>
              <a:r>
                <a:rPr lang="en-US" sz="2400" b="1" dirty="0">
                  <a:solidFill>
                    <a:schemeClr val="tx1">
                      <a:lumMod val="50000"/>
                    </a:schemeClr>
                  </a:solidFill>
                  <a:latin typeface="IBM Plex Sans" charset="0"/>
                  <a:ea typeface="IBM Plex Sans" charset="0"/>
                  <a:cs typeface="IBM Plex Sans" charset="0"/>
                </a:rPr>
                <a:t>Step 2: Tag image with IBM Cloud Private Docker registry information</a:t>
              </a:r>
              <a:endParaRPr lang="en-US" sz="2400" b="1" i="1" dirty="0">
                <a:solidFill>
                  <a:schemeClr val="tx1">
                    <a:lumMod val="50000"/>
                  </a:schemeClr>
                </a:solidFill>
                <a:latin typeface="IBM Plex Sans" charset="0"/>
                <a:ea typeface="IBM Plex Sans" charset="0"/>
                <a:cs typeface="IBM Plex Sans" charset="0"/>
              </a:endParaRPr>
            </a:p>
          </p:txBody>
        </p:sp>
        <p:sp>
          <p:nvSpPr>
            <p:cNvPr id="10" name="TextBox 9"/>
            <p:cNvSpPr txBox="1"/>
            <p:nvPr/>
          </p:nvSpPr>
          <p:spPr>
            <a:xfrm>
              <a:off x="1084608" y="2469701"/>
              <a:ext cx="12339544" cy="282253"/>
            </a:xfrm>
            <a:prstGeom prst="rect">
              <a:avLst/>
            </a:prstGeom>
            <a:noFill/>
          </p:spPr>
          <p:txBody>
            <a:bodyPr vert="horz" wrap="square" lIns="0" tIns="0" rIns="0" bIns="0" rtlCol="0">
              <a:spAutoFit/>
            </a:bodyPr>
            <a:lstStyle/>
            <a:p>
              <a:r>
                <a:rPr lang="en-US" sz="2400" dirty="0">
                  <a:solidFill>
                    <a:schemeClr val="tx1">
                      <a:lumMod val="50000"/>
                    </a:schemeClr>
                  </a:solidFill>
                  <a:latin typeface="IBM Plex Sans" charset="0"/>
                  <a:ea typeface="IBM Plex Sans" charset="0"/>
                  <a:cs typeface="IBM Plex Sans" charset="0"/>
                </a:rPr>
                <a:t>docker tag wlp-daytrader-ee6 </a:t>
              </a:r>
              <a:r>
                <a:rPr lang="en-US" sz="2400" i="1" dirty="0">
                  <a:solidFill>
                    <a:schemeClr val="tx1">
                      <a:lumMod val="50000"/>
                    </a:schemeClr>
                  </a:solidFill>
                  <a:latin typeface="IBM Plex Sans" charset="0"/>
                  <a:ea typeface="IBM Plex Sans" charset="0"/>
                  <a:cs typeface="IBM Plex Sans" charset="0"/>
                </a:rPr>
                <a:t>&lt;cloud_private_host:port&gt;</a:t>
              </a:r>
              <a:r>
                <a:rPr lang="en-US" sz="2400" dirty="0">
                  <a:solidFill>
                    <a:schemeClr val="tx1">
                      <a:lumMod val="50000"/>
                    </a:schemeClr>
                  </a:solidFill>
                  <a:latin typeface="IBM Plex Sans" charset="0"/>
                  <a:ea typeface="IBM Plex Sans" charset="0"/>
                  <a:cs typeface="IBM Plex Sans" charset="0"/>
                </a:rPr>
                <a:t>/default/wlp-daytrader-ee6 </a:t>
              </a:r>
            </a:p>
          </p:txBody>
        </p:sp>
      </p:grpSp>
      <p:grpSp>
        <p:nvGrpSpPr>
          <p:cNvPr id="11" name="Group 10"/>
          <p:cNvGrpSpPr/>
          <p:nvPr/>
        </p:nvGrpSpPr>
        <p:grpSpPr>
          <a:xfrm>
            <a:off x="669756" y="3842338"/>
            <a:ext cx="13408152" cy="3967516"/>
            <a:chOff x="317500" y="3135106"/>
            <a:chExt cx="11173460" cy="3306263"/>
          </a:xfrm>
        </p:grpSpPr>
        <p:grpSp>
          <p:nvGrpSpPr>
            <p:cNvPr id="12" name="Group 11"/>
            <p:cNvGrpSpPr/>
            <p:nvPr/>
          </p:nvGrpSpPr>
          <p:grpSpPr>
            <a:xfrm>
              <a:off x="317500" y="3135106"/>
              <a:ext cx="8502681" cy="742338"/>
              <a:chOff x="317500" y="3135106"/>
              <a:chExt cx="8502681" cy="742338"/>
            </a:xfrm>
          </p:grpSpPr>
          <p:sp>
            <p:nvSpPr>
              <p:cNvPr id="22" name="TextBox 21"/>
              <p:cNvSpPr txBox="1"/>
              <p:nvPr/>
            </p:nvSpPr>
            <p:spPr>
              <a:xfrm>
                <a:off x="317500" y="3135106"/>
                <a:ext cx="6766008" cy="307777"/>
              </a:xfrm>
              <a:prstGeom prst="rect">
                <a:avLst/>
              </a:prstGeom>
              <a:noFill/>
            </p:spPr>
            <p:txBody>
              <a:bodyPr vert="horz" wrap="none" lIns="0" tIns="0" rIns="0" bIns="0" rtlCol="0">
                <a:spAutoFit/>
              </a:bodyPr>
              <a:lstStyle/>
              <a:p>
                <a:r>
                  <a:rPr lang="en-US" sz="2400" b="1" dirty="0">
                    <a:solidFill>
                      <a:schemeClr val="tx1">
                        <a:lumMod val="50000"/>
                      </a:schemeClr>
                    </a:solidFill>
                    <a:latin typeface="IBM Plex Sans" charset="0"/>
                    <a:ea typeface="IBM Plex Sans" charset="0"/>
                    <a:cs typeface="IBM Plex Sans" charset="0"/>
                  </a:rPr>
                  <a:t>Step 3: Push image to IBM Cloud Private Docker registry</a:t>
                </a:r>
                <a:endParaRPr lang="en-US" sz="2400" b="1" i="1" dirty="0">
                  <a:solidFill>
                    <a:schemeClr val="tx1">
                      <a:lumMod val="50000"/>
                    </a:schemeClr>
                  </a:solidFill>
                  <a:latin typeface="IBM Plex Sans" charset="0"/>
                  <a:ea typeface="IBM Plex Sans" charset="0"/>
                  <a:cs typeface="IBM Plex Sans" charset="0"/>
                </a:endParaRPr>
              </a:p>
            </p:txBody>
          </p:sp>
          <p:sp>
            <p:nvSpPr>
              <p:cNvPr id="23" name="TextBox 22"/>
              <p:cNvSpPr txBox="1"/>
              <p:nvPr/>
            </p:nvSpPr>
            <p:spPr>
              <a:xfrm>
                <a:off x="1064319" y="3569667"/>
                <a:ext cx="7755862" cy="307777"/>
              </a:xfrm>
              <a:prstGeom prst="rect">
                <a:avLst/>
              </a:prstGeom>
              <a:noFill/>
            </p:spPr>
            <p:txBody>
              <a:bodyPr vert="horz" wrap="none" lIns="0" tIns="0" rIns="0" bIns="0" rtlCol="0">
                <a:spAutoFit/>
              </a:bodyPr>
              <a:lstStyle/>
              <a:p>
                <a:r>
                  <a:rPr lang="en-US" sz="2400" dirty="0">
                    <a:solidFill>
                      <a:schemeClr val="tx1">
                        <a:lumMod val="50000"/>
                      </a:schemeClr>
                    </a:solidFill>
                    <a:latin typeface="IBM Plex Sans" charset="0"/>
                    <a:ea typeface="IBM Plex Sans" charset="0"/>
                    <a:cs typeface="IBM Plex Sans" charset="0"/>
                  </a:rPr>
                  <a:t>docker push </a:t>
                </a:r>
                <a:r>
                  <a:rPr lang="en-US" sz="2400" i="1" dirty="0">
                    <a:solidFill>
                      <a:schemeClr val="tx1">
                        <a:lumMod val="50000"/>
                      </a:schemeClr>
                    </a:solidFill>
                    <a:latin typeface="IBM Plex Sans" charset="0"/>
                    <a:ea typeface="IBM Plex Sans" charset="0"/>
                    <a:cs typeface="IBM Plex Sans" charset="0"/>
                  </a:rPr>
                  <a:t>&lt;cloud_private_host:port&gt;</a:t>
                </a:r>
                <a:r>
                  <a:rPr lang="en-US" sz="2400" dirty="0">
                    <a:solidFill>
                      <a:schemeClr val="tx1">
                        <a:lumMod val="50000"/>
                      </a:schemeClr>
                    </a:solidFill>
                    <a:latin typeface="IBM Plex Sans" charset="0"/>
                    <a:ea typeface="IBM Plex Sans" charset="0"/>
                    <a:cs typeface="IBM Plex Sans" charset="0"/>
                  </a:rPr>
                  <a:t>/default/wlp-daytrader-ee6 </a:t>
                </a:r>
              </a:p>
            </p:txBody>
          </p:sp>
        </p:grpSp>
        <p:grpSp>
          <p:nvGrpSpPr>
            <p:cNvPr id="13" name="Group 12"/>
            <p:cNvGrpSpPr/>
            <p:nvPr/>
          </p:nvGrpSpPr>
          <p:grpSpPr>
            <a:xfrm>
              <a:off x="701040" y="4074273"/>
              <a:ext cx="10789920" cy="2367096"/>
              <a:chOff x="701040" y="3947273"/>
              <a:chExt cx="10789920" cy="2367096"/>
            </a:xfrm>
          </p:grpSpPr>
          <p:grpSp>
            <p:nvGrpSpPr>
              <p:cNvPr id="14" name="Group 13"/>
              <p:cNvGrpSpPr/>
              <p:nvPr/>
            </p:nvGrpSpPr>
            <p:grpSpPr>
              <a:xfrm>
                <a:off x="1246346" y="3947273"/>
                <a:ext cx="9699308" cy="2367096"/>
                <a:chOff x="1343472" y="3657709"/>
                <a:chExt cx="9699308" cy="2367096"/>
              </a:xfrm>
            </p:grpSpPr>
            <p:pic>
              <p:nvPicPr>
                <p:cNvPr id="20" name="Picture 19" descr="Push image to Cloud Private"/>
                <p:cNvPicPr>
                  <a:picLocks noChangeAspect="1"/>
                </p:cNvPicPr>
                <p:nvPr/>
              </p:nvPicPr>
              <p:blipFill rotWithShape="1">
                <a:blip r:embed="rId4" cstate="print">
                  <a:extLst>
                    <a:ext uri="{28A0092B-C50C-407E-A947-70E740481C1C}">
                      <a14:useLocalDpi xmlns:a14="http://schemas.microsoft.com/office/drawing/2010/main" val="0"/>
                    </a:ext>
                  </a:extLst>
                </a:blip>
                <a:srcRect t="75325"/>
                <a:stretch/>
              </p:blipFill>
              <p:spPr bwMode="auto">
                <a:xfrm>
                  <a:off x="1343472" y="5041900"/>
                  <a:ext cx="9699308" cy="982905"/>
                </a:xfrm>
                <a:prstGeom prst="rect">
                  <a:avLst/>
                </a:prstGeom>
                <a:noFill/>
                <a:ln>
                  <a:noFill/>
                </a:ln>
              </p:spPr>
            </p:pic>
            <p:pic>
              <p:nvPicPr>
                <p:cNvPr id="21" name="Picture 20" descr="Push image to Cloud Private"/>
                <p:cNvPicPr>
                  <a:picLocks noChangeAspect="1"/>
                </p:cNvPicPr>
                <p:nvPr/>
              </p:nvPicPr>
              <p:blipFill rotWithShape="1">
                <a:blip r:embed="rId4" cstate="print">
                  <a:extLst>
                    <a:ext uri="{28A0092B-C50C-407E-A947-70E740481C1C}">
                      <a14:useLocalDpi xmlns:a14="http://schemas.microsoft.com/office/drawing/2010/main" val="0"/>
                    </a:ext>
                  </a:extLst>
                </a:blip>
                <a:srcRect t="6992" b="58258"/>
                <a:stretch/>
              </p:blipFill>
              <p:spPr bwMode="auto">
                <a:xfrm>
                  <a:off x="1343472" y="3657709"/>
                  <a:ext cx="9699308" cy="1384191"/>
                </a:xfrm>
                <a:prstGeom prst="rect">
                  <a:avLst/>
                </a:prstGeom>
                <a:noFill/>
                <a:ln>
                  <a:noFill/>
                </a:ln>
              </p:spPr>
            </p:pic>
          </p:grpSp>
          <p:grpSp>
            <p:nvGrpSpPr>
              <p:cNvPr id="15" name="Group 14"/>
              <p:cNvGrpSpPr/>
              <p:nvPr/>
            </p:nvGrpSpPr>
            <p:grpSpPr>
              <a:xfrm>
                <a:off x="701040" y="5235512"/>
                <a:ext cx="10789920" cy="228600"/>
                <a:chOff x="494666" y="5466648"/>
                <a:chExt cx="11396921" cy="457200"/>
              </a:xfrm>
            </p:grpSpPr>
            <p:sp>
              <p:nvSpPr>
                <p:cNvPr id="17" name="Double Wave 16"/>
                <p:cNvSpPr/>
                <p:nvPr/>
              </p:nvSpPr>
              <p:spPr>
                <a:xfrm>
                  <a:off x="705486" y="5466648"/>
                  <a:ext cx="10975281" cy="457200"/>
                </a:xfrm>
                <a:prstGeom prst="doubleWave">
                  <a:avLst/>
                </a:prstGeom>
                <a:solidFill>
                  <a:schemeClr val="bg1"/>
                </a:solid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480" dirty="0"/>
                </a:p>
              </p:txBody>
            </p:sp>
            <p:sp>
              <p:nvSpPr>
                <p:cNvPr id="18" name="Rectangle 17"/>
                <p:cNvSpPr/>
                <p:nvPr/>
              </p:nvSpPr>
              <p:spPr>
                <a:xfrm>
                  <a:off x="11617267" y="5466648"/>
                  <a:ext cx="27432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480" dirty="0"/>
                </a:p>
              </p:txBody>
            </p:sp>
            <p:sp>
              <p:nvSpPr>
                <p:cNvPr id="19" name="Rectangle 18"/>
                <p:cNvSpPr/>
                <p:nvPr/>
              </p:nvSpPr>
              <p:spPr>
                <a:xfrm>
                  <a:off x="494666" y="5466648"/>
                  <a:ext cx="27432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480" dirty="0"/>
                </a:p>
              </p:txBody>
            </p:sp>
          </p:grpSp>
        </p:grpSp>
      </p:grpSp>
      <p:sp>
        <p:nvSpPr>
          <p:cNvPr id="3" name="Title 2"/>
          <p:cNvSpPr>
            <a:spLocks noGrp="1"/>
          </p:cNvSpPr>
          <p:nvPr>
            <p:ph type="title"/>
          </p:nvPr>
        </p:nvSpPr>
        <p:spPr/>
        <p:txBody>
          <a:bodyPr/>
          <a:lstStyle/>
          <a:p>
            <a:r>
              <a:rPr lang="en-US" sz="4000" dirty="0" smtClean="0"/>
              <a:t>Deploying a Docker image to IBM Cloud Private (1 of 8)</a:t>
            </a:r>
            <a:endParaRPr lang="en-US" sz="4000" dirty="0"/>
          </a:p>
        </p:txBody>
      </p:sp>
    </p:spTree>
    <p:extLst>
      <p:ext uri="{BB962C8B-B14F-4D97-AF65-F5344CB8AC3E}">
        <p14:creationId xmlns:p14="http://schemas.microsoft.com/office/powerpoint/2010/main" val="876699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517072" y="1398421"/>
            <a:ext cx="8351645" cy="369332"/>
          </a:xfrm>
          <a:prstGeom prst="rect">
            <a:avLst/>
          </a:prstGeom>
          <a:noFill/>
        </p:spPr>
        <p:txBody>
          <a:bodyPr vert="horz" wrap="none" lIns="0" tIns="0" rIns="0" bIns="0" rtlCol="0">
            <a:spAutoFit/>
          </a:bodyPr>
          <a:lstStyle/>
          <a:p>
            <a:r>
              <a:rPr lang="en-US" sz="2400" b="1" dirty="0">
                <a:solidFill>
                  <a:schemeClr val="tx1">
                    <a:lumMod val="75000"/>
                  </a:schemeClr>
                </a:solidFill>
                <a:latin typeface="IBM Plex Sans" charset="0"/>
                <a:ea typeface="IBM Plex Sans" charset="0"/>
                <a:cs typeface="IBM Plex Sans" charset="0"/>
              </a:rPr>
              <a:t>Step 4: Verify image push in IBM Cloud </a:t>
            </a:r>
            <a:r>
              <a:rPr lang="en-US" sz="2400" b="1" dirty="0" smtClean="0">
                <a:solidFill>
                  <a:schemeClr val="tx1">
                    <a:lumMod val="75000"/>
                  </a:schemeClr>
                </a:solidFill>
                <a:latin typeface="IBM Plex Sans" charset="0"/>
                <a:ea typeface="IBM Plex Sans" charset="0"/>
                <a:cs typeface="IBM Plex Sans" charset="0"/>
              </a:rPr>
              <a:t>Private dashboard</a:t>
            </a:r>
            <a:endParaRPr lang="en-US" sz="2400" b="1" i="1" dirty="0">
              <a:solidFill>
                <a:schemeClr val="tx1">
                  <a:lumMod val="75000"/>
                </a:schemeClr>
              </a:solidFill>
              <a:latin typeface="IBM Plex Sans" charset="0"/>
              <a:ea typeface="IBM Plex Sans" charset="0"/>
              <a:cs typeface="IBM Plex Sans" charset="0"/>
            </a:endParaRPr>
          </a:p>
        </p:txBody>
      </p:sp>
      <p:grpSp>
        <p:nvGrpSpPr>
          <p:cNvPr id="5" name="Group 4"/>
          <p:cNvGrpSpPr/>
          <p:nvPr/>
        </p:nvGrpSpPr>
        <p:grpSpPr>
          <a:xfrm>
            <a:off x="663322" y="1949699"/>
            <a:ext cx="12869800" cy="5378425"/>
            <a:chOff x="733584" y="1260374"/>
            <a:chExt cx="10724833" cy="4482021"/>
          </a:xfrm>
        </p:grpSpPr>
        <p:sp>
          <p:nvSpPr>
            <p:cNvPr id="6" name="Rounded Rectangle 5"/>
            <p:cNvSpPr/>
            <p:nvPr/>
          </p:nvSpPr>
          <p:spPr>
            <a:xfrm>
              <a:off x="900588" y="1260374"/>
              <a:ext cx="3711517" cy="339923"/>
            </a:xfrm>
            <a:prstGeom prst="roundRect">
              <a:avLst>
                <a:gd name="adj" fmla="val 10213"/>
              </a:avLst>
            </a:prstGeom>
            <a:solidFill>
              <a:schemeClr val="accent1">
                <a:lumMod val="20000"/>
                <a:lumOff val="80000"/>
              </a:schemeClr>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680" dirty="0" smtClean="0">
                  <a:solidFill>
                    <a:schemeClr val="tx1">
                      <a:lumMod val="75000"/>
                    </a:schemeClr>
                  </a:solidFill>
                  <a:latin typeface="Helvetica Neue" charset="0"/>
                  <a:ea typeface="Helvetica Neue" charset="0"/>
                  <a:cs typeface="Helvetica Neue" charset="0"/>
                </a:rPr>
                <a:t>Go to </a:t>
              </a:r>
              <a:r>
                <a:rPr lang="en-US" sz="1680" b="1" dirty="0">
                  <a:solidFill>
                    <a:schemeClr val="tx1">
                      <a:lumMod val="75000"/>
                    </a:schemeClr>
                  </a:solidFill>
                  <a:latin typeface="Helvetica Neue" charset="0"/>
                  <a:ea typeface="Helvetica Neue" charset="0"/>
                  <a:cs typeface="Helvetica Neue" charset="0"/>
                </a:rPr>
                <a:t>Menu </a:t>
              </a:r>
              <a:r>
                <a:rPr lang="en-US" sz="1680" b="1" dirty="0">
                  <a:solidFill>
                    <a:schemeClr val="tx1">
                      <a:lumMod val="75000"/>
                    </a:schemeClr>
                  </a:solidFill>
                  <a:latin typeface="Helvetica Neue" charset="0"/>
                  <a:ea typeface="Helvetica Neue" charset="0"/>
                  <a:cs typeface="Helvetica Neue" charset="0"/>
                  <a:sym typeface="Wingdings"/>
                </a:rPr>
                <a:t> Infrastructure  Images</a:t>
              </a:r>
              <a:endParaRPr lang="en-US" sz="1680" b="1" dirty="0">
                <a:solidFill>
                  <a:schemeClr val="tx1">
                    <a:lumMod val="75000"/>
                  </a:schemeClr>
                </a:solidFill>
                <a:latin typeface="Helvetica Neue" charset="0"/>
                <a:ea typeface="Helvetica Neue" charset="0"/>
                <a:cs typeface="Helvetica Neue" charset="0"/>
              </a:endParaRPr>
            </a:p>
          </p:txBody>
        </p:sp>
        <p:grpSp>
          <p:nvGrpSpPr>
            <p:cNvPr id="7" name="Group 6"/>
            <p:cNvGrpSpPr/>
            <p:nvPr/>
          </p:nvGrpSpPr>
          <p:grpSpPr>
            <a:xfrm>
              <a:off x="733584" y="1877785"/>
              <a:ext cx="10724833" cy="3864610"/>
              <a:chOff x="733584" y="1877785"/>
              <a:chExt cx="10724833" cy="3864610"/>
            </a:xfrm>
          </p:grpSpPr>
          <p:pic>
            <p:nvPicPr>
              <p:cNvPr id="9" name="Picture 8" descr="Images list"/>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3584" y="1877785"/>
                <a:ext cx="10724833" cy="3864610"/>
              </a:xfrm>
              <a:prstGeom prst="rect">
                <a:avLst/>
              </a:prstGeom>
              <a:noFill/>
              <a:ln>
                <a:noFill/>
              </a:ln>
            </p:spPr>
          </p:pic>
          <p:sp>
            <p:nvSpPr>
              <p:cNvPr id="10" name="Frame 9"/>
              <p:cNvSpPr/>
              <p:nvPr/>
            </p:nvSpPr>
            <p:spPr>
              <a:xfrm>
                <a:off x="825500" y="1979386"/>
                <a:ext cx="355600" cy="255814"/>
              </a:xfrm>
              <a:prstGeom prst="frame">
                <a:avLst/>
              </a:prstGeom>
              <a:noFill/>
              <a:ln w="3175">
                <a:no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480" dirty="0">
                  <a:solidFill>
                    <a:schemeClr val="tx1"/>
                  </a:solidFill>
                </a:endParaRPr>
              </a:p>
            </p:txBody>
          </p:sp>
        </p:grpSp>
      </p:grpSp>
      <p:sp>
        <p:nvSpPr>
          <p:cNvPr id="2" name="Title 1"/>
          <p:cNvSpPr>
            <a:spLocks noGrp="1"/>
          </p:cNvSpPr>
          <p:nvPr>
            <p:ph type="title"/>
          </p:nvPr>
        </p:nvSpPr>
        <p:spPr>
          <a:xfrm>
            <a:off x="468946" y="88187"/>
            <a:ext cx="13064176" cy="1055048"/>
          </a:xfrm>
        </p:spPr>
        <p:txBody>
          <a:bodyPr/>
          <a:lstStyle/>
          <a:p>
            <a:r>
              <a:rPr lang="en-US" sz="4000" dirty="0"/>
              <a:t>Deploying a Docker image to IBM Cloud </a:t>
            </a:r>
            <a:r>
              <a:rPr lang="en-US" sz="4000" dirty="0" smtClean="0"/>
              <a:t>Private (2 </a:t>
            </a:r>
            <a:r>
              <a:rPr lang="en-US" sz="4000" dirty="0"/>
              <a:t>of </a:t>
            </a:r>
            <a:r>
              <a:rPr lang="en-US" sz="4000" dirty="0" smtClean="0"/>
              <a:t>8)</a:t>
            </a:r>
            <a:endParaRPr lang="en-US" sz="4000" dirty="0"/>
          </a:p>
        </p:txBody>
      </p:sp>
    </p:spTree>
    <p:extLst>
      <p:ext uri="{BB962C8B-B14F-4D97-AF65-F5344CB8AC3E}">
        <p14:creationId xmlns:p14="http://schemas.microsoft.com/office/powerpoint/2010/main" val="135406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468946" y="1465302"/>
            <a:ext cx="5679440" cy="369332"/>
          </a:xfrm>
          <a:prstGeom prst="rect">
            <a:avLst/>
          </a:prstGeom>
          <a:noFill/>
        </p:spPr>
        <p:txBody>
          <a:bodyPr vert="horz" wrap="none" lIns="0" tIns="0" rIns="0" bIns="0" rtlCol="0">
            <a:spAutoFit/>
          </a:bodyPr>
          <a:lstStyle/>
          <a:p>
            <a:r>
              <a:rPr lang="en-US" sz="2400" b="1" dirty="0">
                <a:solidFill>
                  <a:schemeClr val="tx1">
                    <a:lumMod val="75000"/>
                  </a:schemeClr>
                </a:solidFill>
                <a:latin typeface="IBM Plex Sans" charset="0"/>
                <a:ea typeface="IBM Plex Sans" charset="0"/>
                <a:cs typeface="IBM Plex Sans" charset="0"/>
              </a:rPr>
              <a:t>Step 5: Initiate application deployment</a:t>
            </a:r>
            <a:endParaRPr lang="en-US" sz="2400" b="1" i="1" dirty="0">
              <a:solidFill>
                <a:schemeClr val="tx1">
                  <a:lumMod val="75000"/>
                </a:schemeClr>
              </a:solidFill>
              <a:latin typeface="IBM Plex Sans" charset="0"/>
              <a:ea typeface="IBM Plex Sans" charset="0"/>
              <a:cs typeface="IBM Plex Sans" charset="0"/>
            </a:endParaRPr>
          </a:p>
        </p:txBody>
      </p:sp>
      <p:grpSp>
        <p:nvGrpSpPr>
          <p:cNvPr id="5" name="Group 4"/>
          <p:cNvGrpSpPr/>
          <p:nvPr/>
        </p:nvGrpSpPr>
        <p:grpSpPr>
          <a:xfrm>
            <a:off x="770600" y="2204827"/>
            <a:ext cx="12889230" cy="5128013"/>
            <a:chOff x="725488" y="1367320"/>
            <a:chExt cx="10741025" cy="4273344"/>
          </a:xfrm>
        </p:grpSpPr>
        <p:grpSp>
          <p:nvGrpSpPr>
            <p:cNvPr id="6" name="Group 5"/>
            <p:cNvGrpSpPr/>
            <p:nvPr/>
          </p:nvGrpSpPr>
          <p:grpSpPr>
            <a:xfrm>
              <a:off x="725488" y="1875392"/>
              <a:ext cx="10741025" cy="3017203"/>
              <a:chOff x="725488" y="1875392"/>
              <a:chExt cx="10741025" cy="3017203"/>
            </a:xfrm>
          </p:grpSpPr>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5488" y="1875392"/>
                <a:ext cx="10741025" cy="3017203"/>
              </a:xfrm>
              <a:prstGeom prst="rect">
                <a:avLst/>
              </a:prstGeom>
              <a:noFill/>
              <a:ln>
                <a:noFill/>
              </a:ln>
            </p:spPr>
          </p:pic>
          <p:sp>
            <p:nvSpPr>
              <p:cNvPr id="12" name="Frame 11"/>
              <p:cNvSpPr/>
              <p:nvPr/>
            </p:nvSpPr>
            <p:spPr>
              <a:xfrm>
                <a:off x="825500" y="1979386"/>
                <a:ext cx="355600" cy="255814"/>
              </a:xfrm>
              <a:prstGeom prst="frame">
                <a:avLst/>
              </a:prstGeom>
              <a:noFill/>
              <a:ln w="3175">
                <a:no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480" dirty="0">
                  <a:solidFill>
                    <a:schemeClr val="tx1"/>
                  </a:solidFill>
                </a:endParaRPr>
              </a:p>
            </p:txBody>
          </p:sp>
          <p:sp>
            <p:nvSpPr>
              <p:cNvPr id="13" name="Frame 12"/>
              <p:cNvSpPr/>
              <p:nvPr/>
            </p:nvSpPr>
            <p:spPr>
              <a:xfrm>
                <a:off x="9474200" y="3668486"/>
                <a:ext cx="1638300" cy="522514"/>
              </a:xfrm>
              <a:prstGeom prst="frame">
                <a:avLst/>
              </a:prstGeom>
              <a:noFill/>
              <a:ln w="3175">
                <a:no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480" dirty="0">
                  <a:solidFill>
                    <a:schemeClr val="tx1"/>
                  </a:solidFill>
                </a:endParaRPr>
              </a:p>
            </p:txBody>
          </p:sp>
        </p:grpSp>
        <p:sp>
          <p:nvSpPr>
            <p:cNvPr id="8" name="Rounded Rectangle 7"/>
            <p:cNvSpPr/>
            <p:nvPr/>
          </p:nvSpPr>
          <p:spPr>
            <a:xfrm>
              <a:off x="1448693" y="1367320"/>
              <a:ext cx="3647119" cy="339923"/>
            </a:xfrm>
            <a:prstGeom prst="roundRect">
              <a:avLst>
                <a:gd name="adj" fmla="val 10213"/>
              </a:avLst>
            </a:prstGeom>
            <a:solidFill>
              <a:schemeClr val="accent1">
                <a:lumMod val="20000"/>
                <a:lumOff val="80000"/>
              </a:schemeClr>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680" dirty="0" smtClean="0">
                  <a:solidFill>
                    <a:schemeClr val="tx1">
                      <a:lumMod val="75000"/>
                    </a:schemeClr>
                  </a:solidFill>
                  <a:latin typeface="Helvetica Neue" charset="0"/>
                  <a:ea typeface="Helvetica Neue" charset="0"/>
                  <a:cs typeface="Helvetica Neue" charset="0"/>
                </a:rPr>
                <a:t>Go to </a:t>
              </a:r>
              <a:r>
                <a:rPr lang="en-US" sz="1680" b="1" dirty="0">
                  <a:solidFill>
                    <a:schemeClr val="tx1">
                      <a:lumMod val="75000"/>
                    </a:schemeClr>
                  </a:solidFill>
                  <a:latin typeface="Helvetica Neue" charset="0"/>
                  <a:ea typeface="Helvetica Neue" charset="0"/>
                  <a:cs typeface="Helvetica Neue" charset="0"/>
                </a:rPr>
                <a:t>Menu </a:t>
              </a:r>
              <a:r>
                <a:rPr lang="en-US" sz="1680" b="1" dirty="0">
                  <a:solidFill>
                    <a:schemeClr val="tx1">
                      <a:lumMod val="75000"/>
                    </a:schemeClr>
                  </a:solidFill>
                  <a:latin typeface="Helvetica Neue" charset="0"/>
                  <a:ea typeface="Helvetica Neue" charset="0"/>
                  <a:cs typeface="Helvetica Neue" charset="0"/>
                  <a:sym typeface="Wingdings"/>
                </a:rPr>
                <a:t> Workloads  Applications</a:t>
              </a:r>
              <a:endParaRPr lang="en-US" sz="1680" b="1" dirty="0">
                <a:solidFill>
                  <a:schemeClr val="tx1">
                    <a:lumMod val="75000"/>
                  </a:schemeClr>
                </a:solidFill>
                <a:latin typeface="Helvetica Neue" charset="0"/>
                <a:ea typeface="Helvetica Neue" charset="0"/>
                <a:cs typeface="Helvetica Neue" charset="0"/>
              </a:endParaRPr>
            </a:p>
          </p:txBody>
        </p:sp>
        <p:sp>
          <p:nvSpPr>
            <p:cNvPr id="9" name="Rounded Rectangle 8"/>
            <p:cNvSpPr/>
            <p:nvPr/>
          </p:nvSpPr>
          <p:spPr>
            <a:xfrm>
              <a:off x="7137400" y="5060744"/>
              <a:ext cx="2654301" cy="579920"/>
            </a:xfrm>
            <a:prstGeom prst="roundRect">
              <a:avLst>
                <a:gd name="adj" fmla="val 10213"/>
              </a:avLst>
            </a:prstGeom>
            <a:solidFill>
              <a:schemeClr val="accent1">
                <a:lumMod val="20000"/>
                <a:lumOff val="80000"/>
              </a:schemeClr>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680" dirty="0">
                  <a:solidFill>
                    <a:schemeClr val="tx1">
                      <a:lumMod val="75000"/>
                    </a:schemeClr>
                  </a:solidFill>
                  <a:latin typeface="Helvetica Neue" charset="0"/>
                  <a:ea typeface="Helvetica Neue" charset="0"/>
                  <a:cs typeface="Helvetica Neue" charset="0"/>
                </a:rPr>
                <a:t>Click </a:t>
              </a:r>
              <a:r>
                <a:rPr lang="en-US" sz="1680" b="1" dirty="0">
                  <a:solidFill>
                    <a:schemeClr val="tx1">
                      <a:lumMod val="75000"/>
                    </a:schemeClr>
                  </a:solidFill>
                  <a:latin typeface="Helvetica Neue" charset="0"/>
                  <a:ea typeface="Helvetica Neue" charset="0"/>
                  <a:cs typeface="Helvetica Neue" charset="0"/>
                </a:rPr>
                <a:t>Deploy Application</a:t>
              </a:r>
              <a:r>
                <a:rPr lang="en-US" sz="1680" dirty="0">
                  <a:solidFill>
                    <a:schemeClr val="tx1">
                      <a:lumMod val="75000"/>
                    </a:schemeClr>
                  </a:solidFill>
                  <a:latin typeface="Helvetica Neue" charset="0"/>
                  <a:ea typeface="Helvetica Neue" charset="0"/>
                  <a:cs typeface="Helvetica Neue" charset="0"/>
                </a:rPr>
                <a:t> to initiate application deployment</a:t>
              </a:r>
            </a:p>
          </p:txBody>
        </p:sp>
        <p:cxnSp>
          <p:nvCxnSpPr>
            <p:cNvPr id="10" name="Elbow Connector 9"/>
            <p:cNvCxnSpPr>
              <a:stCxn id="13" idx="3"/>
            </p:cNvCxnSpPr>
            <p:nvPr/>
          </p:nvCxnSpPr>
          <p:spPr>
            <a:xfrm flipV="1">
              <a:off x="9791701" y="4191000"/>
              <a:ext cx="501649" cy="1159704"/>
            </a:xfrm>
            <a:prstGeom prst="bentConnector2">
              <a:avLst/>
            </a:prstGeom>
            <a:ln w="12700"/>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p:txBody>
          <a:bodyPr/>
          <a:lstStyle/>
          <a:p>
            <a:r>
              <a:rPr lang="en-US" sz="4000" dirty="0"/>
              <a:t>Deploying a Docker image to IBM Cloud </a:t>
            </a:r>
            <a:r>
              <a:rPr lang="en-US" sz="4000" dirty="0" smtClean="0"/>
              <a:t>Private (3 </a:t>
            </a:r>
            <a:r>
              <a:rPr lang="en-US" sz="4000" dirty="0"/>
              <a:t>of </a:t>
            </a:r>
            <a:r>
              <a:rPr lang="en-US" sz="4000" dirty="0" smtClean="0"/>
              <a:t>8)</a:t>
            </a:r>
            <a:endParaRPr lang="en-US" sz="4000" dirty="0"/>
          </a:p>
        </p:txBody>
      </p:sp>
    </p:spTree>
    <p:extLst>
      <p:ext uri="{BB962C8B-B14F-4D97-AF65-F5344CB8AC3E}">
        <p14:creationId xmlns:p14="http://schemas.microsoft.com/office/powerpoint/2010/main" val="926705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483941" y="1244288"/>
            <a:ext cx="7154203" cy="369332"/>
          </a:xfrm>
          <a:prstGeom prst="rect">
            <a:avLst/>
          </a:prstGeom>
          <a:noFill/>
        </p:spPr>
        <p:txBody>
          <a:bodyPr vert="horz" wrap="none" lIns="0" tIns="0" rIns="0" bIns="0" rtlCol="0">
            <a:spAutoFit/>
          </a:bodyPr>
          <a:lstStyle/>
          <a:p>
            <a:r>
              <a:rPr lang="en-US" sz="2400" b="1" dirty="0">
                <a:solidFill>
                  <a:schemeClr val="tx1">
                    <a:lumMod val="75000"/>
                  </a:schemeClr>
                </a:solidFill>
                <a:latin typeface="IBM Plex Sans" charset="0"/>
                <a:ea typeface="IBM Plex Sans" charset="0"/>
                <a:cs typeface="IBM Plex Sans" charset="0"/>
              </a:rPr>
              <a:t>Step 6: Enter application deployment information</a:t>
            </a:r>
            <a:endParaRPr lang="en-US" sz="2400" b="1" i="1" dirty="0">
              <a:solidFill>
                <a:schemeClr val="tx1">
                  <a:lumMod val="75000"/>
                </a:schemeClr>
              </a:solidFill>
              <a:latin typeface="IBM Plex Sans" charset="0"/>
              <a:ea typeface="IBM Plex Sans" charset="0"/>
              <a:cs typeface="IBM Plex Sans" charset="0"/>
            </a:endParaRPr>
          </a:p>
        </p:txBody>
      </p:sp>
      <p:pic>
        <p:nvPicPr>
          <p:cNvPr id="5" name="Picture 4" descr="Container Port"/>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68877" y="6161022"/>
            <a:ext cx="4051554" cy="1688974"/>
          </a:xfrm>
          <a:prstGeom prst="rect">
            <a:avLst/>
          </a:prstGeom>
          <a:noFill/>
          <a:ln>
            <a:noFill/>
          </a:ln>
        </p:spPr>
      </p:pic>
      <p:pic>
        <p:nvPicPr>
          <p:cNvPr id="6" name="Picture 5" descr="Container Settings"/>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1" y="4724652"/>
            <a:ext cx="6904482" cy="2872740"/>
          </a:xfrm>
          <a:prstGeom prst="rect">
            <a:avLst/>
          </a:prstGeom>
          <a:noFill/>
          <a:ln>
            <a:noFill/>
          </a:ln>
        </p:spPr>
      </p:pic>
      <p:pic>
        <p:nvPicPr>
          <p:cNvPr id="7" name="Picture 6" descr="Application name"/>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1000" y="1698631"/>
            <a:ext cx="6949060" cy="2516124"/>
          </a:xfrm>
          <a:prstGeom prst="rect">
            <a:avLst/>
          </a:prstGeom>
          <a:noFill/>
          <a:ln>
            <a:noFill/>
          </a:ln>
        </p:spPr>
      </p:pic>
      <p:sp>
        <p:nvSpPr>
          <p:cNvPr id="8" name="Rounded Rectangle 7"/>
          <p:cNvSpPr/>
          <p:nvPr/>
        </p:nvSpPr>
        <p:spPr>
          <a:xfrm>
            <a:off x="8987674" y="1698632"/>
            <a:ext cx="5013961" cy="933601"/>
          </a:xfrm>
          <a:prstGeom prst="roundRect">
            <a:avLst>
              <a:gd name="adj" fmla="val 10213"/>
            </a:avLst>
          </a:prstGeom>
          <a:solidFill>
            <a:schemeClr val="accent1">
              <a:lumMod val="20000"/>
              <a:lumOff val="80000"/>
            </a:schemeClr>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680" b="1" dirty="0">
                <a:solidFill>
                  <a:schemeClr val="tx1">
                    <a:lumMod val="75000"/>
                  </a:schemeClr>
                </a:solidFill>
                <a:latin typeface="Courier" charset="0"/>
                <a:ea typeface="Courier" charset="0"/>
                <a:cs typeface="Courier" charset="0"/>
              </a:rPr>
              <a:t>Tab: </a:t>
            </a:r>
            <a:r>
              <a:rPr lang="en-US" sz="1680" b="1" i="1" dirty="0">
                <a:solidFill>
                  <a:schemeClr val="tx1">
                    <a:lumMod val="75000"/>
                  </a:schemeClr>
                </a:solidFill>
                <a:latin typeface="Courier" charset="0"/>
                <a:ea typeface="Courier" charset="0"/>
                <a:cs typeface="Courier" charset="0"/>
              </a:rPr>
              <a:t>General</a:t>
            </a:r>
          </a:p>
          <a:p>
            <a:r>
              <a:rPr lang="en-US" sz="1680" b="1" dirty="0">
                <a:solidFill>
                  <a:schemeClr val="tx1">
                    <a:lumMod val="75000"/>
                  </a:schemeClr>
                </a:solidFill>
                <a:latin typeface="Courier" charset="0"/>
                <a:ea typeface="Courier" charset="0"/>
                <a:cs typeface="Courier" charset="0"/>
              </a:rPr>
              <a:t>Field: </a:t>
            </a:r>
          </a:p>
          <a:p>
            <a:pPr lvl="1"/>
            <a:r>
              <a:rPr lang="en-US" sz="1680" b="1" i="1" dirty="0">
                <a:solidFill>
                  <a:schemeClr val="tx1">
                    <a:lumMod val="75000"/>
                  </a:schemeClr>
                </a:solidFill>
                <a:latin typeface="Courier" charset="0"/>
                <a:ea typeface="Courier" charset="0"/>
                <a:cs typeface="Courier" charset="0"/>
              </a:rPr>
              <a:t>Name</a:t>
            </a:r>
            <a:r>
              <a:rPr lang="en-US" sz="1680" dirty="0">
                <a:solidFill>
                  <a:schemeClr val="tx1">
                    <a:lumMod val="75000"/>
                  </a:schemeClr>
                </a:solidFill>
                <a:latin typeface="Courier" charset="0"/>
                <a:ea typeface="Courier" charset="0"/>
                <a:cs typeface="Courier" charset="0"/>
              </a:rPr>
              <a:t> </a:t>
            </a:r>
            <a:r>
              <a:rPr lang="mr-IN" sz="1680" dirty="0">
                <a:solidFill>
                  <a:schemeClr val="tx1">
                    <a:lumMod val="75000"/>
                  </a:schemeClr>
                </a:solidFill>
                <a:latin typeface="Courier" charset="0"/>
                <a:ea typeface="Courier" charset="0"/>
                <a:cs typeface="Courier" charset="0"/>
              </a:rPr>
              <a:t>–</a:t>
            </a:r>
            <a:r>
              <a:rPr lang="en-US" sz="1680" dirty="0">
                <a:solidFill>
                  <a:schemeClr val="tx1">
                    <a:lumMod val="75000"/>
                  </a:schemeClr>
                </a:solidFill>
                <a:latin typeface="Courier" charset="0"/>
                <a:ea typeface="Courier" charset="0"/>
                <a:cs typeface="Courier" charset="0"/>
              </a:rPr>
              <a:t> name of the application</a:t>
            </a:r>
          </a:p>
        </p:txBody>
      </p:sp>
      <p:sp>
        <p:nvSpPr>
          <p:cNvPr id="9" name="Rounded Rectangle 8"/>
          <p:cNvSpPr/>
          <p:nvPr/>
        </p:nvSpPr>
        <p:spPr>
          <a:xfrm>
            <a:off x="8987674" y="2940002"/>
            <a:ext cx="5013961" cy="2272078"/>
          </a:xfrm>
          <a:prstGeom prst="roundRect">
            <a:avLst>
              <a:gd name="adj" fmla="val 4847"/>
            </a:avLst>
          </a:prstGeom>
          <a:solidFill>
            <a:schemeClr val="accent1">
              <a:lumMod val="20000"/>
              <a:lumOff val="80000"/>
            </a:schemeClr>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680" b="1" dirty="0">
                <a:solidFill>
                  <a:schemeClr val="tx1">
                    <a:lumMod val="75000"/>
                  </a:schemeClr>
                </a:solidFill>
                <a:latin typeface="Courier" charset="0"/>
                <a:ea typeface="Courier" charset="0"/>
                <a:cs typeface="Courier" charset="0"/>
              </a:rPr>
              <a:t>Tab: </a:t>
            </a:r>
            <a:r>
              <a:rPr lang="en-US" sz="1680" b="1" i="1" dirty="0">
                <a:solidFill>
                  <a:schemeClr val="tx1">
                    <a:lumMod val="75000"/>
                  </a:schemeClr>
                </a:solidFill>
                <a:latin typeface="Courier" charset="0"/>
                <a:ea typeface="Courier" charset="0"/>
                <a:cs typeface="Courier" charset="0"/>
              </a:rPr>
              <a:t>Container Settings</a:t>
            </a:r>
          </a:p>
          <a:p>
            <a:r>
              <a:rPr lang="en-US" sz="1680" b="1" dirty="0">
                <a:solidFill>
                  <a:schemeClr val="tx1">
                    <a:lumMod val="75000"/>
                  </a:schemeClr>
                </a:solidFill>
                <a:latin typeface="Courier" charset="0"/>
                <a:ea typeface="Courier" charset="0"/>
                <a:cs typeface="Courier" charset="0"/>
              </a:rPr>
              <a:t>Fields: </a:t>
            </a:r>
          </a:p>
          <a:p>
            <a:pPr lvl="1"/>
            <a:r>
              <a:rPr lang="en-US" sz="1680" b="1" i="1" dirty="0">
                <a:solidFill>
                  <a:schemeClr val="tx1">
                    <a:lumMod val="75000"/>
                  </a:schemeClr>
                </a:solidFill>
                <a:latin typeface="Courier" charset="0"/>
                <a:ea typeface="Courier" charset="0"/>
                <a:cs typeface="Courier" charset="0"/>
              </a:rPr>
              <a:t>Name</a:t>
            </a:r>
            <a:r>
              <a:rPr lang="en-US" sz="1680" dirty="0">
                <a:solidFill>
                  <a:schemeClr val="tx1">
                    <a:lumMod val="75000"/>
                  </a:schemeClr>
                </a:solidFill>
                <a:latin typeface="Courier" charset="0"/>
                <a:ea typeface="Courier" charset="0"/>
                <a:cs typeface="Courier" charset="0"/>
              </a:rPr>
              <a:t> </a:t>
            </a:r>
            <a:r>
              <a:rPr lang="mr-IN" sz="1680" dirty="0">
                <a:solidFill>
                  <a:schemeClr val="tx1">
                    <a:lumMod val="75000"/>
                  </a:schemeClr>
                </a:solidFill>
                <a:latin typeface="Courier" charset="0"/>
                <a:ea typeface="Courier" charset="0"/>
                <a:cs typeface="Courier" charset="0"/>
              </a:rPr>
              <a:t>–</a:t>
            </a:r>
            <a:r>
              <a:rPr lang="en-US" sz="1680" dirty="0">
                <a:solidFill>
                  <a:schemeClr val="tx1">
                    <a:lumMod val="75000"/>
                  </a:schemeClr>
                </a:solidFill>
                <a:latin typeface="Courier" charset="0"/>
                <a:ea typeface="Courier" charset="0"/>
                <a:cs typeface="Courier" charset="0"/>
              </a:rPr>
              <a:t> name of the container</a:t>
            </a:r>
          </a:p>
          <a:p>
            <a:pPr marL="822960" lvl="1" indent="-274320"/>
            <a:r>
              <a:rPr lang="en-US" sz="1680" b="1" i="1" dirty="0">
                <a:solidFill>
                  <a:schemeClr val="tx1">
                    <a:lumMod val="75000"/>
                  </a:schemeClr>
                </a:solidFill>
                <a:latin typeface="Courier" charset="0"/>
                <a:ea typeface="Courier" charset="0"/>
                <a:cs typeface="Courier" charset="0"/>
              </a:rPr>
              <a:t>Image </a:t>
            </a:r>
            <a:r>
              <a:rPr lang="mr-IN" sz="1680" dirty="0">
                <a:solidFill>
                  <a:schemeClr val="tx1">
                    <a:lumMod val="75000"/>
                  </a:schemeClr>
                </a:solidFill>
                <a:latin typeface="Courier" charset="0"/>
                <a:ea typeface="Courier" charset="0"/>
                <a:cs typeface="Courier" charset="0"/>
              </a:rPr>
              <a:t>–</a:t>
            </a:r>
            <a:r>
              <a:rPr lang="en-US" sz="1680" dirty="0">
                <a:solidFill>
                  <a:schemeClr val="tx1">
                    <a:lumMod val="75000"/>
                  </a:schemeClr>
                </a:solidFill>
                <a:latin typeface="Courier" charset="0"/>
                <a:ea typeface="Courier" charset="0"/>
                <a:cs typeface="Courier" charset="0"/>
              </a:rPr>
              <a:t> name of the image (must match image tag name)</a:t>
            </a:r>
          </a:p>
          <a:p>
            <a:pPr marL="822960" lvl="1" indent="-274320"/>
            <a:r>
              <a:rPr lang="en-US" sz="1680" b="1" i="1" dirty="0">
                <a:solidFill>
                  <a:schemeClr val="tx1">
                    <a:lumMod val="75000"/>
                  </a:schemeClr>
                </a:solidFill>
                <a:latin typeface="Courier" charset="0"/>
                <a:ea typeface="Courier" charset="0"/>
                <a:cs typeface="Courier" charset="0"/>
              </a:rPr>
              <a:t>Protocol</a:t>
            </a:r>
            <a:r>
              <a:rPr lang="en-US" sz="1680" i="1" dirty="0">
                <a:solidFill>
                  <a:schemeClr val="tx1">
                    <a:lumMod val="75000"/>
                  </a:schemeClr>
                </a:solidFill>
                <a:latin typeface="Courier" charset="0"/>
                <a:ea typeface="Courier" charset="0"/>
                <a:cs typeface="Courier" charset="0"/>
              </a:rPr>
              <a:t> &amp; </a:t>
            </a:r>
            <a:r>
              <a:rPr lang="en-US" sz="1680" b="1" i="1" dirty="0">
                <a:solidFill>
                  <a:schemeClr val="tx1">
                    <a:lumMod val="75000"/>
                  </a:schemeClr>
                </a:solidFill>
                <a:latin typeface="Courier" charset="0"/>
                <a:ea typeface="Courier" charset="0"/>
                <a:cs typeface="Courier" charset="0"/>
              </a:rPr>
              <a:t>Container Port</a:t>
            </a:r>
            <a:r>
              <a:rPr lang="en-US" sz="1680" b="1" dirty="0">
                <a:solidFill>
                  <a:schemeClr val="tx1">
                    <a:lumMod val="75000"/>
                  </a:schemeClr>
                </a:solidFill>
                <a:latin typeface="Courier" charset="0"/>
                <a:ea typeface="Courier" charset="0"/>
                <a:cs typeface="Courier" charset="0"/>
              </a:rPr>
              <a:t> </a:t>
            </a:r>
            <a:r>
              <a:rPr lang="mr-IN" sz="1680" dirty="0">
                <a:solidFill>
                  <a:schemeClr val="tx1">
                    <a:lumMod val="75000"/>
                  </a:schemeClr>
                </a:solidFill>
                <a:latin typeface="Courier" charset="0"/>
                <a:ea typeface="Courier" charset="0"/>
                <a:cs typeface="Courier" charset="0"/>
              </a:rPr>
              <a:t>–</a:t>
            </a:r>
            <a:r>
              <a:rPr lang="en-US" sz="1680" dirty="0">
                <a:solidFill>
                  <a:schemeClr val="tx1">
                    <a:lumMod val="75000"/>
                  </a:schemeClr>
                </a:solidFill>
                <a:latin typeface="Courier" charset="0"/>
                <a:ea typeface="Courier" charset="0"/>
                <a:cs typeface="Courier" charset="0"/>
              </a:rPr>
              <a:t> Liberty server port to be exposed by the container</a:t>
            </a:r>
          </a:p>
        </p:txBody>
      </p:sp>
      <p:cxnSp>
        <p:nvCxnSpPr>
          <p:cNvPr id="10" name="Elbow Connector 9"/>
          <p:cNvCxnSpPr/>
          <p:nvPr/>
        </p:nvCxnSpPr>
        <p:spPr>
          <a:xfrm rot="10800000" flipV="1">
            <a:off x="7330061" y="2165432"/>
            <a:ext cx="1657614" cy="791261"/>
          </a:xfrm>
          <a:prstGeom prst="bentConnector3">
            <a:avLst/>
          </a:prstGeom>
          <a:ln w="12700"/>
        </p:spPr>
        <p:style>
          <a:lnRef idx="2">
            <a:schemeClr val="accent1"/>
          </a:lnRef>
          <a:fillRef idx="0">
            <a:schemeClr val="accent1"/>
          </a:fillRef>
          <a:effectRef idx="1">
            <a:schemeClr val="accent1"/>
          </a:effectRef>
          <a:fontRef idx="minor">
            <a:schemeClr val="tx1"/>
          </a:fontRef>
        </p:style>
      </p:cxnSp>
      <p:cxnSp>
        <p:nvCxnSpPr>
          <p:cNvPr id="11" name="Elbow Connector 10"/>
          <p:cNvCxnSpPr/>
          <p:nvPr/>
        </p:nvCxnSpPr>
        <p:spPr>
          <a:xfrm rot="10800000" flipV="1">
            <a:off x="7285484" y="4076041"/>
            <a:ext cx="1702192" cy="2084981"/>
          </a:xfrm>
          <a:prstGeom prst="bentConnector3">
            <a:avLst>
              <a:gd name="adj1" fmla="val 50000"/>
            </a:avLst>
          </a:prstGeom>
          <a:ln w="12700"/>
        </p:spPr>
        <p:style>
          <a:lnRef idx="2">
            <a:schemeClr val="accent1"/>
          </a:lnRef>
          <a:fillRef idx="0">
            <a:schemeClr val="accent1"/>
          </a:fillRef>
          <a:effectRef idx="1">
            <a:schemeClr val="accent1"/>
          </a:effectRef>
          <a:fontRef idx="minor">
            <a:schemeClr val="tx1"/>
          </a:fontRef>
        </p:style>
      </p:cxnSp>
      <p:cxnSp>
        <p:nvCxnSpPr>
          <p:cNvPr id="12" name="Elbow Connector 11"/>
          <p:cNvCxnSpPr/>
          <p:nvPr/>
        </p:nvCxnSpPr>
        <p:spPr>
          <a:xfrm rot="5400000">
            <a:off x="11020185" y="5686551"/>
            <a:ext cx="948942" cy="1"/>
          </a:xfrm>
          <a:prstGeom prst="bentConnector3">
            <a:avLst>
              <a:gd name="adj1" fmla="val 50000"/>
            </a:avLst>
          </a:prstGeom>
          <a:ln w="12700"/>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z="4000" dirty="0"/>
              <a:t>Deploying a Docker image to IBM Cloud </a:t>
            </a:r>
            <a:r>
              <a:rPr lang="en-US" sz="4000" dirty="0" smtClean="0"/>
              <a:t>Private (4 </a:t>
            </a:r>
            <a:r>
              <a:rPr lang="en-US" sz="4000" dirty="0"/>
              <a:t>of 8)</a:t>
            </a:r>
          </a:p>
        </p:txBody>
      </p:sp>
    </p:spTree>
    <p:extLst>
      <p:ext uri="{BB962C8B-B14F-4D97-AF65-F5344CB8AC3E}">
        <p14:creationId xmlns:p14="http://schemas.microsoft.com/office/powerpoint/2010/main" val="131228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468946" y="1313632"/>
            <a:ext cx="8077532" cy="369332"/>
          </a:xfrm>
          <a:prstGeom prst="rect">
            <a:avLst/>
          </a:prstGeom>
          <a:noFill/>
        </p:spPr>
        <p:txBody>
          <a:bodyPr vert="horz" wrap="none" lIns="0" tIns="0" rIns="0" bIns="0" rtlCol="0">
            <a:spAutoFit/>
          </a:bodyPr>
          <a:lstStyle/>
          <a:p>
            <a:r>
              <a:rPr lang="en-US" sz="2400" b="1" dirty="0">
                <a:solidFill>
                  <a:schemeClr val="tx1">
                    <a:lumMod val="75000"/>
                  </a:schemeClr>
                </a:solidFill>
                <a:latin typeface="IBM Plex Sans" charset="0"/>
                <a:ea typeface="IBM Plex Sans" charset="0"/>
                <a:cs typeface="IBM Plex Sans" charset="0"/>
              </a:rPr>
              <a:t>Step 7: Expose deployed application for external access</a:t>
            </a:r>
            <a:endParaRPr lang="en-US" sz="2400" b="1" i="1" dirty="0">
              <a:solidFill>
                <a:schemeClr val="tx1">
                  <a:lumMod val="75000"/>
                </a:schemeClr>
              </a:solidFill>
              <a:latin typeface="IBM Plex Sans" charset="0"/>
              <a:ea typeface="IBM Plex Sans" charset="0"/>
              <a:cs typeface="IBM Plex Sans" charset="0"/>
            </a:endParaRPr>
          </a:p>
        </p:txBody>
      </p:sp>
      <p:grpSp>
        <p:nvGrpSpPr>
          <p:cNvPr id="5" name="Group 4"/>
          <p:cNvGrpSpPr/>
          <p:nvPr/>
        </p:nvGrpSpPr>
        <p:grpSpPr>
          <a:xfrm>
            <a:off x="381001" y="2044406"/>
            <a:ext cx="13050774" cy="5912412"/>
            <a:chOff x="46355" y="1367320"/>
            <a:chExt cx="12099290" cy="4927010"/>
          </a:xfrm>
        </p:grpSpPr>
        <p:grpSp>
          <p:nvGrpSpPr>
            <p:cNvPr id="6" name="Group 5"/>
            <p:cNvGrpSpPr/>
            <p:nvPr/>
          </p:nvGrpSpPr>
          <p:grpSpPr>
            <a:xfrm>
              <a:off x="46355" y="1888093"/>
              <a:ext cx="12099290" cy="3498215"/>
              <a:chOff x="46355" y="1888093"/>
              <a:chExt cx="12099290" cy="3498215"/>
            </a:xfrm>
          </p:grpSpPr>
          <p:pic>
            <p:nvPicPr>
              <p:cNvPr id="11" name="Picture 10" descr="Expose menu option"/>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355" y="1888093"/>
                <a:ext cx="12099290" cy="3498215"/>
              </a:xfrm>
              <a:prstGeom prst="rect">
                <a:avLst/>
              </a:prstGeom>
              <a:noFill/>
              <a:ln>
                <a:noFill/>
              </a:ln>
            </p:spPr>
          </p:pic>
          <p:sp>
            <p:nvSpPr>
              <p:cNvPr id="12" name="Frame 11"/>
              <p:cNvSpPr/>
              <p:nvPr/>
            </p:nvSpPr>
            <p:spPr>
              <a:xfrm>
                <a:off x="88900" y="1979386"/>
                <a:ext cx="355600" cy="255814"/>
              </a:xfrm>
              <a:prstGeom prst="frame">
                <a:avLst/>
              </a:prstGeom>
              <a:noFill/>
              <a:ln w="3175">
                <a:no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480" dirty="0">
                  <a:solidFill>
                    <a:schemeClr val="tx1"/>
                  </a:solidFill>
                </a:endParaRPr>
              </a:p>
            </p:txBody>
          </p:sp>
          <p:sp>
            <p:nvSpPr>
              <p:cNvPr id="13" name="Frame 12"/>
              <p:cNvSpPr/>
              <p:nvPr/>
            </p:nvSpPr>
            <p:spPr>
              <a:xfrm>
                <a:off x="10853325" y="4633686"/>
                <a:ext cx="1279620" cy="319314"/>
              </a:xfrm>
              <a:prstGeom prst="frame">
                <a:avLst/>
              </a:prstGeom>
              <a:noFill/>
              <a:ln w="3175">
                <a:no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480" dirty="0">
                  <a:solidFill>
                    <a:schemeClr val="tx1"/>
                  </a:solidFill>
                </a:endParaRPr>
              </a:p>
            </p:txBody>
          </p:sp>
        </p:grpSp>
        <p:sp>
          <p:nvSpPr>
            <p:cNvPr id="8" name="Rounded Rectangle 7"/>
            <p:cNvSpPr/>
            <p:nvPr/>
          </p:nvSpPr>
          <p:spPr>
            <a:xfrm>
              <a:off x="1448693" y="1367320"/>
              <a:ext cx="4684246" cy="339923"/>
            </a:xfrm>
            <a:prstGeom prst="roundRect">
              <a:avLst>
                <a:gd name="adj" fmla="val 10213"/>
              </a:avLst>
            </a:prstGeom>
            <a:solidFill>
              <a:schemeClr val="accent1">
                <a:lumMod val="20000"/>
                <a:lumOff val="80000"/>
              </a:schemeClr>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680" dirty="0" smtClean="0">
                  <a:solidFill>
                    <a:schemeClr val="tx1">
                      <a:lumMod val="75000"/>
                    </a:schemeClr>
                  </a:solidFill>
                  <a:latin typeface="Helvetica Neue" charset="0"/>
                  <a:ea typeface="Helvetica Neue" charset="0"/>
                  <a:cs typeface="Helvetica Neue" charset="0"/>
                </a:rPr>
                <a:t>Go to </a:t>
              </a:r>
              <a:r>
                <a:rPr lang="en-US" sz="1680" b="1" dirty="0">
                  <a:solidFill>
                    <a:schemeClr val="tx1">
                      <a:lumMod val="75000"/>
                    </a:schemeClr>
                  </a:solidFill>
                  <a:latin typeface="Helvetica Neue" charset="0"/>
                  <a:ea typeface="Helvetica Neue" charset="0"/>
                  <a:cs typeface="Helvetica Neue" charset="0"/>
                </a:rPr>
                <a:t>Menu </a:t>
              </a:r>
              <a:r>
                <a:rPr lang="en-US" sz="1680" b="1" dirty="0">
                  <a:solidFill>
                    <a:schemeClr val="tx1">
                      <a:lumMod val="75000"/>
                    </a:schemeClr>
                  </a:solidFill>
                  <a:latin typeface="Helvetica Neue" charset="0"/>
                  <a:ea typeface="Helvetica Neue" charset="0"/>
                  <a:cs typeface="Helvetica Neue" charset="0"/>
                  <a:sym typeface="Wingdings"/>
                </a:rPr>
                <a:t> Workloads  Applications</a:t>
              </a:r>
              <a:endParaRPr lang="en-US" sz="1680" b="1" dirty="0">
                <a:solidFill>
                  <a:schemeClr val="tx1">
                    <a:lumMod val="75000"/>
                  </a:schemeClr>
                </a:solidFill>
                <a:latin typeface="Helvetica Neue" charset="0"/>
                <a:ea typeface="Helvetica Neue" charset="0"/>
                <a:cs typeface="Helvetica Neue" charset="0"/>
              </a:endParaRPr>
            </a:p>
          </p:txBody>
        </p:sp>
        <p:sp>
          <p:nvSpPr>
            <p:cNvPr id="9" name="Rounded Rectangle 8"/>
            <p:cNvSpPr/>
            <p:nvPr/>
          </p:nvSpPr>
          <p:spPr>
            <a:xfrm>
              <a:off x="6408324" y="5567158"/>
              <a:ext cx="4038601" cy="727172"/>
            </a:xfrm>
            <a:prstGeom prst="roundRect">
              <a:avLst>
                <a:gd name="adj" fmla="val 10213"/>
              </a:avLst>
            </a:prstGeom>
            <a:solidFill>
              <a:schemeClr val="accent1">
                <a:lumMod val="20000"/>
                <a:lumOff val="80000"/>
              </a:schemeClr>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680" dirty="0">
                  <a:solidFill>
                    <a:schemeClr val="tx1">
                      <a:lumMod val="75000"/>
                    </a:schemeClr>
                  </a:solidFill>
                  <a:latin typeface="Helvetica Neue" charset="0"/>
                  <a:ea typeface="Helvetica Neue" charset="0"/>
                  <a:cs typeface="Helvetica Neue" charset="0"/>
                </a:rPr>
                <a:t>Click to </a:t>
              </a:r>
              <a:r>
                <a:rPr lang="en-US" sz="1680" b="1" dirty="0">
                  <a:solidFill>
                    <a:schemeClr val="tx1">
                      <a:lumMod val="75000"/>
                    </a:schemeClr>
                  </a:solidFill>
                  <a:latin typeface="Helvetica Neue" charset="0"/>
                  <a:ea typeface="Helvetica Neue" charset="0"/>
                  <a:cs typeface="Helvetica Neue" charset="0"/>
                </a:rPr>
                <a:t>Settings </a:t>
              </a:r>
              <a:r>
                <a:rPr lang="en-US" sz="1680" b="1" dirty="0">
                  <a:solidFill>
                    <a:schemeClr val="tx1">
                      <a:lumMod val="75000"/>
                    </a:schemeClr>
                  </a:solidFill>
                  <a:latin typeface="Helvetica Neue" charset="0"/>
                  <a:ea typeface="Helvetica Neue" charset="0"/>
                  <a:cs typeface="Helvetica Neue" charset="0"/>
                  <a:sym typeface="Wingdings"/>
                </a:rPr>
                <a:t> Expose </a:t>
              </a:r>
              <a:r>
                <a:rPr lang="en-US" sz="1680" dirty="0">
                  <a:solidFill>
                    <a:schemeClr val="tx1">
                      <a:lumMod val="75000"/>
                    </a:schemeClr>
                  </a:solidFill>
                  <a:latin typeface="Helvetica Neue" charset="0"/>
                  <a:ea typeface="Helvetica Neue" charset="0"/>
                  <a:cs typeface="Helvetica Neue" charset="0"/>
                  <a:sym typeface="Wingdings"/>
                </a:rPr>
                <a:t>to create a service to expose application for external access</a:t>
              </a:r>
              <a:endParaRPr lang="en-US" sz="1680" dirty="0">
                <a:solidFill>
                  <a:schemeClr val="tx1">
                    <a:lumMod val="75000"/>
                  </a:schemeClr>
                </a:solidFill>
                <a:latin typeface="Helvetica Neue" charset="0"/>
                <a:ea typeface="Helvetica Neue" charset="0"/>
                <a:cs typeface="Helvetica Neue" charset="0"/>
              </a:endParaRPr>
            </a:p>
          </p:txBody>
        </p:sp>
        <p:cxnSp>
          <p:nvCxnSpPr>
            <p:cNvPr id="10" name="Elbow Connector 9"/>
            <p:cNvCxnSpPr>
              <a:stCxn id="13" idx="3"/>
            </p:cNvCxnSpPr>
            <p:nvPr/>
          </p:nvCxnSpPr>
          <p:spPr>
            <a:xfrm flipV="1">
              <a:off x="10446925" y="4953000"/>
              <a:ext cx="1046210" cy="906350"/>
            </a:xfrm>
            <a:prstGeom prst="bentConnector2">
              <a:avLst/>
            </a:prstGeom>
            <a:ln w="12700"/>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p:txBody>
          <a:bodyPr/>
          <a:lstStyle/>
          <a:p>
            <a:r>
              <a:rPr lang="en-US" sz="4000" dirty="0"/>
              <a:t>Deploying a Docker image to IBM Cloud </a:t>
            </a:r>
            <a:r>
              <a:rPr lang="en-US" sz="4000" dirty="0" smtClean="0"/>
              <a:t>Private (5 </a:t>
            </a:r>
            <a:r>
              <a:rPr lang="en-US" sz="4000" dirty="0"/>
              <a:t>of 8)</a:t>
            </a:r>
          </a:p>
        </p:txBody>
      </p:sp>
    </p:spTree>
    <p:extLst>
      <p:ext uri="{BB962C8B-B14F-4D97-AF65-F5344CB8AC3E}">
        <p14:creationId xmlns:p14="http://schemas.microsoft.com/office/powerpoint/2010/main" val="202055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ounded Rectangle 3"/>
          <p:cNvSpPr/>
          <p:nvPr/>
        </p:nvSpPr>
        <p:spPr>
          <a:xfrm>
            <a:off x="8107921" y="1698631"/>
            <a:ext cx="5887337" cy="4848602"/>
          </a:xfrm>
          <a:prstGeom prst="roundRect">
            <a:avLst>
              <a:gd name="adj" fmla="val 3019"/>
            </a:avLst>
          </a:prstGeom>
          <a:solidFill>
            <a:schemeClr val="accent1">
              <a:lumMod val="20000"/>
              <a:lumOff val="80000"/>
            </a:schemeClr>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680" b="1" dirty="0">
                <a:solidFill>
                  <a:schemeClr val="tx1">
                    <a:lumMod val="75000"/>
                  </a:schemeClr>
                </a:solidFill>
                <a:latin typeface="Courier" charset="0"/>
                <a:ea typeface="Courier" charset="0"/>
                <a:cs typeface="Courier" charset="0"/>
              </a:rPr>
              <a:t>Expose method:</a:t>
            </a:r>
            <a:r>
              <a:rPr lang="en-US" sz="1680" dirty="0">
                <a:solidFill>
                  <a:schemeClr val="tx1">
                    <a:lumMod val="75000"/>
                  </a:schemeClr>
                </a:solidFill>
                <a:latin typeface="Courier" charset="0"/>
                <a:ea typeface="Courier" charset="0"/>
                <a:cs typeface="Courier" charset="0"/>
              </a:rPr>
              <a:t> </a:t>
            </a:r>
          </a:p>
          <a:p>
            <a:pPr marL="822960" lvl="1" indent="-274320"/>
            <a:r>
              <a:rPr lang="en-US" sz="1680" b="1" i="1" dirty="0">
                <a:solidFill>
                  <a:schemeClr val="tx1">
                    <a:lumMod val="75000"/>
                  </a:schemeClr>
                </a:solidFill>
                <a:latin typeface="Courier" charset="0"/>
                <a:ea typeface="Courier" charset="0"/>
                <a:cs typeface="Courier" charset="0"/>
              </a:rPr>
              <a:t>ClusterIP</a:t>
            </a:r>
            <a:r>
              <a:rPr lang="en-US" sz="1680" dirty="0">
                <a:solidFill>
                  <a:schemeClr val="tx1">
                    <a:lumMod val="75000"/>
                  </a:schemeClr>
                </a:solidFill>
                <a:latin typeface="Courier" charset="0"/>
                <a:ea typeface="Courier" charset="0"/>
                <a:cs typeface="Courier" charset="0"/>
              </a:rPr>
              <a:t> </a:t>
            </a:r>
            <a:r>
              <a:rPr lang="mr-IN" sz="1680" dirty="0">
                <a:solidFill>
                  <a:schemeClr val="tx1">
                    <a:lumMod val="75000"/>
                  </a:schemeClr>
                </a:solidFill>
                <a:latin typeface="Courier" charset="0"/>
                <a:ea typeface="Courier" charset="0"/>
                <a:cs typeface="Courier" charset="0"/>
              </a:rPr>
              <a:t>–</a:t>
            </a:r>
            <a:r>
              <a:rPr lang="en-US" sz="1680" dirty="0">
                <a:solidFill>
                  <a:schemeClr val="tx1">
                    <a:lumMod val="75000"/>
                  </a:schemeClr>
                </a:solidFill>
                <a:latin typeface="Courier" charset="0"/>
                <a:ea typeface="Courier" charset="0"/>
                <a:cs typeface="Courier" charset="0"/>
              </a:rPr>
              <a:t> Exposes the service on a cluster-internal IP. Service only reachable from within the cluster. (default).</a:t>
            </a:r>
          </a:p>
          <a:p>
            <a:pPr marL="822960" lvl="1" indent="-274320"/>
            <a:r>
              <a:rPr lang="en-US" sz="1680" b="1" i="1" dirty="0">
                <a:solidFill>
                  <a:schemeClr val="tx1">
                    <a:lumMod val="75000"/>
                  </a:schemeClr>
                </a:solidFill>
                <a:latin typeface="Courier" charset="0"/>
                <a:ea typeface="Courier" charset="0"/>
                <a:cs typeface="Courier" charset="0"/>
              </a:rPr>
              <a:t>NodePort</a:t>
            </a:r>
            <a:r>
              <a:rPr lang="en-US" sz="1680" dirty="0">
                <a:solidFill>
                  <a:schemeClr val="tx1">
                    <a:lumMod val="75000"/>
                  </a:schemeClr>
                </a:solidFill>
                <a:latin typeface="Courier" charset="0"/>
                <a:ea typeface="Courier" charset="0"/>
                <a:cs typeface="Courier" charset="0"/>
              </a:rPr>
              <a:t> </a:t>
            </a:r>
            <a:r>
              <a:rPr lang="mr-IN" sz="1680" dirty="0">
                <a:solidFill>
                  <a:schemeClr val="tx1">
                    <a:lumMod val="75000"/>
                  </a:schemeClr>
                </a:solidFill>
                <a:latin typeface="Courier" charset="0"/>
                <a:ea typeface="Courier" charset="0"/>
                <a:cs typeface="Courier" charset="0"/>
              </a:rPr>
              <a:t>–</a:t>
            </a:r>
            <a:r>
              <a:rPr lang="en-US" sz="1680" dirty="0">
                <a:solidFill>
                  <a:schemeClr val="tx1">
                    <a:lumMod val="75000"/>
                  </a:schemeClr>
                </a:solidFill>
                <a:latin typeface="Courier" charset="0"/>
                <a:ea typeface="Courier" charset="0"/>
                <a:cs typeface="Courier" charset="0"/>
              </a:rPr>
              <a:t> Exposes the service on each Node’s IP at a static port (the NodePort). You’ll be able to contact the NodePort service, from outside the cluster, by requesting &lt;NodeIP&gt;:&lt;NodePort&gt;.</a:t>
            </a:r>
          </a:p>
          <a:p>
            <a:pPr marL="822960" lvl="1" indent="-274320"/>
            <a:r>
              <a:rPr lang="en-US" sz="1680" b="1" i="1" dirty="0">
                <a:solidFill>
                  <a:schemeClr val="tx1">
                    <a:lumMod val="75000"/>
                  </a:schemeClr>
                </a:solidFill>
                <a:latin typeface="Courier" charset="0"/>
                <a:ea typeface="Courier" charset="0"/>
                <a:cs typeface="Courier" charset="0"/>
              </a:rPr>
              <a:t>Ingress</a:t>
            </a:r>
            <a:r>
              <a:rPr lang="en-US" sz="1680" dirty="0">
                <a:solidFill>
                  <a:schemeClr val="tx1">
                    <a:lumMod val="75000"/>
                  </a:schemeClr>
                </a:solidFill>
                <a:latin typeface="Courier" charset="0"/>
                <a:ea typeface="Courier" charset="0"/>
                <a:cs typeface="Courier" charset="0"/>
              </a:rPr>
              <a:t> </a:t>
            </a:r>
            <a:r>
              <a:rPr lang="mr-IN" sz="1680" dirty="0">
                <a:solidFill>
                  <a:schemeClr val="tx1">
                    <a:lumMod val="75000"/>
                  </a:schemeClr>
                </a:solidFill>
                <a:latin typeface="Courier" charset="0"/>
                <a:ea typeface="Courier" charset="0"/>
                <a:cs typeface="Courier" charset="0"/>
              </a:rPr>
              <a:t>–</a:t>
            </a:r>
            <a:r>
              <a:rPr lang="en-US" sz="1680" dirty="0">
                <a:solidFill>
                  <a:schemeClr val="tx1">
                    <a:lumMod val="75000"/>
                  </a:schemeClr>
                </a:solidFill>
                <a:latin typeface="Courier" charset="0"/>
                <a:ea typeface="Courier" charset="0"/>
                <a:cs typeface="Courier" charset="0"/>
              </a:rPr>
              <a:t> Exposes the service on IP and PORT assigned based on default ingress controller configured for the environment.</a:t>
            </a:r>
          </a:p>
          <a:p>
            <a:pPr marL="274320" indent="-274320"/>
            <a:r>
              <a:rPr lang="en-US" sz="1680" b="1" dirty="0">
                <a:solidFill>
                  <a:schemeClr val="tx1">
                    <a:lumMod val="75000"/>
                  </a:schemeClr>
                </a:solidFill>
                <a:latin typeface="Courier" charset="0"/>
                <a:ea typeface="Courier" charset="0"/>
                <a:cs typeface="Courier" charset="0"/>
              </a:rPr>
              <a:t>Protocol, Name, Port, &amp; Target Port:  </a:t>
            </a:r>
            <a:r>
              <a:rPr lang="en-US" sz="1680" dirty="0">
                <a:solidFill>
                  <a:schemeClr val="tx1">
                    <a:lumMod val="75000"/>
                  </a:schemeClr>
                </a:solidFill>
                <a:latin typeface="Courier" charset="0"/>
                <a:ea typeface="Courier" charset="0"/>
                <a:cs typeface="Courier" charset="0"/>
              </a:rPr>
              <a:t>Source and target port on the container to be exposed.</a:t>
            </a:r>
          </a:p>
        </p:txBody>
      </p:sp>
      <p:pic>
        <p:nvPicPr>
          <p:cNvPr id="5" name="Picture 4" descr="Expose Application"/>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999" y="1812758"/>
            <a:ext cx="6845046" cy="5725462"/>
          </a:xfrm>
          <a:prstGeom prst="rect">
            <a:avLst/>
          </a:prstGeom>
          <a:noFill/>
          <a:ln>
            <a:noFill/>
          </a:ln>
        </p:spPr>
      </p:pic>
      <p:sp>
        <p:nvSpPr>
          <p:cNvPr id="6" name="TextBox 5"/>
          <p:cNvSpPr txBox="1"/>
          <p:nvPr/>
        </p:nvSpPr>
        <p:spPr>
          <a:xfrm>
            <a:off x="468946" y="1287613"/>
            <a:ext cx="5871800" cy="369332"/>
          </a:xfrm>
          <a:prstGeom prst="rect">
            <a:avLst/>
          </a:prstGeom>
          <a:noFill/>
        </p:spPr>
        <p:txBody>
          <a:bodyPr vert="horz" wrap="none" lIns="0" tIns="0" rIns="0" bIns="0" rtlCol="0">
            <a:spAutoFit/>
          </a:bodyPr>
          <a:lstStyle/>
          <a:p>
            <a:r>
              <a:rPr lang="en-US" sz="2400" b="1" dirty="0">
                <a:solidFill>
                  <a:schemeClr val="tx1">
                    <a:lumMod val="75000"/>
                  </a:schemeClr>
                </a:solidFill>
                <a:latin typeface="IBM Plex Sans" charset="0"/>
                <a:ea typeface="IBM Plex Sans" charset="0"/>
                <a:cs typeface="IBM Plex Sans" charset="0"/>
              </a:rPr>
              <a:t>Step 8: Enter expose service information</a:t>
            </a:r>
            <a:endParaRPr lang="en-US" sz="2400" b="1" i="1" dirty="0">
              <a:solidFill>
                <a:schemeClr val="tx1">
                  <a:lumMod val="75000"/>
                </a:schemeClr>
              </a:solidFill>
              <a:latin typeface="IBM Plex Sans" charset="0"/>
              <a:ea typeface="IBM Plex Sans" charset="0"/>
              <a:cs typeface="IBM Plex Sans" charset="0"/>
            </a:endParaRPr>
          </a:p>
        </p:txBody>
      </p:sp>
      <p:cxnSp>
        <p:nvCxnSpPr>
          <p:cNvPr id="7" name="Elbow Connector 6"/>
          <p:cNvCxnSpPr/>
          <p:nvPr/>
        </p:nvCxnSpPr>
        <p:spPr>
          <a:xfrm rot="10800000" flipV="1">
            <a:off x="7040880" y="7162337"/>
            <a:ext cx="1067042" cy="1330"/>
          </a:xfrm>
          <a:prstGeom prst="bentConnector3">
            <a:avLst/>
          </a:prstGeom>
          <a:ln w="12700"/>
        </p:spPr>
        <p:style>
          <a:lnRef idx="2">
            <a:schemeClr val="accent1"/>
          </a:lnRef>
          <a:fillRef idx="0">
            <a:schemeClr val="accent1"/>
          </a:fillRef>
          <a:effectRef idx="1">
            <a:schemeClr val="accent1"/>
          </a:effectRef>
          <a:fontRef idx="minor">
            <a:schemeClr val="tx1"/>
          </a:fontRef>
        </p:style>
      </p:cxnSp>
      <p:cxnSp>
        <p:nvCxnSpPr>
          <p:cNvPr id="8" name="Elbow Connector 7"/>
          <p:cNvCxnSpPr/>
          <p:nvPr/>
        </p:nvCxnSpPr>
        <p:spPr>
          <a:xfrm rot="10800000" flipV="1">
            <a:off x="7226047" y="4122932"/>
            <a:ext cx="881876" cy="495493"/>
          </a:xfrm>
          <a:prstGeom prst="bentConnector3">
            <a:avLst>
              <a:gd name="adj1" fmla="val 50000"/>
            </a:avLst>
          </a:prstGeom>
          <a:ln w="12700"/>
        </p:spPr>
        <p:style>
          <a:lnRef idx="2">
            <a:schemeClr val="accent1"/>
          </a:lnRef>
          <a:fillRef idx="0">
            <a:schemeClr val="accent1"/>
          </a:fillRef>
          <a:effectRef idx="1">
            <a:schemeClr val="accent1"/>
          </a:effectRef>
          <a:fontRef idx="minor">
            <a:schemeClr val="tx1"/>
          </a:fontRef>
        </p:style>
      </p:cxnSp>
      <p:sp>
        <p:nvSpPr>
          <p:cNvPr id="9" name="Rounded Rectangle 8"/>
          <p:cNvSpPr/>
          <p:nvPr/>
        </p:nvSpPr>
        <p:spPr>
          <a:xfrm>
            <a:off x="8107923" y="6956755"/>
            <a:ext cx="5887336" cy="411163"/>
          </a:xfrm>
          <a:prstGeom prst="roundRect">
            <a:avLst>
              <a:gd name="adj" fmla="val 10213"/>
            </a:avLst>
          </a:prstGeom>
          <a:solidFill>
            <a:schemeClr val="accent1">
              <a:lumMod val="20000"/>
              <a:lumOff val="80000"/>
            </a:schemeClr>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680" dirty="0">
                <a:solidFill>
                  <a:schemeClr val="tx1">
                    <a:lumMod val="75000"/>
                  </a:schemeClr>
                </a:solidFill>
                <a:latin typeface="Helvetica Neue" charset="0"/>
                <a:ea typeface="Helvetica Neue" charset="0"/>
                <a:cs typeface="Helvetica Neue" charset="0"/>
              </a:rPr>
              <a:t>Click </a:t>
            </a:r>
            <a:r>
              <a:rPr lang="en-US" sz="1680" b="1" dirty="0">
                <a:solidFill>
                  <a:schemeClr val="tx1">
                    <a:lumMod val="75000"/>
                  </a:schemeClr>
                </a:solidFill>
                <a:latin typeface="Helvetica Neue" charset="0"/>
                <a:ea typeface="Helvetica Neue" charset="0"/>
                <a:cs typeface="Helvetica Neue" charset="0"/>
              </a:rPr>
              <a:t>Expose </a:t>
            </a:r>
            <a:r>
              <a:rPr lang="en-US" sz="1680" dirty="0">
                <a:solidFill>
                  <a:schemeClr val="tx1">
                    <a:lumMod val="75000"/>
                  </a:schemeClr>
                </a:solidFill>
                <a:latin typeface="Helvetica Neue" charset="0"/>
                <a:ea typeface="Helvetica Neue" charset="0"/>
                <a:cs typeface="Helvetica Neue" charset="0"/>
              </a:rPr>
              <a:t>to create a service to expose the application.</a:t>
            </a:r>
          </a:p>
        </p:txBody>
      </p:sp>
      <p:sp>
        <p:nvSpPr>
          <p:cNvPr id="10" name="Frame 9"/>
          <p:cNvSpPr/>
          <p:nvPr/>
        </p:nvSpPr>
        <p:spPr>
          <a:xfrm>
            <a:off x="5937391" y="6770217"/>
            <a:ext cx="1103490" cy="786898"/>
          </a:xfrm>
          <a:prstGeom prst="frame">
            <a:avLst/>
          </a:prstGeom>
          <a:noFill/>
          <a:ln w="3175">
            <a:no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480" dirty="0">
              <a:solidFill>
                <a:schemeClr val="tx1"/>
              </a:solidFill>
            </a:endParaRPr>
          </a:p>
        </p:txBody>
      </p:sp>
      <p:sp>
        <p:nvSpPr>
          <p:cNvPr id="2" name="Title 1"/>
          <p:cNvSpPr>
            <a:spLocks noGrp="1"/>
          </p:cNvSpPr>
          <p:nvPr>
            <p:ph type="title"/>
          </p:nvPr>
        </p:nvSpPr>
        <p:spPr>
          <a:xfrm>
            <a:off x="468946" y="104229"/>
            <a:ext cx="13064176" cy="1055048"/>
          </a:xfrm>
        </p:spPr>
        <p:txBody>
          <a:bodyPr/>
          <a:lstStyle/>
          <a:p>
            <a:r>
              <a:rPr lang="en-US" sz="4000" dirty="0"/>
              <a:t>Deploying a Docker image to IBM Cloud </a:t>
            </a:r>
            <a:r>
              <a:rPr lang="en-US" sz="4000" dirty="0" smtClean="0"/>
              <a:t>Private (6 </a:t>
            </a:r>
            <a:r>
              <a:rPr lang="en-US" sz="4000" dirty="0"/>
              <a:t>of 8)</a:t>
            </a:r>
          </a:p>
        </p:txBody>
      </p:sp>
    </p:spTree>
    <p:extLst>
      <p:ext uri="{BB962C8B-B14F-4D97-AF65-F5344CB8AC3E}">
        <p14:creationId xmlns:p14="http://schemas.microsoft.com/office/powerpoint/2010/main" val="99474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468946" y="1225145"/>
            <a:ext cx="5539978" cy="369332"/>
          </a:xfrm>
          <a:prstGeom prst="rect">
            <a:avLst/>
          </a:prstGeom>
          <a:noFill/>
        </p:spPr>
        <p:txBody>
          <a:bodyPr vert="horz" wrap="none" lIns="0" tIns="0" rIns="0" bIns="0" rtlCol="0">
            <a:spAutoFit/>
          </a:bodyPr>
          <a:lstStyle/>
          <a:p>
            <a:r>
              <a:rPr lang="en-US" sz="2400" b="1" dirty="0">
                <a:solidFill>
                  <a:schemeClr val="tx1">
                    <a:lumMod val="75000"/>
                  </a:schemeClr>
                </a:solidFill>
                <a:latin typeface="IBM Plex Sans" charset="0"/>
                <a:ea typeface="IBM Plex Sans" charset="0"/>
                <a:cs typeface="IBM Plex Sans" charset="0"/>
              </a:rPr>
              <a:t>Step 9: Verify application accessibility</a:t>
            </a:r>
            <a:endParaRPr lang="en-US" sz="2400" b="1" i="1" dirty="0">
              <a:solidFill>
                <a:schemeClr val="tx1">
                  <a:lumMod val="75000"/>
                </a:schemeClr>
              </a:solidFill>
              <a:latin typeface="IBM Plex Sans" charset="0"/>
              <a:ea typeface="IBM Plex Sans" charset="0"/>
              <a:cs typeface="IBM Plex Sans" charset="0"/>
            </a:endParaRPr>
          </a:p>
        </p:txBody>
      </p:sp>
      <p:grpSp>
        <p:nvGrpSpPr>
          <p:cNvPr id="22" name="Group 21"/>
          <p:cNvGrpSpPr/>
          <p:nvPr/>
        </p:nvGrpSpPr>
        <p:grpSpPr>
          <a:xfrm>
            <a:off x="611849" y="1755647"/>
            <a:ext cx="12847745" cy="5353469"/>
            <a:chOff x="509874" y="1463039"/>
            <a:chExt cx="10706454" cy="4461224"/>
          </a:xfrm>
        </p:grpSpPr>
        <p:grpSp>
          <p:nvGrpSpPr>
            <p:cNvPr id="5" name="Group 4"/>
            <p:cNvGrpSpPr/>
            <p:nvPr/>
          </p:nvGrpSpPr>
          <p:grpSpPr>
            <a:xfrm>
              <a:off x="509874" y="2505659"/>
              <a:ext cx="5521643" cy="3287078"/>
              <a:chOff x="3335179" y="2196663"/>
              <a:chExt cx="5521643" cy="3287078"/>
            </a:xfrm>
          </p:grpSpPr>
          <p:pic>
            <p:nvPicPr>
              <p:cNvPr id="6" name="Picture 5" descr="Application endpoint"/>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35179" y="2196663"/>
                <a:ext cx="5521643" cy="3287078"/>
              </a:xfrm>
              <a:prstGeom prst="rect">
                <a:avLst/>
              </a:prstGeom>
              <a:noFill/>
              <a:ln>
                <a:noFill/>
              </a:ln>
            </p:spPr>
          </p:pic>
          <p:sp>
            <p:nvSpPr>
              <p:cNvPr id="7" name="Frame 6"/>
              <p:cNvSpPr/>
              <p:nvPr/>
            </p:nvSpPr>
            <p:spPr>
              <a:xfrm>
                <a:off x="3441700" y="2298264"/>
                <a:ext cx="355600" cy="255814"/>
              </a:xfrm>
              <a:prstGeom prst="frame">
                <a:avLst/>
              </a:prstGeom>
              <a:noFill/>
              <a:ln w="3175">
                <a:no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480" dirty="0">
                  <a:solidFill>
                    <a:schemeClr val="tx1"/>
                  </a:solidFill>
                </a:endParaRPr>
              </a:p>
            </p:txBody>
          </p:sp>
          <p:sp>
            <p:nvSpPr>
              <p:cNvPr id="8" name="Frame 7"/>
              <p:cNvSpPr/>
              <p:nvPr/>
            </p:nvSpPr>
            <p:spPr>
              <a:xfrm>
                <a:off x="6509925" y="5056239"/>
                <a:ext cx="1173575" cy="319314"/>
              </a:xfrm>
              <a:prstGeom prst="frame">
                <a:avLst/>
              </a:prstGeom>
              <a:noFill/>
              <a:ln w="3175">
                <a:no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480" dirty="0">
                  <a:solidFill>
                    <a:schemeClr val="tx1"/>
                  </a:solidFill>
                </a:endParaRPr>
              </a:p>
            </p:txBody>
          </p:sp>
        </p:grpSp>
        <p:sp>
          <p:nvSpPr>
            <p:cNvPr id="10" name="Rounded Rectangle 9"/>
            <p:cNvSpPr/>
            <p:nvPr/>
          </p:nvSpPr>
          <p:spPr>
            <a:xfrm>
              <a:off x="1448692" y="1463039"/>
              <a:ext cx="3992254" cy="588016"/>
            </a:xfrm>
            <a:prstGeom prst="roundRect">
              <a:avLst>
                <a:gd name="adj" fmla="val 10213"/>
              </a:avLst>
            </a:prstGeom>
            <a:solidFill>
              <a:schemeClr val="accent1">
                <a:lumMod val="20000"/>
                <a:lumOff val="80000"/>
              </a:schemeClr>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680" dirty="0" smtClean="0">
                  <a:solidFill>
                    <a:schemeClr val="tx1">
                      <a:lumMod val="75000"/>
                    </a:schemeClr>
                  </a:solidFill>
                  <a:latin typeface="Helvetica Neue" charset="0"/>
                  <a:ea typeface="Helvetica Neue" charset="0"/>
                  <a:cs typeface="Helvetica Neue" charset="0"/>
                </a:rPr>
                <a:t>Go to </a:t>
              </a:r>
              <a:r>
                <a:rPr lang="en-US" sz="1680" b="1" dirty="0">
                  <a:solidFill>
                    <a:schemeClr val="tx1">
                      <a:lumMod val="75000"/>
                    </a:schemeClr>
                  </a:solidFill>
                  <a:latin typeface="Helvetica Neue" charset="0"/>
                  <a:ea typeface="Helvetica Neue" charset="0"/>
                  <a:cs typeface="Helvetica Neue" charset="0"/>
                </a:rPr>
                <a:t>Menu </a:t>
              </a:r>
              <a:r>
                <a:rPr lang="en-US" sz="1680" b="1" dirty="0">
                  <a:solidFill>
                    <a:schemeClr val="tx1">
                      <a:lumMod val="75000"/>
                    </a:schemeClr>
                  </a:solidFill>
                  <a:latin typeface="Helvetica Neue" charset="0"/>
                  <a:ea typeface="Helvetica Neue" charset="0"/>
                  <a:cs typeface="Helvetica Neue" charset="0"/>
                  <a:sym typeface="Wingdings"/>
                </a:rPr>
                <a:t> Workloads  Applications </a:t>
              </a:r>
              <a:r>
                <a:rPr lang="en-US" sz="1680" dirty="0">
                  <a:solidFill>
                    <a:schemeClr val="tx1">
                      <a:lumMod val="75000"/>
                    </a:schemeClr>
                  </a:solidFill>
                  <a:latin typeface="Helvetica Neue" charset="0"/>
                  <a:ea typeface="Helvetica Neue" charset="0"/>
                  <a:cs typeface="Helvetica Neue" charset="0"/>
                  <a:sym typeface="Wingdings"/>
                </a:rPr>
                <a:t>and click the application from the list</a:t>
              </a:r>
              <a:endParaRPr lang="en-US" sz="1680" b="1" dirty="0">
                <a:solidFill>
                  <a:schemeClr val="tx1">
                    <a:lumMod val="75000"/>
                  </a:schemeClr>
                </a:solidFill>
                <a:latin typeface="Helvetica Neue" charset="0"/>
                <a:ea typeface="Helvetica Neue" charset="0"/>
                <a:cs typeface="Helvetica Neue" charset="0"/>
              </a:endParaRPr>
            </a:p>
          </p:txBody>
        </p:sp>
        <p:sp>
          <p:nvSpPr>
            <p:cNvPr id="11" name="Rounded Rectangle 10"/>
            <p:cNvSpPr/>
            <p:nvPr/>
          </p:nvSpPr>
          <p:spPr>
            <a:xfrm>
              <a:off x="7089909" y="5125520"/>
              <a:ext cx="4126419" cy="798743"/>
            </a:xfrm>
            <a:prstGeom prst="roundRect">
              <a:avLst>
                <a:gd name="adj" fmla="val 10213"/>
              </a:avLst>
            </a:prstGeom>
            <a:solidFill>
              <a:schemeClr val="accent1">
                <a:lumMod val="20000"/>
                <a:lumOff val="80000"/>
              </a:schemeClr>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1680" dirty="0">
                  <a:solidFill>
                    <a:schemeClr val="tx1">
                      <a:lumMod val="75000"/>
                    </a:schemeClr>
                  </a:solidFill>
                  <a:latin typeface="Helvetica Neue" charset="0"/>
                  <a:ea typeface="Helvetica Neue" charset="0"/>
                  <a:cs typeface="Helvetica Neue" charset="0"/>
                </a:rPr>
                <a:t>Click the </a:t>
              </a:r>
              <a:r>
                <a:rPr lang="en-US" sz="1680" b="1" dirty="0">
                  <a:solidFill>
                    <a:schemeClr val="tx1">
                      <a:lumMod val="75000"/>
                    </a:schemeClr>
                  </a:solidFill>
                  <a:latin typeface="Helvetica Neue" charset="0"/>
                  <a:ea typeface="Helvetica Neue" charset="0"/>
                  <a:cs typeface="Helvetica Neue" charset="0"/>
                </a:rPr>
                <a:t>access http</a:t>
              </a:r>
              <a:r>
                <a:rPr lang="en-US" sz="1680" dirty="0">
                  <a:solidFill>
                    <a:schemeClr val="tx1">
                      <a:lumMod val="75000"/>
                    </a:schemeClr>
                  </a:solidFill>
                  <a:latin typeface="Helvetica Neue" charset="0"/>
                  <a:ea typeface="Helvetica Neue" charset="0"/>
                  <a:cs typeface="Helvetica Neue" charset="0"/>
                  <a:sym typeface="Wingdings"/>
                </a:rPr>
                <a:t> link to open the Liberty server root context.  Append application specific context path to access deployed application.</a:t>
              </a:r>
              <a:endParaRPr lang="en-US" sz="1680" dirty="0">
                <a:solidFill>
                  <a:schemeClr val="tx1">
                    <a:lumMod val="75000"/>
                  </a:schemeClr>
                </a:solidFill>
                <a:latin typeface="Helvetica Neue" charset="0"/>
                <a:ea typeface="Helvetica Neue" charset="0"/>
                <a:cs typeface="Helvetica Neue" charset="0"/>
              </a:endParaRPr>
            </a:p>
          </p:txBody>
        </p:sp>
        <p:cxnSp>
          <p:nvCxnSpPr>
            <p:cNvPr id="12" name="Elbow Connector 11"/>
            <p:cNvCxnSpPr>
              <a:stCxn id="13" idx="1"/>
              <a:endCxn id="14" idx="3"/>
            </p:cNvCxnSpPr>
            <p:nvPr/>
          </p:nvCxnSpPr>
          <p:spPr>
            <a:xfrm rot="10800000">
              <a:off x="4858195" y="5524892"/>
              <a:ext cx="2231714" cy="12700"/>
            </a:xfrm>
            <a:prstGeom prst="bentConnector3">
              <a:avLst>
                <a:gd name="adj1" fmla="val 50000"/>
              </a:avLst>
            </a:prstGeom>
            <a:ln w="12700"/>
          </p:spPr>
          <p:style>
            <a:lnRef idx="2">
              <a:schemeClr val="accent1"/>
            </a:lnRef>
            <a:fillRef idx="0">
              <a:schemeClr val="accent1"/>
            </a:fillRef>
            <a:effectRef idx="1">
              <a:schemeClr val="accent1"/>
            </a:effectRef>
            <a:fontRef idx="minor">
              <a:schemeClr val="tx1"/>
            </a:fontRef>
          </p:style>
        </p:cxnSp>
      </p:grpSp>
      <p:cxnSp>
        <p:nvCxnSpPr>
          <p:cNvPr id="14" name="Straight Connector 51"/>
          <p:cNvCxnSpPr>
            <a:endCxn id="14" idx="3"/>
          </p:cNvCxnSpPr>
          <p:nvPr/>
        </p:nvCxnSpPr>
        <p:spPr>
          <a:xfrm flipH="1">
            <a:off x="5829834" y="5162279"/>
            <a:ext cx="1776602" cy="1467592"/>
          </a:xfrm>
          <a:prstGeom prst="straightConnector1">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grpSp>
        <p:nvGrpSpPr>
          <p:cNvPr id="2" name="Group 1"/>
          <p:cNvGrpSpPr/>
          <p:nvPr/>
        </p:nvGrpSpPr>
        <p:grpSpPr>
          <a:xfrm>
            <a:off x="7579005" y="1757302"/>
            <a:ext cx="6589135" cy="3410712"/>
            <a:chOff x="6315837" y="1464418"/>
            <a:chExt cx="5490946" cy="2842260"/>
          </a:xfrm>
        </p:grpSpPr>
        <p:pic>
          <p:nvPicPr>
            <p:cNvPr id="13" name="Picture 12" descr="Welcome to Liberty page"/>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99453" y="1464418"/>
              <a:ext cx="5307330" cy="2684780"/>
            </a:xfrm>
            <a:prstGeom prst="rect">
              <a:avLst/>
            </a:prstGeom>
            <a:noFill/>
            <a:ln>
              <a:noFill/>
            </a:ln>
          </p:spPr>
        </p:pic>
        <p:grpSp>
          <p:nvGrpSpPr>
            <p:cNvPr id="15" name="Group 14"/>
            <p:cNvGrpSpPr/>
            <p:nvPr/>
          </p:nvGrpSpPr>
          <p:grpSpPr>
            <a:xfrm>
              <a:off x="6315837" y="2832462"/>
              <a:ext cx="2806700" cy="1474216"/>
              <a:chOff x="6289039" y="3059684"/>
              <a:chExt cx="2806700" cy="1474216"/>
            </a:xfrm>
          </p:grpSpPr>
          <p:sp>
            <p:nvSpPr>
              <p:cNvPr id="17" name="Frame 16"/>
              <p:cNvSpPr/>
              <p:nvPr/>
            </p:nvSpPr>
            <p:spPr>
              <a:xfrm>
                <a:off x="6289039" y="3827502"/>
                <a:ext cx="45719" cy="701619"/>
              </a:xfrm>
              <a:prstGeom prst="frame">
                <a:avLst/>
              </a:prstGeom>
              <a:noFill/>
              <a:ln w="3175">
                <a:no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480" dirty="0">
                  <a:solidFill>
                    <a:schemeClr val="tx1"/>
                  </a:solidFill>
                </a:endParaRPr>
              </a:p>
            </p:txBody>
          </p:sp>
          <p:grpSp>
            <p:nvGrpSpPr>
              <p:cNvPr id="18" name="Group 17"/>
              <p:cNvGrpSpPr/>
              <p:nvPr/>
            </p:nvGrpSpPr>
            <p:grpSpPr>
              <a:xfrm>
                <a:off x="6311900" y="3059684"/>
                <a:ext cx="2783839" cy="1474216"/>
                <a:chOff x="6311900" y="3059684"/>
                <a:chExt cx="2783839" cy="1474216"/>
              </a:xfrm>
            </p:grpSpPr>
            <p:cxnSp>
              <p:nvCxnSpPr>
                <p:cNvPr id="19" name="Straight Connector 18"/>
                <p:cNvCxnSpPr/>
                <p:nvPr/>
              </p:nvCxnSpPr>
              <p:spPr>
                <a:xfrm>
                  <a:off x="6311900" y="4533900"/>
                  <a:ext cx="2783839" cy="0"/>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311900" y="3059684"/>
                  <a:ext cx="0" cy="1474216"/>
                </a:xfrm>
                <a:prstGeom prst="line">
                  <a:avLst/>
                </a:prstGeom>
                <a:ln w="12700">
                  <a:solidFill>
                    <a:schemeClr val="tx1"/>
                  </a:solidFill>
                  <a:prstDash val="dash"/>
                </a:ln>
              </p:spPr>
              <p:style>
                <a:lnRef idx="2">
                  <a:schemeClr val="accent1"/>
                </a:lnRef>
                <a:fillRef idx="0">
                  <a:schemeClr val="accent1"/>
                </a:fillRef>
                <a:effectRef idx="1">
                  <a:schemeClr val="accent1"/>
                </a:effectRef>
                <a:fontRef idx="minor">
                  <a:schemeClr val="tx1"/>
                </a:fontRef>
              </p:style>
            </p:cxnSp>
          </p:grpSp>
        </p:grpSp>
      </p:grpSp>
      <p:sp>
        <p:nvSpPr>
          <p:cNvPr id="3" name="Title 2"/>
          <p:cNvSpPr>
            <a:spLocks noGrp="1"/>
          </p:cNvSpPr>
          <p:nvPr>
            <p:ph type="title"/>
          </p:nvPr>
        </p:nvSpPr>
        <p:spPr/>
        <p:txBody>
          <a:bodyPr/>
          <a:lstStyle/>
          <a:p>
            <a:r>
              <a:rPr lang="en-US" sz="4000" dirty="0"/>
              <a:t>Deploying a Docker image to IBM Cloud </a:t>
            </a:r>
            <a:r>
              <a:rPr lang="en-US" sz="4000" dirty="0" smtClean="0"/>
              <a:t>Private (7 </a:t>
            </a:r>
            <a:r>
              <a:rPr lang="en-US" sz="4000" dirty="0"/>
              <a:t>of 8)</a:t>
            </a:r>
          </a:p>
        </p:txBody>
      </p:sp>
    </p:spTree>
    <p:extLst>
      <p:ext uri="{BB962C8B-B14F-4D97-AF65-F5344CB8AC3E}">
        <p14:creationId xmlns:p14="http://schemas.microsoft.com/office/powerpoint/2010/main" val="1769688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2" b="72413"/>
          <a:stretch/>
        </p:blipFill>
        <p:spPr>
          <a:xfrm>
            <a:off x="1266089" y="2053026"/>
            <a:ext cx="6400800" cy="2241172"/>
          </a:xfrm>
          <a:prstGeom prst="rect">
            <a:avLst/>
          </a:prstGeom>
        </p:spPr>
      </p:pic>
      <p:pic>
        <p:nvPicPr>
          <p:cNvPr id="3" name="Picture 2"/>
          <p:cNvPicPr>
            <a:picLocks noChangeAspect="1"/>
          </p:cNvPicPr>
          <p:nvPr/>
        </p:nvPicPr>
        <p:blipFill rotWithShape="1">
          <a:blip r:embed="rId4"/>
          <a:srcRect b="57172"/>
          <a:stretch/>
        </p:blipFill>
        <p:spPr>
          <a:xfrm>
            <a:off x="1277183" y="5537702"/>
            <a:ext cx="6720840" cy="2236468"/>
          </a:xfrm>
          <a:prstGeom prst="rect">
            <a:avLst/>
          </a:prstGeom>
        </p:spPr>
      </p:pic>
      <p:grpSp>
        <p:nvGrpSpPr>
          <p:cNvPr id="5" name="Group 4"/>
          <p:cNvGrpSpPr/>
          <p:nvPr/>
        </p:nvGrpSpPr>
        <p:grpSpPr>
          <a:xfrm>
            <a:off x="576568" y="1142587"/>
            <a:ext cx="7577395" cy="784836"/>
            <a:chOff x="480473" y="952156"/>
            <a:chExt cx="6314496" cy="654030"/>
          </a:xfrm>
        </p:grpSpPr>
        <p:sp>
          <p:nvSpPr>
            <p:cNvPr id="7" name="TextBox 6"/>
            <p:cNvSpPr txBox="1"/>
            <p:nvPr/>
          </p:nvSpPr>
          <p:spPr>
            <a:xfrm>
              <a:off x="480473" y="952156"/>
              <a:ext cx="6314496" cy="307777"/>
            </a:xfrm>
            <a:prstGeom prst="rect">
              <a:avLst/>
            </a:prstGeom>
            <a:noFill/>
          </p:spPr>
          <p:txBody>
            <a:bodyPr vert="horz" wrap="none" lIns="0" tIns="0" rIns="0" bIns="0" rtlCol="0">
              <a:spAutoFit/>
            </a:bodyPr>
            <a:lstStyle/>
            <a:p>
              <a:r>
                <a:rPr lang="en-US" sz="2400" b="1" dirty="0">
                  <a:solidFill>
                    <a:schemeClr val="tx1">
                      <a:lumMod val="75000"/>
                    </a:schemeClr>
                  </a:solidFill>
                  <a:latin typeface="IBM Plex Sans" charset="0"/>
                  <a:ea typeface="IBM Plex Sans" charset="0"/>
                  <a:cs typeface="IBM Plex Sans" charset="0"/>
                </a:rPr>
                <a:t>Alternate Step: Deploy application using kubectl CLI</a:t>
              </a:r>
              <a:endParaRPr lang="en-US" sz="2400" b="1" i="1" dirty="0">
                <a:solidFill>
                  <a:schemeClr val="tx1">
                    <a:lumMod val="75000"/>
                  </a:schemeClr>
                </a:solidFill>
                <a:latin typeface="IBM Plex Sans" charset="0"/>
                <a:ea typeface="IBM Plex Sans" charset="0"/>
                <a:cs typeface="IBM Plex Sans" charset="0"/>
              </a:endParaRPr>
            </a:p>
          </p:txBody>
        </p:sp>
        <p:sp>
          <p:nvSpPr>
            <p:cNvPr id="8" name="TextBox 7"/>
            <p:cNvSpPr txBox="1"/>
            <p:nvPr/>
          </p:nvSpPr>
          <p:spPr>
            <a:xfrm>
              <a:off x="1064319" y="1272761"/>
              <a:ext cx="3316881" cy="333425"/>
            </a:xfrm>
            <a:prstGeom prst="rect">
              <a:avLst/>
            </a:prstGeom>
            <a:noFill/>
          </p:spPr>
          <p:txBody>
            <a:bodyPr vert="horz" wrap="none" lIns="0" tIns="0" rIns="0" bIns="0" rtlCol="0">
              <a:spAutoFit/>
            </a:bodyPr>
            <a:lstStyle/>
            <a:p>
              <a:r>
                <a:rPr lang="en-US" sz="2600" dirty="0">
                  <a:solidFill>
                    <a:schemeClr val="tx1">
                      <a:lumMod val="75000"/>
                    </a:schemeClr>
                  </a:solidFill>
                  <a:latin typeface="IBM Plex Sans" charset="0"/>
                  <a:ea typeface="IBM Plex Sans" charset="0"/>
                  <a:cs typeface="IBM Plex Sans" charset="0"/>
                </a:rPr>
                <a:t>kubectl </a:t>
              </a:r>
              <a:r>
                <a:rPr lang="en-US" sz="2600" dirty="0" smtClean="0">
                  <a:solidFill>
                    <a:schemeClr val="tx1">
                      <a:lumMod val="75000"/>
                    </a:schemeClr>
                  </a:solidFill>
                  <a:latin typeface="IBM Plex Sans" charset="0"/>
                  <a:ea typeface="IBM Plex Sans" charset="0"/>
                  <a:cs typeface="IBM Plex Sans" charset="0"/>
                </a:rPr>
                <a:t>create -f app.json  </a:t>
              </a:r>
              <a:endParaRPr lang="en-US" sz="2600" dirty="0">
                <a:solidFill>
                  <a:schemeClr val="tx1">
                    <a:lumMod val="75000"/>
                  </a:schemeClr>
                </a:solidFill>
                <a:latin typeface="IBM Plex Sans" charset="0"/>
                <a:ea typeface="IBM Plex Sans" charset="0"/>
                <a:cs typeface="IBM Plex Sans" charset="0"/>
              </a:endParaRPr>
            </a:p>
          </p:txBody>
        </p:sp>
      </p:grpSp>
      <p:grpSp>
        <p:nvGrpSpPr>
          <p:cNvPr id="9" name="Group 8"/>
          <p:cNvGrpSpPr/>
          <p:nvPr/>
        </p:nvGrpSpPr>
        <p:grpSpPr>
          <a:xfrm>
            <a:off x="576568" y="4625560"/>
            <a:ext cx="7620676" cy="845382"/>
            <a:chOff x="317500" y="3692992"/>
            <a:chExt cx="6350563" cy="704485"/>
          </a:xfrm>
        </p:grpSpPr>
        <p:sp>
          <p:nvSpPr>
            <p:cNvPr id="10" name="TextBox 9"/>
            <p:cNvSpPr txBox="1"/>
            <p:nvPr/>
          </p:nvSpPr>
          <p:spPr>
            <a:xfrm>
              <a:off x="317500" y="3692992"/>
              <a:ext cx="6350563" cy="307777"/>
            </a:xfrm>
            <a:prstGeom prst="rect">
              <a:avLst/>
            </a:prstGeom>
            <a:noFill/>
          </p:spPr>
          <p:txBody>
            <a:bodyPr vert="horz" wrap="none" lIns="0" tIns="0" rIns="0" bIns="0" rtlCol="0">
              <a:spAutoFit/>
            </a:bodyPr>
            <a:lstStyle/>
            <a:p>
              <a:r>
                <a:rPr lang="en-US" sz="2400" b="1" dirty="0">
                  <a:solidFill>
                    <a:schemeClr val="tx1">
                      <a:lumMod val="75000"/>
                    </a:schemeClr>
                  </a:solidFill>
                  <a:latin typeface="IBM Plex Sans" charset="0"/>
                  <a:ea typeface="IBM Plex Sans" charset="0"/>
                  <a:cs typeface="IBM Plex Sans" charset="0"/>
                </a:rPr>
                <a:t>Alternate Step: Expose application using kubectl CLI</a:t>
              </a:r>
              <a:endParaRPr lang="en-US" sz="2400" b="1" i="1" dirty="0">
                <a:solidFill>
                  <a:schemeClr val="tx1">
                    <a:lumMod val="75000"/>
                  </a:schemeClr>
                </a:solidFill>
                <a:latin typeface="IBM Plex Sans" charset="0"/>
                <a:ea typeface="IBM Plex Sans" charset="0"/>
                <a:cs typeface="IBM Plex Sans" charset="0"/>
              </a:endParaRPr>
            </a:p>
          </p:txBody>
        </p:sp>
        <p:sp>
          <p:nvSpPr>
            <p:cNvPr id="11" name="TextBox 10"/>
            <p:cNvSpPr txBox="1"/>
            <p:nvPr/>
          </p:nvSpPr>
          <p:spPr>
            <a:xfrm>
              <a:off x="1038919" y="4064052"/>
              <a:ext cx="3601413" cy="333425"/>
            </a:xfrm>
            <a:prstGeom prst="rect">
              <a:avLst/>
            </a:prstGeom>
            <a:noFill/>
          </p:spPr>
          <p:txBody>
            <a:bodyPr vert="horz" wrap="none" lIns="0" tIns="0" rIns="0" bIns="0" rtlCol="0">
              <a:spAutoFit/>
            </a:bodyPr>
            <a:lstStyle/>
            <a:p>
              <a:r>
                <a:rPr lang="en-US" sz="2600" dirty="0">
                  <a:solidFill>
                    <a:schemeClr val="tx1">
                      <a:lumMod val="75000"/>
                    </a:schemeClr>
                  </a:solidFill>
                  <a:latin typeface="IBM Plex Sans" charset="0"/>
                  <a:ea typeface="IBM Plex Sans" charset="0"/>
                  <a:cs typeface="IBM Plex Sans" charset="0"/>
                </a:rPr>
                <a:t>kubectl create -f service.json</a:t>
              </a:r>
            </a:p>
          </p:txBody>
        </p:sp>
      </p:grpSp>
      <p:sp>
        <p:nvSpPr>
          <p:cNvPr id="15" name="Shape 976"/>
          <p:cNvSpPr>
            <a:spLocks noGrp="1"/>
          </p:cNvSpPr>
          <p:nvPr>
            <p:ph idx="1"/>
          </p:nvPr>
        </p:nvSpPr>
        <p:spPr>
          <a:xfrm>
            <a:off x="9034914" y="1545250"/>
            <a:ext cx="4777339" cy="6244962"/>
          </a:xfrm>
        </p:spPr>
        <p:txBody>
          <a:bodyPr/>
          <a:lstStyle/>
          <a:p>
            <a:r>
              <a:rPr lang="en-US" sz="2800" dirty="0" smtClean="0">
                <a:solidFill>
                  <a:schemeClr val="tx1">
                    <a:lumMod val="75000"/>
                  </a:schemeClr>
                </a:solidFill>
              </a:rPr>
              <a:t>The Kubernetes command line interface (CLI) provides extensive deployment and management options</a:t>
            </a:r>
          </a:p>
          <a:p>
            <a:endParaRPr lang="en-US" sz="2800" dirty="0">
              <a:solidFill>
                <a:schemeClr val="tx1">
                  <a:lumMod val="75000"/>
                </a:schemeClr>
              </a:solidFill>
            </a:endParaRPr>
          </a:p>
          <a:p>
            <a:endParaRPr lang="en-US" sz="2800" dirty="0">
              <a:solidFill>
                <a:schemeClr val="tx1">
                  <a:lumMod val="75000"/>
                </a:schemeClr>
              </a:solidFill>
            </a:endParaRPr>
          </a:p>
          <a:p>
            <a:endParaRPr lang="en-US" sz="2800" dirty="0" smtClean="0">
              <a:solidFill>
                <a:schemeClr val="tx1">
                  <a:lumMod val="75000"/>
                </a:schemeClr>
              </a:solidFill>
            </a:endParaRPr>
          </a:p>
          <a:p>
            <a:r>
              <a:rPr lang="en-US" sz="2800" dirty="0" smtClean="0">
                <a:solidFill>
                  <a:schemeClr val="tx1">
                    <a:lumMod val="75000"/>
                  </a:schemeClr>
                </a:solidFill>
              </a:rPr>
              <a:t>The CLI deployment and management option supports scripting and automation</a:t>
            </a:r>
          </a:p>
        </p:txBody>
      </p:sp>
      <p:sp>
        <p:nvSpPr>
          <p:cNvPr id="4" name="Title 3"/>
          <p:cNvSpPr>
            <a:spLocks noGrp="1"/>
          </p:cNvSpPr>
          <p:nvPr>
            <p:ph type="title"/>
          </p:nvPr>
        </p:nvSpPr>
        <p:spPr/>
        <p:txBody>
          <a:bodyPr/>
          <a:lstStyle/>
          <a:p>
            <a:r>
              <a:rPr lang="en-US" sz="4000" dirty="0"/>
              <a:t>Deploying a Docker image to IBM Cloud </a:t>
            </a:r>
            <a:r>
              <a:rPr lang="en-US" sz="4000" dirty="0" smtClean="0"/>
              <a:t>Private (8 </a:t>
            </a:r>
            <a:r>
              <a:rPr lang="en-US" sz="4000" dirty="0"/>
              <a:t>of 8)</a:t>
            </a:r>
          </a:p>
        </p:txBody>
      </p:sp>
    </p:spTree>
    <p:extLst>
      <p:ext uri="{BB962C8B-B14F-4D97-AF65-F5344CB8AC3E}">
        <p14:creationId xmlns:p14="http://schemas.microsoft.com/office/powerpoint/2010/main" val="854611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06402" y="3469503"/>
            <a:ext cx="9496213" cy="1482275"/>
          </a:xfrm>
        </p:spPr>
        <p:txBody>
          <a:bodyPr/>
          <a:lstStyle/>
          <a:p>
            <a:r>
              <a:rPr lang="en-US" dirty="0" smtClean="0"/>
              <a:t>Backup</a:t>
            </a:r>
            <a:endParaRPr lang="en-US" dirty="0"/>
          </a:p>
        </p:txBody>
      </p:sp>
    </p:spTree>
    <p:extLst>
      <p:ext uri="{BB962C8B-B14F-4D97-AF65-F5344CB8AC3E}">
        <p14:creationId xmlns:p14="http://schemas.microsoft.com/office/powerpoint/2010/main" val="116609552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200" dirty="0" smtClean="0"/>
              <a:t>Education – Introduction to IBM Microservice Builder</a:t>
            </a:r>
            <a:endParaRPr lang="en-US" sz="4200" dirty="0"/>
          </a:p>
        </p:txBody>
      </p:sp>
      <p:pic>
        <p:nvPicPr>
          <p:cNvPr id="4" name="Content Placeholder 3"/>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648146" y="1459522"/>
            <a:ext cx="12434807" cy="4732763"/>
          </a:xfrm>
          <a:effectLst>
            <a:softEdge rad="215900"/>
          </a:effectLst>
        </p:spPr>
      </p:pic>
      <p:sp>
        <p:nvSpPr>
          <p:cNvPr id="5" name="Rectangle 4"/>
          <p:cNvSpPr/>
          <p:nvPr/>
        </p:nvSpPr>
        <p:spPr>
          <a:xfrm>
            <a:off x="468946" y="6509530"/>
            <a:ext cx="12737100" cy="984885"/>
          </a:xfrm>
          <a:prstGeom prst="rect">
            <a:avLst/>
          </a:prstGeom>
        </p:spPr>
        <p:txBody>
          <a:bodyPr wrap="square">
            <a:spAutoFit/>
          </a:bodyPr>
          <a:lstStyle/>
          <a:p>
            <a:r>
              <a:rPr lang="en-US" dirty="0">
                <a:hlinkClick r:id="rId3"/>
              </a:rPr>
              <a:t>https://www-03.ibm.com/services/learning/ites.wss/zz-en?pageType=course_description&amp;cc=&amp;courseCode=DL09100G&amp;gtpcc=us</a:t>
            </a:r>
            <a:endParaRPr lang="en-US" dirty="0"/>
          </a:p>
        </p:txBody>
      </p:sp>
    </p:spTree>
    <p:extLst>
      <p:ext uri="{BB962C8B-B14F-4D97-AF65-F5344CB8AC3E}">
        <p14:creationId xmlns:p14="http://schemas.microsoft.com/office/powerpoint/2010/main" val="9015841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3: Production lift and shift</a:t>
            </a:r>
            <a:endParaRPr lang="en-US" dirty="0"/>
          </a:p>
        </p:txBody>
      </p:sp>
      <p:sp>
        <p:nvSpPr>
          <p:cNvPr id="4" name="Content Placeholder 3"/>
          <p:cNvSpPr>
            <a:spLocks noGrp="1"/>
          </p:cNvSpPr>
          <p:nvPr>
            <p:ph sz="quarter" idx="11"/>
          </p:nvPr>
        </p:nvSpPr>
        <p:spPr/>
        <p:txBody>
          <a:bodyPr/>
          <a:lstStyle/>
          <a:p>
            <a:r>
              <a:rPr lang="en-US" dirty="0" smtClean="0"/>
              <a:t>The lifted </a:t>
            </a:r>
            <a:r>
              <a:rPr lang="en-US" dirty="0"/>
              <a:t>application and all core critical components are moved to the cloud </a:t>
            </a:r>
            <a:r>
              <a:rPr lang="en-US" dirty="0" smtClean="0"/>
              <a:t>provider</a:t>
            </a:r>
          </a:p>
          <a:p>
            <a:pPr lvl="1"/>
            <a:r>
              <a:rPr lang="en-US" dirty="0" smtClean="0"/>
              <a:t>Additional </a:t>
            </a:r>
            <a:r>
              <a:rPr lang="en-US" dirty="0"/>
              <a:t>components may still exist </a:t>
            </a:r>
            <a:r>
              <a:rPr lang="en-US" dirty="0" smtClean="0"/>
              <a:t>on-premises, </a:t>
            </a:r>
            <a:r>
              <a:rPr lang="en-US" dirty="0"/>
              <a:t>and depending on latency requirements, either directly connected to the cloud provider or cached via secured, higher-latency direct connections to the on-premises </a:t>
            </a:r>
            <a:r>
              <a:rPr lang="en-US" dirty="0" smtClean="0"/>
              <a:t>resources</a:t>
            </a:r>
            <a:endParaRPr lang="en-US" dirty="0"/>
          </a:p>
          <a:p>
            <a:r>
              <a:rPr lang="en-US" dirty="0"/>
              <a:t>Adoption of newer cloud-based </a:t>
            </a:r>
            <a:r>
              <a:rPr lang="en-US" dirty="0" smtClean="0"/>
              <a:t>services </a:t>
            </a:r>
            <a:r>
              <a:rPr lang="en-US" dirty="0"/>
              <a:t>are often adopted during this phase </a:t>
            </a:r>
          </a:p>
          <a:p>
            <a:pPr lvl="1"/>
            <a:r>
              <a:rPr lang="en-US" dirty="0" smtClean="0"/>
              <a:t>For example, newer </a:t>
            </a:r>
            <a:r>
              <a:rPr lang="en-US" dirty="0"/>
              <a:t>databases and messaging capabilities</a:t>
            </a:r>
          </a:p>
          <a:p>
            <a:endParaRPr lang="en-US" dirty="0"/>
          </a:p>
        </p:txBody>
      </p:sp>
      <p:sp>
        <p:nvSpPr>
          <p:cNvPr id="6" name="Rectangle 5"/>
          <p:cNvSpPr/>
          <p:nvPr/>
        </p:nvSpPr>
        <p:spPr>
          <a:xfrm>
            <a:off x="0" y="6719793"/>
            <a:ext cx="14630400" cy="538609"/>
          </a:xfrm>
          <a:prstGeom prst="rect">
            <a:avLst/>
          </a:prstGeom>
        </p:spPr>
        <p:txBody>
          <a:bodyPr wrap="square">
            <a:spAutoFit/>
          </a:bodyPr>
          <a:lstStyle/>
          <a:p>
            <a:pPr algn="ctr"/>
            <a:r>
              <a:rPr lang="en-US" sz="2800" dirty="0">
                <a:hlinkClick r:id="rId3"/>
              </a:rPr>
              <a:t>https://www.ibm.com/devops/method/tutorials/was_lift_shift</a:t>
            </a:r>
            <a:endParaRPr lang="en-US" sz="2800" dirty="0"/>
          </a:p>
        </p:txBody>
      </p:sp>
    </p:spTree>
    <p:extLst>
      <p:ext uri="{BB962C8B-B14F-4D97-AF65-F5344CB8AC3E}">
        <p14:creationId xmlns:p14="http://schemas.microsoft.com/office/powerpoint/2010/main" val="8832497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Education – IBM WebSphere Application Server Migration Toolkit V9</a:t>
            </a:r>
            <a:endParaRPr lang="en-US" sz="3200" dirty="0"/>
          </a:p>
        </p:txBody>
      </p:sp>
      <p:sp>
        <p:nvSpPr>
          <p:cNvPr id="5" name="Rectangle 4"/>
          <p:cNvSpPr/>
          <p:nvPr/>
        </p:nvSpPr>
        <p:spPr>
          <a:xfrm>
            <a:off x="468946" y="6509530"/>
            <a:ext cx="12737100" cy="984885"/>
          </a:xfrm>
          <a:prstGeom prst="rect">
            <a:avLst/>
          </a:prstGeom>
        </p:spPr>
        <p:txBody>
          <a:bodyPr wrap="square">
            <a:spAutoFit/>
          </a:bodyPr>
          <a:lstStyle/>
          <a:p>
            <a:r>
              <a:rPr lang="en-US" dirty="0"/>
              <a:t>https://www-03.ibm.com/services/learning/</a:t>
            </a:r>
            <a:r>
              <a:rPr lang="en-US" dirty="0" err="1"/>
              <a:t>ites.wss</a:t>
            </a:r>
            <a:r>
              <a:rPr lang="en-US" dirty="0"/>
              <a:t>/</a:t>
            </a:r>
            <a:r>
              <a:rPr lang="en-US" dirty="0" err="1"/>
              <a:t>zz-en?pageType</a:t>
            </a:r>
            <a:r>
              <a:rPr lang="en-US" dirty="0"/>
              <a:t>=</a:t>
            </a:r>
            <a:r>
              <a:rPr lang="en-US" dirty="0" err="1"/>
              <a:t>course_description&amp;cc</a:t>
            </a:r>
            <a:r>
              <a:rPr lang="en-US" dirty="0"/>
              <a:t>=&amp;</a:t>
            </a:r>
            <a:r>
              <a:rPr lang="en-US" dirty="0" err="1"/>
              <a:t>courseCode</a:t>
            </a:r>
            <a:r>
              <a:rPr lang="en-US" dirty="0"/>
              <a:t>=DL09001G&amp;gtpcc=us</a:t>
            </a:r>
          </a:p>
        </p:txBody>
      </p:sp>
      <p:pic>
        <p:nvPicPr>
          <p:cNvPr id="6" name="Content Placeholder 5"/>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778895" y="1496642"/>
            <a:ext cx="12752511" cy="4765010"/>
          </a:xfrm>
        </p:spPr>
      </p:pic>
    </p:spTree>
    <p:extLst>
      <p:ext uri="{BB962C8B-B14F-4D97-AF65-F5344CB8AC3E}">
        <p14:creationId xmlns:p14="http://schemas.microsoft.com/office/powerpoint/2010/main" val="21424991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468946" y="1127193"/>
          <a:ext cx="13545992" cy="6736080"/>
        </p:xfrm>
        <a:graphic>
          <a:graphicData uri="http://schemas.openxmlformats.org/drawingml/2006/table">
            <a:tbl>
              <a:tblPr firstRow="1" bandRow="1">
                <a:tableStyleId>{912C8C85-51F0-491E-9774-3900AFEF0FD7}</a:tableStyleId>
              </a:tblPr>
              <a:tblGrid>
                <a:gridCol w="13545992">
                  <a:extLst>
                    <a:ext uri="{9D8B030D-6E8A-4147-A177-3AD203B41FA5}">
                      <a16:colId xmlns:a16="http://schemas.microsoft.com/office/drawing/2014/main" xmlns="" val="20000"/>
                    </a:ext>
                  </a:extLst>
                </a:gridCol>
              </a:tblGrid>
              <a:tr h="6260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400" dirty="0">
                          <a:solidFill>
                            <a:schemeClr val="bg1">
                              <a:lumMod val="50000"/>
                            </a:schemeClr>
                          </a:solidFill>
                        </a:rPr>
                        <a:t>Helpful Links</a:t>
                      </a:r>
                      <a:endParaRPr lang="en-US" sz="3400" b="0" dirty="0">
                        <a:solidFill>
                          <a:schemeClr val="bg1">
                            <a:lumMod val="50000"/>
                          </a:schemeClr>
                        </a:solidFill>
                      </a:endParaRPr>
                    </a:p>
                  </a:txBody>
                  <a:tcPr marL="146304" marR="146304" marT="73152" marB="73152"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282566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bg1">
                              <a:lumMod val="50000"/>
                            </a:schemeClr>
                          </a:solidFill>
                        </a:rPr>
                        <a:t>Microservice</a:t>
                      </a:r>
                      <a:r>
                        <a:rPr lang="en-US" sz="2400" b="1" baseline="0" dirty="0">
                          <a:solidFill>
                            <a:schemeClr val="bg1">
                              <a:lumMod val="50000"/>
                            </a:schemeClr>
                          </a:solidFill>
                        </a:rPr>
                        <a:t> Builder </a:t>
                      </a:r>
                      <a:r>
                        <a:rPr lang="en-US" sz="2400" b="1" dirty="0">
                          <a:solidFill>
                            <a:schemeClr val="bg1">
                              <a:lumMod val="50000"/>
                            </a:schemeClr>
                          </a:solidFill>
                        </a:rPr>
                        <a:t>Webcast June 2017: </a:t>
                      </a:r>
                      <a:r>
                        <a:rPr lang="en-US" sz="2400" b="0" dirty="0">
                          <a:solidFill>
                            <a:schemeClr val="bg1">
                              <a:lumMod val="50000"/>
                            </a:schemeClr>
                          </a:solidFill>
                          <a:hlinkClick r:id="rId3"/>
                        </a:rPr>
                        <a:t>https://www.imwuc.org/p/do/sd/sid=3509</a:t>
                      </a:r>
                      <a:endParaRPr lang="en-US" sz="2400" b="0" dirty="0">
                        <a:solidFill>
                          <a:schemeClr val="bg1">
                            <a:lumMod val="50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2400" b="0" dirty="0">
                        <a:solidFill>
                          <a:schemeClr val="bg1">
                            <a:lumMod val="50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bg1">
                              <a:lumMod val="50000"/>
                            </a:schemeClr>
                          </a:solidFill>
                        </a:rPr>
                        <a:t>Microservice Builder Developer Center: </a:t>
                      </a:r>
                      <a:r>
                        <a:rPr lang="en-US" sz="2400" dirty="0">
                          <a:solidFill>
                            <a:schemeClr val="bg1">
                              <a:lumMod val="50000"/>
                            </a:schemeClr>
                          </a:solidFill>
                          <a:hlinkClick r:id="rId4"/>
                        </a:rPr>
                        <a:t>https://developer.ibm.com/microservice-builder/</a:t>
                      </a:r>
                      <a:endParaRPr lang="en-US" sz="2400" dirty="0">
                        <a:solidFill>
                          <a:schemeClr val="bg1">
                            <a:lumMod val="50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a:solidFill>
                          <a:schemeClr val="bg1">
                            <a:lumMod val="50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bg1">
                              <a:lumMod val="50000"/>
                            </a:schemeClr>
                          </a:solidFill>
                        </a:rPr>
                        <a:t>IBM</a:t>
                      </a:r>
                      <a:r>
                        <a:rPr lang="en-US" sz="2400" b="1" baseline="0" dirty="0">
                          <a:solidFill>
                            <a:schemeClr val="bg1">
                              <a:lumMod val="50000"/>
                            </a:schemeClr>
                          </a:solidFill>
                        </a:rPr>
                        <a:t> Cloud </a:t>
                      </a:r>
                      <a:r>
                        <a:rPr lang="en-US" sz="2400" b="1" baseline="0" dirty="0" smtClean="0">
                          <a:solidFill>
                            <a:schemeClr val="bg1">
                              <a:lumMod val="50000"/>
                            </a:schemeClr>
                          </a:solidFill>
                        </a:rPr>
                        <a:t>Private </a:t>
                      </a:r>
                      <a:r>
                        <a:rPr lang="en-US" sz="2400" b="1" baseline="0" dirty="0">
                          <a:solidFill>
                            <a:schemeClr val="bg1">
                              <a:lumMod val="50000"/>
                            </a:schemeClr>
                          </a:solidFill>
                        </a:rPr>
                        <a:t>Wiki: </a:t>
                      </a:r>
                      <a:endParaRPr lang="en-US" sz="2400" baseline="0" dirty="0">
                        <a:solidFill>
                          <a:schemeClr val="bg1">
                            <a:lumMod val="50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bg1">
                              <a:lumMod val="50000"/>
                            </a:schemeClr>
                          </a:solidFill>
                          <a:hlinkClick r:id="rId5"/>
                        </a:rPr>
                        <a:t>https://www.ibm.com/developerworks/community/wikis/home?lang=en#!/wiki/W1559b1be149d_43b0_881e_9783f38faaff</a:t>
                      </a:r>
                      <a:endParaRPr lang="en-US" sz="2400" dirty="0">
                        <a:solidFill>
                          <a:schemeClr val="bg1">
                            <a:lumMod val="50000"/>
                          </a:schemeClr>
                        </a:solidFill>
                      </a:endParaRPr>
                    </a:p>
                  </a:txBody>
                  <a:tcPr marL="219456" marR="219456" marT="219456" marB="219456"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14472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smtClean="0">
                          <a:solidFill>
                            <a:schemeClr val="bg1">
                              <a:lumMod val="50000"/>
                            </a:schemeClr>
                          </a:solidFill>
                        </a:rPr>
                        <a:t>Knowledge Center:</a:t>
                      </a:r>
                      <a:endParaRPr lang="en-US" sz="2400" b="1" baseline="0" dirty="0">
                        <a:solidFill>
                          <a:schemeClr val="bg1">
                            <a:lumMod val="50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400" u="sng" dirty="0">
                          <a:solidFill>
                            <a:schemeClr val="bg1">
                              <a:lumMod val="50000"/>
                            </a:schemeClr>
                          </a:solidFill>
                          <a:hlinkClick r:id="rId6"/>
                        </a:rPr>
                        <a:t>http://ibm.biz/microservicebuilderdoc</a:t>
                      </a:r>
                      <a:endParaRPr lang="en-US" sz="2400" u="none" dirty="0">
                        <a:solidFill>
                          <a:schemeClr val="bg1">
                            <a:lumMod val="50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400" b="0" dirty="0">
                          <a:solidFill>
                            <a:schemeClr val="bg1">
                              <a:lumMod val="50000"/>
                            </a:schemeClr>
                          </a:solidFill>
                          <a:hlinkClick r:id="rId7"/>
                        </a:rPr>
                        <a:t>https://www.ibm.com/support/knowledgecenter/SSBS6K/product_welcome_cloud_private.html</a:t>
                      </a:r>
                      <a:endParaRPr lang="en-US" sz="2400" b="0" dirty="0">
                        <a:solidFill>
                          <a:schemeClr val="bg1">
                            <a:lumMod val="50000"/>
                          </a:schemeClr>
                        </a:solidFill>
                      </a:endParaRPr>
                    </a:p>
                  </a:txBody>
                  <a:tcPr marL="219456" marR="219456" marT="219456" marB="219456"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14472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bg1">
                              <a:lumMod val="50000"/>
                            </a:schemeClr>
                          </a:solidFill>
                        </a:rPr>
                        <a:t>Marketplace:</a:t>
                      </a:r>
                    </a:p>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bg1">
                              <a:lumMod val="50000"/>
                            </a:schemeClr>
                          </a:solidFill>
                          <a:hlinkClick r:id="rId8"/>
                        </a:rPr>
                        <a:t>https://www.ibm.com/us-en/marketplace/microservice-builder</a:t>
                      </a:r>
                      <a:endParaRPr lang="en-US" sz="2400" dirty="0">
                        <a:solidFill>
                          <a:schemeClr val="bg1">
                            <a:lumMod val="50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2400" b="1" dirty="0">
                        <a:solidFill>
                          <a:schemeClr val="bg1">
                            <a:lumMod val="50000"/>
                          </a:schemeClr>
                        </a:solidFill>
                      </a:endParaRPr>
                    </a:p>
                  </a:txBody>
                  <a:tcPr marL="219456" marR="219456" marT="219456" marB="219456"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bl>
          </a:graphicData>
        </a:graphic>
      </p:graphicFrame>
      <p:sp>
        <p:nvSpPr>
          <p:cNvPr id="4" name="Title 3"/>
          <p:cNvSpPr>
            <a:spLocks noGrp="1"/>
          </p:cNvSpPr>
          <p:nvPr>
            <p:ph type="title"/>
          </p:nvPr>
        </p:nvSpPr>
        <p:spPr/>
        <p:txBody>
          <a:bodyPr/>
          <a:lstStyle/>
          <a:p>
            <a:r>
              <a:rPr lang="en-US" altLang="en-US" sz="3840" dirty="0"/>
              <a:t>Microservice Builder and IBM Cloud </a:t>
            </a:r>
            <a:r>
              <a:rPr lang="en-US" altLang="en-US" sz="3840" dirty="0" smtClean="0"/>
              <a:t>Private </a:t>
            </a:r>
            <a:r>
              <a:rPr lang="en-US" altLang="en-US" sz="3840" dirty="0"/>
              <a:t>resources</a:t>
            </a:r>
            <a:endParaRPr lang="en-US" sz="3840" dirty="0"/>
          </a:p>
        </p:txBody>
      </p:sp>
    </p:spTree>
    <p:extLst>
      <p:ext uri="{BB962C8B-B14F-4D97-AF65-F5344CB8AC3E}">
        <p14:creationId xmlns:p14="http://schemas.microsoft.com/office/powerpoint/2010/main" val="27942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996133409"/>
              </p:ext>
            </p:extLst>
          </p:nvPr>
        </p:nvGraphicFramePr>
        <p:xfrm>
          <a:off x="468946" y="1127193"/>
          <a:ext cx="13545992" cy="6252120"/>
        </p:xfrm>
        <a:graphic>
          <a:graphicData uri="http://schemas.openxmlformats.org/drawingml/2006/table">
            <a:tbl>
              <a:tblPr firstRow="1" bandRow="1">
                <a:tableStyleId>{912C8C85-51F0-491E-9774-3900AFEF0FD7}</a:tableStyleId>
              </a:tblPr>
              <a:tblGrid>
                <a:gridCol w="13545992">
                  <a:extLst>
                    <a:ext uri="{9D8B030D-6E8A-4147-A177-3AD203B41FA5}">
                      <a16:colId xmlns:a16="http://schemas.microsoft.com/office/drawing/2014/main" xmlns="" val="20000"/>
                    </a:ext>
                  </a:extLst>
                </a:gridCol>
              </a:tblGrid>
              <a:tr h="59922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400" dirty="0">
                          <a:solidFill>
                            <a:schemeClr val="bg1">
                              <a:lumMod val="50000"/>
                            </a:schemeClr>
                          </a:solidFill>
                        </a:rPr>
                        <a:t>Helpful Links</a:t>
                      </a:r>
                      <a:endParaRPr lang="en-US" sz="3400" b="0" dirty="0">
                        <a:solidFill>
                          <a:schemeClr val="bg1">
                            <a:lumMod val="50000"/>
                          </a:schemeClr>
                        </a:solidFill>
                      </a:endParaRPr>
                    </a:p>
                  </a:txBody>
                  <a:tcPr marL="146304" marR="146304" marT="73152" marB="73152"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238050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smtClean="0">
                          <a:solidFill>
                            <a:schemeClr val="bg1">
                              <a:lumMod val="50000"/>
                            </a:schemeClr>
                          </a:solidFill>
                        </a:rPr>
                        <a:t>IBM Cloud Private blog post:</a:t>
                      </a:r>
                      <a:r>
                        <a:rPr lang="en-US" sz="2400" b="1" baseline="0" dirty="0" smtClean="0">
                          <a:solidFill>
                            <a:schemeClr val="bg1">
                              <a:lumMod val="50000"/>
                            </a:schemeClr>
                          </a:solidFill>
                        </a:rPr>
                        <a:t> </a:t>
                      </a:r>
                      <a:r>
                        <a:rPr lang="en-US" sz="2400" dirty="0" smtClean="0">
                          <a:hlinkClick r:id="rId3"/>
                        </a:rPr>
                        <a:t>https://t.co/ST1FKnkaTM</a:t>
                      </a:r>
                      <a:endParaRPr lang="en-US" sz="2400" b="0" dirty="0">
                        <a:solidFill>
                          <a:schemeClr val="bg1">
                            <a:lumMod val="50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2400" b="0" dirty="0">
                        <a:solidFill>
                          <a:schemeClr val="bg1">
                            <a:lumMod val="50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smtClean="0">
                          <a:solidFill>
                            <a:schemeClr val="bg1">
                              <a:lumMod val="50000"/>
                            </a:schemeClr>
                          </a:solidFill>
                        </a:rPr>
                        <a:t>Video on IBM Cloud Private: </a:t>
                      </a:r>
                      <a:r>
                        <a:rPr lang="en-US" sz="2400" dirty="0" smtClean="0">
                          <a:hlinkClick r:id="rId4"/>
                        </a:rPr>
                        <a:t>https://t.co/KC4H3pSuLL</a:t>
                      </a:r>
                      <a:endParaRPr lang="en-US" sz="2400" dirty="0" smtClean="0"/>
                    </a:p>
                  </a:txBody>
                  <a:tcPr marL="219456" marR="219456" marT="219456" marB="219456"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130519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smtClean="0">
                          <a:solidFill>
                            <a:schemeClr val="bg1">
                              <a:lumMod val="50000"/>
                            </a:schemeClr>
                          </a:solidFill>
                        </a:rPr>
                        <a:t>Build and continuously deliver a Java microservices application in IBM Cloud Private:</a:t>
                      </a:r>
                      <a:r>
                        <a:rPr lang="en-US" sz="2400" b="1" baseline="0" dirty="0" smtClean="0">
                          <a:solidFill>
                            <a:schemeClr val="bg1">
                              <a:lumMod val="50000"/>
                            </a:schemeClr>
                          </a:solidFill>
                        </a:rPr>
                        <a:t> </a:t>
                      </a:r>
                      <a:r>
                        <a:rPr lang="en-US" sz="2400" dirty="0" smtClean="0">
                          <a:hlinkClick r:id="rId5"/>
                        </a:rPr>
                        <a:t>https://ibm.co/2vGNtZI</a:t>
                      </a:r>
                      <a:endParaRPr lang="en-US" sz="24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2400" b="1" dirty="0" smtClean="0">
                        <a:solidFill>
                          <a:schemeClr val="bg1">
                            <a:lumMod val="50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smtClean="0">
                          <a:solidFill>
                            <a:schemeClr val="bg1">
                              <a:lumMod val="50000"/>
                            </a:schemeClr>
                          </a:solidFill>
                        </a:rPr>
                        <a:t>Developing microservices</a:t>
                      </a:r>
                      <a:r>
                        <a:rPr lang="en-US" sz="2400" b="1" baseline="0" dirty="0" smtClean="0">
                          <a:solidFill>
                            <a:schemeClr val="bg1">
                              <a:lumMod val="50000"/>
                            </a:schemeClr>
                          </a:solidFill>
                        </a:rPr>
                        <a:t> for IBM Cloud Private</a:t>
                      </a:r>
                      <a:r>
                        <a:rPr lang="en-US" sz="2400" b="1" dirty="0" smtClean="0">
                          <a:solidFill>
                            <a:schemeClr val="bg1">
                              <a:lumMod val="50000"/>
                            </a:schemeClr>
                          </a:solidFill>
                        </a:rPr>
                        <a:t>: </a:t>
                      </a:r>
                      <a:r>
                        <a:rPr lang="en-US" sz="2400" dirty="0" smtClean="0">
                          <a:hlinkClick r:id="rId5"/>
                        </a:rPr>
                        <a:t>https://ibm.co/2vGNtZI</a:t>
                      </a:r>
                      <a:endParaRPr lang="en-US" sz="2400" b="0" dirty="0">
                        <a:solidFill>
                          <a:schemeClr val="bg1">
                            <a:lumMod val="50000"/>
                          </a:schemeClr>
                        </a:solidFill>
                      </a:endParaRPr>
                    </a:p>
                  </a:txBody>
                  <a:tcPr marL="219456" marR="219456" marT="219456" marB="219456"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130519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b="1" dirty="0">
                        <a:solidFill>
                          <a:schemeClr val="bg1">
                            <a:lumMod val="50000"/>
                          </a:schemeClr>
                        </a:solidFill>
                      </a:endParaRPr>
                    </a:p>
                  </a:txBody>
                  <a:tcPr marL="219456" marR="219456" marT="219456" marB="219456"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bl>
          </a:graphicData>
        </a:graphic>
      </p:graphicFrame>
      <p:sp>
        <p:nvSpPr>
          <p:cNvPr id="4" name="Title 3"/>
          <p:cNvSpPr>
            <a:spLocks noGrp="1"/>
          </p:cNvSpPr>
          <p:nvPr>
            <p:ph type="title"/>
          </p:nvPr>
        </p:nvSpPr>
        <p:spPr/>
        <p:txBody>
          <a:bodyPr/>
          <a:lstStyle/>
          <a:p>
            <a:r>
              <a:rPr lang="en-US" altLang="en-US" sz="3840" dirty="0" smtClean="0"/>
              <a:t>IBM Cloud Private resources</a:t>
            </a:r>
            <a:endParaRPr lang="en-US" sz="3840" dirty="0"/>
          </a:p>
        </p:txBody>
      </p:sp>
    </p:spTree>
    <p:extLst>
      <p:ext uri="{BB962C8B-B14F-4D97-AF65-F5344CB8AC3E}">
        <p14:creationId xmlns:p14="http://schemas.microsoft.com/office/powerpoint/2010/main" val="835028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468946" y="1127194"/>
          <a:ext cx="13439559" cy="6896516"/>
        </p:xfrm>
        <a:graphic>
          <a:graphicData uri="http://schemas.openxmlformats.org/drawingml/2006/table">
            <a:tbl>
              <a:tblPr firstRow="1" bandRow="1">
                <a:tableStyleId>{912C8C85-51F0-491E-9774-3900AFEF0FD7}</a:tableStyleId>
              </a:tblPr>
              <a:tblGrid>
                <a:gridCol w="13439559">
                  <a:extLst>
                    <a:ext uri="{9D8B030D-6E8A-4147-A177-3AD203B41FA5}">
                      <a16:colId xmlns:a16="http://schemas.microsoft.com/office/drawing/2014/main" xmlns="" val="20000"/>
                    </a:ext>
                  </a:extLst>
                </a:gridCol>
              </a:tblGrid>
              <a:tr h="63738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3400" dirty="0">
                          <a:solidFill>
                            <a:schemeClr val="bg1">
                              <a:lumMod val="50000"/>
                            </a:schemeClr>
                          </a:solidFill>
                        </a:rPr>
                        <a:t>Helpful Links</a:t>
                      </a:r>
                      <a:endParaRPr lang="en-US" sz="3400" b="0" dirty="0">
                        <a:solidFill>
                          <a:schemeClr val="bg1">
                            <a:lumMod val="50000"/>
                          </a:schemeClr>
                        </a:solidFill>
                      </a:endParaRPr>
                    </a:p>
                  </a:txBody>
                  <a:tcPr marL="146304" marR="146304" marT="73152" marB="73152"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357871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smtClean="0">
                          <a:solidFill>
                            <a:schemeClr val="bg1">
                              <a:lumMod val="50000"/>
                            </a:schemeClr>
                          </a:solidFill>
                        </a:rPr>
                        <a:t>Use Kubernetes Secrets to Make Your App Portal Across Clouds: </a:t>
                      </a:r>
                      <a:r>
                        <a:rPr lang="en-US" sz="2400" dirty="0" smtClean="0">
                          <a:hlinkClick r:id="rId3"/>
                        </a:rPr>
                        <a:t>https://developer.ibm.com/recipes/tutorials/use-kubernetes-secrets-to-make-your-app-portable-across-clouds/ </a:t>
                      </a:r>
                      <a:endParaRPr lang="en-US" sz="24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2400" b="0" dirty="0">
                        <a:solidFill>
                          <a:schemeClr val="bg1">
                            <a:lumMod val="50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smtClean="0">
                          <a:solidFill>
                            <a:schemeClr val="bg1">
                              <a:lumMod val="50000"/>
                            </a:schemeClr>
                          </a:solidFill>
                        </a:rPr>
                        <a:t>Running Istio on IBM Cloud Private: </a:t>
                      </a:r>
                    </a:p>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hlinkClick r:id="rId4"/>
                        </a:rPr>
                        <a:t>https://developer.ibm.com/recipes/tutorials/running-istio-on-ibm-cloud-private </a:t>
                      </a:r>
                      <a:endParaRPr lang="en-US" sz="2400" dirty="0">
                        <a:solidFill>
                          <a:schemeClr val="bg1">
                            <a:lumMod val="50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2400" b="1" dirty="0" smtClean="0">
                        <a:solidFill>
                          <a:schemeClr val="bg1">
                            <a:lumMod val="50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smtClean="0">
                          <a:solidFill>
                            <a:schemeClr val="bg1">
                              <a:lumMod val="50000"/>
                            </a:schemeClr>
                          </a:solidFill>
                        </a:rPr>
                        <a:t>Deploy MQ</a:t>
                      </a:r>
                      <a:r>
                        <a:rPr lang="en-US" sz="2400" b="1" baseline="0" dirty="0" smtClean="0">
                          <a:solidFill>
                            <a:schemeClr val="bg1">
                              <a:lumMod val="50000"/>
                            </a:schemeClr>
                          </a:solidFill>
                        </a:rPr>
                        <a:t> into IBM Cloud Private: </a:t>
                      </a:r>
                      <a:endParaRPr lang="en-US" sz="2400" baseline="0" dirty="0">
                        <a:solidFill>
                          <a:schemeClr val="bg1">
                            <a:lumMod val="50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hlinkClick r:id="rId5"/>
                        </a:rPr>
                        <a:t>https://developer.ibm.com/recipes/tutorials/deploy-mq-into-ibm-cloud-private </a:t>
                      </a:r>
                      <a:endParaRPr lang="en-US" sz="2400" dirty="0">
                        <a:solidFill>
                          <a:schemeClr val="bg1">
                            <a:lumMod val="50000"/>
                          </a:schemeClr>
                        </a:solidFill>
                      </a:endParaRPr>
                    </a:p>
                  </a:txBody>
                  <a:tcPr marL="219456" marR="219456" marT="219456" marB="219456"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147358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smtClean="0">
                          <a:solidFill>
                            <a:schemeClr val="bg1">
                              <a:lumMod val="50000"/>
                            </a:schemeClr>
                          </a:solidFill>
                        </a:rPr>
                        <a:t>Deploy Db2 into IBM Cloud Private:</a:t>
                      </a:r>
                      <a:endParaRPr lang="en-US" sz="2400" b="1" baseline="0" dirty="0">
                        <a:solidFill>
                          <a:schemeClr val="bg1">
                            <a:lumMod val="50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hlinkClick r:id="rId6"/>
                        </a:rPr>
                        <a:t>https://developer.ibm.com/recipes/tutorials/deploy-db2-into-ibm-cloud-private </a:t>
                      </a:r>
                      <a:endParaRPr lang="en-US" sz="2400" u="none" dirty="0">
                        <a:solidFill>
                          <a:schemeClr val="bg1">
                            <a:lumMod val="50000"/>
                          </a:schemeClr>
                        </a:solidFill>
                      </a:endParaRPr>
                    </a:p>
                  </a:txBody>
                  <a:tcPr marL="219456" marR="219456" marT="219456" marB="219456"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10277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400" b="1" dirty="0">
                        <a:solidFill>
                          <a:schemeClr val="bg1">
                            <a:lumMod val="50000"/>
                          </a:schemeClr>
                        </a:solidFill>
                      </a:endParaRPr>
                    </a:p>
                  </a:txBody>
                  <a:tcPr marL="219456" marR="219456" marT="219456" marB="219456" anchor="ctr">
                    <a:lnL w="9525" cap="flat" cmpd="sng" algn="ctr">
                      <a:noFill/>
                      <a:prstDash val="solid"/>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bl>
          </a:graphicData>
        </a:graphic>
      </p:graphicFrame>
      <p:sp>
        <p:nvSpPr>
          <p:cNvPr id="4" name="Title 3"/>
          <p:cNvSpPr>
            <a:spLocks noGrp="1"/>
          </p:cNvSpPr>
          <p:nvPr>
            <p:ph type="title"/>
          </p:nvPr>
        </p:nvSpPr>
        <p:spPr/>
        <p:txBody>
          <a:bodyPr/>
          <a:lstStyle/>
          <a:p>
            <a:r>
              <a:rPr lang="en-US" altLang="en-US" sz="3840" dirty="0" smtClean="0"/>
              <a:t>Hybrid Cloud CTO developerWorks recipes</a:t>
            </a:r>
            <a:endParaRPr lang="en-US" sz="3840" dirty="0"/>
          </a:p>
        </p:txBody>
      </p:sp>
    </p:spTree>
    <p:extLst>
      <p:ext uri="{BB962C8B-B14F-4D97-AF65-F5344CB8AC3E}">
        <p14:creationId xmlns:p14="http://schemas.microsoft.com/office/powerpoint/2010/main" val="822069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Backup</a:t>
            </a:r>
            <a:endParaRPr lang="en-US" dirty="0"/>
          </a:p>
        </p:txBody>
      </p:sp>
    </p:spTree>
    <p:extLst>
      <p:ext uri="{BB962C8B-B14F-4D97-AF65-F5344CB8AC3E}">
        <p14:creationId xmlns:p14="http://schemas.microsoft.com/office/powerpoint/2010/main" val="16238839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 name="Pentagon 1053"/>
          <p:cNvSpPr/>
          <p:nvPr/>
        </p:nvSpPr>
        <p:spPr>
          <a:xfrm rot="5400000">
            <a:off x="2622563" y="-98823"/>
            <a:ext cx="1770365" cy="5326379"/>
          </a:xfrm>
          <a:prstGeom prst="homePlate">
            <a:avLst>
              <a:gd name="adj" fmla="val 27125"/>
            </a:avLst>
          </a:prstGeom>
          <a:solidFill>
            <a:srgbClr val="00659E"/>
          </a:solidFill>
          <a:ln>
            <a:noFill/>
          </a:ln>
        </p:spPr>
        <p:style>
          <a:lnRef idx="2">
            <a:schemeClr val="accent1">
              <a:shade val="50000"/>
            </a:schemeClr>
          </a:lnRef>
          <a:fillRef idx="1">
            <a:schemeClr val="accent1"/>
          </a:fillRef>
          <a:effectRef idx="0">
            <a:schemeClr val="accent1"/>
          </a:effectRef>
          <a:fontRef idx="minor">
            <a:schemeClr val="lt1"/>
          </a:fontRef>
        </p:style>
        <p:txBody>
          <a:bodyPr lIns="146252" tIns="73126" rIns="146252" bIns="73126" anchor="ctr"/>
          <a:lstStyle/>
          <a:p>
            <a:pPr algn="ctr">
              <a:defRPr/>
            </a:pPr>
            <a:endParaRPr lang="en-US" sz="1800" dirty="0"/>
          </a:p>
        </p:txBody>
      </p:sp>
      <p:sp>
        <p:nvSpPr>
          <p:cNvPr id="106" name="Pentagon 105"/>
          <p:cNvSpPr/>
          <p:nvPr/>
        </p:nvSpPr>
        <p:spPr>
          <a:xfrm rot="5400000">
            <a:off x="9759574" y="-568322"/>
            <a:ext cx="1853310" cy="6348300"/>
          </a:xfrm>
          <a:prstGeom prst="homePlate">
            <a:avLst>
              <a:gd name="adj" fmla="val 27125"/>
            </a:avLst>
          </a:prstGeom>
          <a:solidFill>
            <a:srgbClr val="00A7A0"/>
          </a:solidFill>
          <a:ln>
            <a:noFill/>
          </a:ln>
        </p:spPr>
        <p:style>
          <a:lnRef idx="2">
            <a:schemeClr val="accent1">
              <a:shade val="50000"/>
            </a:schemeClr>
          </a:lnRef>
          <a:fillRef idx="1">
            <a:schemeClr val="accent1"/>
          </a:fillRef>
          <a:effectRef idx="0">
            <a:schemeClr val="accent1"/>
          </a:effectRef>
          <a:fontRef idx="minor">
            <a:schemeClr val="lt1"/>
          </a:fontRef>
        </p:style>
        <p:txBody>
          <a:bodyPr lIns="146252" tIns="73126" rIns="146252" bIns="73126" anchor="ctr"/>
          <a:lstStyle/>
          <a:p>
            <a:pPr algn="ctr">
              <a:defRPr/>
            </a:pPr>
            <a:endParaRPr lang="en-US" sz="1800" dirty="0"/>
          </a:p>
        </p:txBody>
      </p:sp>
      <p:sp>
        <p:nvSpPr>
          <p:cNvPr id="57" name="Rectangle 56"/>
          <p:cNvSpPr/>
          <p:nvPr/>
        </p:nvSpPr>
        <p:spPr>
          <a:xfrm flipH="1">
            <a:off x="5844543" y="4621532"/>
            <a:ext cx="2641600" cy="2677043"/>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46252" tIns="73126" rIns="146252" bIns="73126" anchor="ctr"/>
          <a:lstStyle/>
          <a:p>
            <a:pPr algn="ctr">
              <a:defRPr/>
            </a:pPr>
            <a:endParaRPr lang="en-US" sz="1800" dirty="0">
              <a:solidFill>
                <a:schemeClr val="accent1">
                  <a:lumMod val="10000"/>
                </a:schemeClr>
              </a:solidFill>
            </a:endParaRPr>
          </a:p>
        </p:txBody>
      </p:sp>
      <p:sp>
        <p:nvSpPr>
          <p:cNvPr id="20486" name="TextBox 5"/>
          <p:cNvSpPr txBox="1">
            <a:spLocks noChangeArrowheads="1"/>
          </p:cNvSpPr>
          <p:nvPr/>
        </p:nvSpPr>
        <p:spPr bwMode="auto">
          <a:xfrm>
            <a:off x="3639824" y="6091156"/>
            <a:ext cx="1670050" cy="443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6252" tIns="73126" rIns="146252" bIns="73126">
            <a:spAutoFit/>
          </a:bodyPr>
          <a:lstStyle>
            <a:lvl1pPr>
              <a:defRPr sz="1500">
                <a:solidFill>
                  <a:schemeClr val="tx1"/>
                </a:solidFill>
                <a:latin typeface="Calibri" pitchFamily="34" charset="0"/>
                <a:ea typeface="MS PGothic" pitchFamily="34" charset="-128"/>
              </a:defRPr>
            </a:lvl1pPr>
            <a:lvl2pPr marL="742950" indent="-285750">
              <a:defRPr sz="1500">
                <a:solidFill>
                  <a:schemeClr val="tx1"/>
                </a:solidFill>
                <a:latin typeface="Calibri" pitchFamily="34" charset="0"/>
                <a:ea typeface="MS PGothic" pitchFamily="34" charset="-128"/>
              </a:defRPr>
            </a:lvl2pPr>
            <a:lvl3pPr marL="1143000" indent="-228600">
              <a:defRPr sz="1500">
                <a:solidFill>
                  <a:schemeClr val="tx1"/>
                </a:solidFill>
                <a:latin typeface="Calibri" pitchFamily="34" charset="0"/>
                <a:ea typeface="MS PGothic" pitchFamily="34" charset="-128"/>
              </a:defRPr>
            </a:lvl3pPr>
            <a:lvl4pPr marL="1600200" indent="-228600">
              <a:defRPr sz="1500">
                <a:solidFill>
                  <a:schemeClr val="tx1"/>
                </a:solidFill>
                <a:latin typeface="Calibri" pitchFamily="34" charset="0"/>
                <a:ea typeface="MS PGothic" pitchFamily="34" charset="-128"/>
              </a:defRPr>
            </a:lvl4pPr>
            <a:lvl5pPr marL="2057400" indent="-228600">
              <a:defRPr sz="1500">
                <a:solidFill>
                  <a:schemeClr val="tx1"/>
                </a:solidFill>
                <a:latin typeface="Calibri" pitchFamily="34" charset="0"/>
                <a:ea typeface="MS PGothic" pitchFamily="34" charset="-128"/>
              </a:defRPr>
            </a:lvl5pPr>
            <a:lvl6pPr marL="2514600" indent="-228600" defTabSz="787400" eaLnBrk="0" fontAlgn="base" hangingPunct="0">
              <a:spcBef>
                <a:spcPct val="0"/>
              </a:spcBef>
              <a:spcAft>
                <a:spcPct val="0"/>
              </a:spcAft>
              <a:defRPr sz="1500">
                <a:solidFill>
                  <a:schemeClr val="tx1"/>
                </a:solidFill>
                <a:latin typeface="Calibri" pitchFamily="34" charset="0"/>
                <a:ea typeface="MS PGothic" pitchFamily="34" charset="-128"/>
              </a:defRPr>
            </a:lvl6pPr>
            <a:lvl7pPr marL="2971800" indent="-228600" defTabSz="787400" eaLnBrk="0" fontAlgn="base" hangingPunct="0">
              <a:spcBef>
                <a:spcPct val="0"/>
              </a:spcBef>
              <a:spcAft>
                <a:spcPct val="0"/>
              </a:spcAft>
              <a:defRPr sz="1500">
                <a:solidFill>
                  <a:schemeClr val="tx1"/>
                </a:solidFill>
                <a:latin typeface="Calibri" pitchFamily="34" charset="0"/>
                <a:ea typeface="MS PGothic" pitchFamily="34" charset="-128"/>
              </a:defRPr>
            </a:lvl7pPr>
            <a:lvl8pPr marL="3429000" indent="-228600" defTabSz="787400" eaLnBrk="0" fontAlgn="base" hangingPunct="0">
              <a:spcBef>
                <a:spcPct val="0"/>
              </a:spcBef>
              <a:spcAft>
                <a:spcPct val="0"/>
              </a:spcAft>
              <a:defRPr sz="1500">
                <a:solidFill>
                  <a:schemeClr val="tx1"/>
                </a:solidFill>
                <a:latin typeface="Calibri" pitchFamily="34" charset="0"/>
                <a:ea typeface="MS PGothic" pitchFamily="34" charset="-128"/>
              </a:defRPr>
            </a:lvl8pPr>
            <a:lvl9pPr marL="3886200" indent="-228600" defTabSz="787400" eaLnBrk="0" fontAlgn="base" hangingPunct="0">
              <a:spcBef>
                <a:spcPct val="0"/>
              </a:spcBef>
              <a:spcAft>
                <a:spcPct val="0"/>
              </a:spcAft>
              <a:defRPr sz="1500">
                <a:solidFill>
                  <a:schemeClr val="tx1"/>
                </a:solidFill>
                <a:latin typeface="Calibri" pitchFamily="34" charset="0"/>
                <a:ea typeface="MS PGothic" pitchFamily="34" charset="-128"/>
              </a:defRPr>
            </a:lvl9pPr>
          </a:lstStyle>
          <a:p>
            <a:r>
              <a:rPr lang="en-US" altLang="en-US" sz="1920" b="1" dirty="0">
                <a:solidFill>
                  <a:schemeClr val="accent1">
                    <a:lumMod val="10000"/>
                  </a:schemeClr>
                </a:solidFill>
                <a:cs typeface="Arial" pitchFamily="34" charset="0"/>
              </a:rPr>
              <a:t>Marathoner</a:t>
            </a:r>
          </a:p>
        </p:txBody>
      </p:sp>
      <p:sp>
        <p:nvSpPr>
          <p:cNvPr id="20487" name="TextBox 15"/>
          <p:cNvSpPr txBox="1">
            <a:spLocks noChangeArrowheads="1"/>
          </p:cNvSpPr>
          <p:nvPr/>
        </p:nvSpPr>
        <p:spPr bwMode="auto">
          <a:xfrm>
            <a:off x="9347228" y="6240787"/>
            <a:ext cx="1254760" cy="443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6252" tIns="73126" rIns="146252" bIns="73126">
            <a:spAutoFit/>
          </a:bodyPr>
          <a:lstStyle>
            <a:lvl1pPr>
              <a:defRPr sz="1500">
                <a:solidFill>
                  <a:schemeClr val="tx1"/>
                </a:solidFill>
                <a:latin typeface="Calibri" pitchFamily="34" charset="0"/>
                <a:ea typeface="MS PGothic" pitchFamily="34" charset="-128"/>
              </a:defRPr>
            </a:lvl1pPr>
            <a:lvl2pPr marL="742950" indent="-285750">
              <a:defRPr sz="1500">
                <a:solidFill>
                  <a:schemeClr val="tx1"/>
                </a:solidFill>
                <a:latin typeface="Calibri" pitchFamily="34" charset="0"/>
                <a:ea typeface="MS PGothic" pitchFamily="34" charset="-128"/>
              </a:defRPr>
            </a:lvl2pPr>
            <a:lvl3pPr marL="1143000" indent="-228600">
              <a:defRPr sz="1500">
                <a:solidFill>
                  <a:schemeClr val="tx1"/>
                </a:solidFill>
                <a:latin typeface="Calibri" pitchFamily="34" charset="0"/>
                <a:ea typeface="MS PGothic" pitchFamily="34" charset="-128"/>
              </a:defRPr>
            </a:lvl3pPr>
            <a:lvl4pPr marL="1600200" indent="-228600">
              <a:defRPr sz="1500">
                <a:solidFill>
                  <a:schemeClr val="tx1"/>
                </a:solidFill>
                <a:latin typeface="Calibri" pitchFamily="34" charset="0"/>
                <a:ea typeface="MS PGothic" pitchFamily="34" charset="-128"/>
              </a:defRPr>
            </a:lvl4pPr>
            <a:lvl5pPr marL="2057400" indent="-228600">
              <a:defRPr sz="1500">
                <a:solidFill>
                  <a:schemeClr val="tx1"/>
                </a:solidFill>
                <a:latin typeface="Calibri" pitchFamily="34" charset="0"/>
                <a:ea typeface="MS PGothic" pitchFamily="34" charset="-128"/>
              </a:defRPr>
            </a:lvl5pPr>
            <a:lvl6pPr marL="2514600" indent="-228600" defTabSz="787400" eaLnBrk="0" fontAlgn="base" hangingPunct="0">
              <a:spcBef>
                <a:spcPct val="0"/>
              </a:spcBef>
              <a:spcAft>
                <a:spcPct val="0"/>
              </a:spcAft>
              <a:defRPr sz="1500">
                <a:solidFill>
                  <a:schemeClr val="tx1"/>
                </a:solidFill>
                <a:latin typeface="Calibri" pitchFamily="34" charset="0"/>
                <a:ea typeface="MS PGothic" pitchFamily="34" charset="-128"/>
              </a:defRPr>
            </a:lvl6pPr>
            <a:lvl7pPr marL="2971800" indent="-228600" defTabSz="787400" eaLnBrk="0" fontAlgn="base" hangingPunct="0">
              <a:spcBef>
                <a:spcPct val="0"/>
              </a:spcBef>
              <a:spcAft>
                <a:spcPct val="0"/>
              </a:spcAft>
              <a:defRPr sz="1500">
                <a:solidFill>
                  <a:schemeClr val="tx1"/>
                </a:solidFill>
                <a:latin typeface="Calibri" pitchFamily="34" charset="0"/>
                <a:ea typeface="MS PGothic" pitchFamily="34" charset="-128"/>
              </a:defRPr>
            </a:lvl7pPr>
            <a:lvl8pPr marL="3429000" indent="-228600" defTabSz="787400" eaLnBrk="0" fontAlgn="base" hangingPunct="0">
              <a:spcBef>
                <a:spcPct val="0"/>
              </a:spcBef>
              <a:spcAft>
                <a:spcPct val="0"/>
              </a:spcAft>
              <a:defRPr sz="1500">
                <a:solidFill>
                  <a:schemeClr val="tx1"/>
                </a:solidFill>
                <a:latin typeface="Calibri" pitchFamily="34" charset="0"/>
                <a:ea typeface="MS PGothic" pitchFamily="34" charset="-128"/>
              </a:defRPr>
            </a:lvl8pPr>
            <a:lvl9pPr marL="3886200" indent="-228600" defTabSz="787400" eaLnBrk="0" fontAlgn="base" hangingPunct="0">
              <a:spcBef>
                <a:spcPct val="0"/>
              </a:spcBef>
              <a:spcAft>
                <a:spcPct val="0"/>
              </a:spcAft>
              <a:defRPr sz="1500">
                <a:solidFill>
                  <a:schemeClr val="tx1"/>
                </a:solidFill>
                <a:latin typeface="Calibri" pitchFamily="34" charset="0"/>
                <a:ea typeface="MS PGothic" pitchFamily="34" charset="-128"/>
              </a:defRPr>
            </a:lvl9pPr>
          </a:lstStyle>
          <a:p>
            <a:pPr algn="ctr"/>
            <a:r>
              <a:rPr lang="en-US" altLang="en-US" sz="1920" b="1" dirty="0">
                <a:solidFill>
                  <a:schemeClr val="accent1">
                    <a:lumMod val="10000"/>
                  </a:schemeClr>
                </a:solidFill>
                <a:cs typeface="Arial" pitchFamily="34" charset="0"/>
              </a:rPr>
              <a:t>Sprinter</a:t>
            </a:r>
          </a:p>
        </p:txBody>
      </p:sp>
      <p:sp>
        <p:nvSpPr>
          <p:cNvPr id="20488" name="Text Box 25"/>
          <p:cNvSpPr txBox="1">
            <a:spLocks noChangeArrowheads="1"/>
          </p:cNvSpPr>
          <p:nvPr/>
        </p:nvSpPr>
        <p:spPr bwMode="auto">
          <a:xfrm>
            <a:off x="8724928" y="3541410"/>
            <a:ext cx="2938780" cy="1883589"/>
          </a:xfrm>
          <a:prstGeom prst="rect">
            <a:avLst/>
          </a:prstGeom>
          <a:noFill/>
          <a:ln>
            <a:noFill/>
          </a:ln>
          <a:effectLst>
            <a:prstShdw prst="shdw17" dist="17961" dir="2700000">
              <a:srgbClr val="004373"/>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9687" tIns="54862" rIns="109687" bIns="54862">
            <a:spAutoFit/>
          </a:bodyPr>
          <a:lstStyle>
            <a:lvl1pPr marL="177800" indent="-177800">
              <a:defRPr sz="1500">
                <a:solidFill>
                  <a:schemeClr val="tx1"/>
                </a:solidFill>
                <a:latin typeface="Calibri" pitchFamily="34" charset="0"/>
                <a:ea typeface="MS PGothic" pitchFamily="34" charset="-128"/>
              </a:defRPr>
            </a:lvl1pPr>
            <a:lvl2pPr marL="742950" indent="-285750">
              <a:defRPr sz="1500">
                <a:solidFill>
                  <a:schemeClr val="tx1"/>
                </a:solidFill>
                <a:latin typeface="Calibri" pitchFamily="34" charset="0"/>
                <a:ea typeface="MS PGothic" pitchFamily="34" charset="-128"/>
              </a:defRPr>
            </a:lvl2pPr>
            <a:lvl3pPr marL="1143000" indent="-228600">
              <a:defRPr sz="1500">
                <a:solidFill>
                  <a:schemeClr val="tx1"/>
                </a:solidFill>
                <a:latin typeface="Calibri" pitchFamily="34" charset="0"/>
                <a:ea typeface="MS PGothic" pitchFamily="34" charset="-128"/>
              </a:defRPr>
            </a:lvl3pPr>
            <a:lvl4pPr marL="1600200" indent="-228600">
              <a:defRPr sz="1500">
                <a:solidFill>
                  <a:schemeClr val="tx1"/>
                </a:solidFill>
                <a:latin typeface="Calibri" pitchFamily="34" charset="0"/>
                <a:ea typeface="MS PGothic" pitchFamily="34" charset="-128"/>
              </a:defRPr>
            </a:lvl4pPr>
            <a:lvl5pPr marL="2057400" indent="-228600">
              <a:defRPr sz="1500">
                <a:solidFill>
                  <a:schemeClr val="tx1"/>
                </a:solidFill>
                <a:latin typeface="Calibri" pitchFamily="34" charset="0"/>
                <a:ea typeface="MS PGothic" pitchFamily="34" charset="-128"/>
              </a:defRPr>
            </a:lvl5pPr>
            <a:lvl6pPr marL="2514600" indent="-228600" defTabSz="787400" eaLnBrk="0" fontAlgn="base" hangingPunct="0">
              <a:spcBef>
                <a:spcPct val="0"/>
              </a:spcBef>
              <a:spcAft>
                <a:spcPct val="0"/>
              </a:spcAft>
              <a:defRPr sz="1500">
                <a:solidFill>
                  <a:schemeClr val="tx1"/>
                </a:solidFill>
                <a:latin typeface="Calibri" pitchFamily="34" charset="0"/>
                <a:ea typeface="MS PGothic" pitchFamily="34" charset="-128"/>
              </a:defRPr>
            </a:lvl6pPr>
            <a:lvl7pPr marL="2971800" indent="-228600" defTabSz="787400" eaLnBrk="0" fontAlgn="base" hangingPunct="0">
              <a:spcBef>
                <a:spcPct val="0"/>
              </a:spcBef>
              <a:spcAft>
                <a:spcPct val="0"/>
              </a:spcAft>
              <a:defRPr sz="1500">
                <a:solidFill>
                  <a:schemeClr val="tx1"/>
                </a:solidFill>
                <a:latin typeface="Calibri" pitchFamily="34" charset="0"/>
                <a:ea typeface="MS PGothic" pitchFamily="34" charset="-128"/>
              </a:defRPr>
            </a:lvl7pPr>
            <a:lvl8pPr marL="3429000" indent="-228600" defTabSz="787400" eaLnBrk="0" fontAlgn="base" hangingPunct="0">
              <a:spcBef>
                <a:spcPct val="0"/>
              </a:spcBef>
              <a:spcAft>
                <a:spcPct val="0"/>
              </a:spcAft>
              <a:defRPr sz="1500">
                <a:solidFill>
                  <a:schemeClr val="tx1"/>
                </a:solidFill>
                <a:latin typeface="Calibri" pitchFamily="34" charset="0"/>
                <a:ea typeface="MS PGothic" pitchFamily="34" charset="-128"/>
              </a:defRPr>
            </a:lvl8pPr>
            <a:lvl9pPr marL="3886200" indent="-228600" defTabSz="787400" eaLnBrk="0" fontAlgn="base" hangingPunct="0">
              <a:spcBef>
                <a:spcPct val="0"/>
              </a:spcBef>
              <a:spcAft>
                <a:spcPct val="0"/>
              </a:spcAft>
              <a:defRPr sz="1500">
                <a:solidFill>
                  <a:schemeClr val="tx1"/>
                </a:solidFill>
                <a:latin typeface="Calibri" pitchFamily="34" charset="0"/>
                <a:ea typeface="MS PGothic" pitchFamily="34" charset="-128"/>
              </a:defRPr>
            </a:lvl9pPr>
          </a:lstStyle>
          <a:p>
            <a:pPr>
              <a:buFont typeface="Arial" pitchFamily="34" charset="0"/>
              <a:buChar char="•"/>
            </a:pPr>
            <a:r>
              <a:rPr lang="en-US" altLang="en-US" sz="1920" dirty="0">
                <a:solidFill>
                  <a:schemeClr val="accent1">
                    <a:lumMod val="10000"/>
                  </a:schemeClr>
                </a:solidFill>
                <a:latin typeface="Arail"/>
                <a:ea typeface="Gill Sans"/>
                <a:cs typeface="Gill Sans"/>
              </a:rPr>
              <a:t>Composable</a:t>
            </a:r>
          </a:p>
          <a:p>
            <a:pPr>
              <a:buFont typeface="Arial" pitchFamily="34" charset="0"/>
              <a:buChar char="•"/>
            </a:pPr>
            <a:r>
              <a:rPr lang="en-US" altLang="en-US" sz="1920" dirty="0">
                <a:solidFill>
                  <a:schemeClr val="accent1">
                    <a:lumMod val="10000"/>
                  </a:schemeClr>
                </a:solidFill>
                <a:latin typeface="Arail"/>
                <a:ea typeface="Gill Sans"/>
                <a:cs typeface="Gill Sans"/>
              </a:rPr>
              <a:t>Continuous delivery</a:t>
            </a:r>
          </a:p>
          <a:p>
            <a:pPr>
              <a:buFont typeface="Arial" pitchFamily="34" charset="0"/>
              <a:buChar char="•"/>
            </a:pPr>
            <a:r>
              <a:rPr lang="en-US" altLang="en-US" sz="1920" dirty="0">
                <a:solidFill>
                  <a:schemeClr val="accent1">
                    <a:lumMod val="10000"/>
                  </a:schemeClr>
                </a:solidFill>
                <a:latin typeface="Arail"/>
                <a:ea typeface="Gill Sans"/>
                <a:cs typeface="Gill Sans"/>
              </a:rPr>
              <a:t>Continuous integration</a:t>
            </a:r>
          </a:p>
          <a:p>
            <a:pPr>
              <a:buFont typeface="Arial" pitchFamily="34" charset="0"/>
              <a:buChar char="•"/>
            </a:pPr>
            <a:r>
              <a:rPr lang="en-US" altLang="en-US" sz="1920" dirty="0">
                <a:solidFill>
                  <a:schemeClr val="accent1">
                    <a:lumMod val="10000"/>
                  </a:schemeClr>
                </a:solidFill>
                <a:latin typeface="Arail"/>
                <a:ea typeface="Gill Sans"/>
                <a:cs typeface="Gill Sans"/>
              </a:rPr>
              <a:t>Autonomic scaling</a:t>
            </a:r>
          </a:p>
          <a:p>
            <a:pPr>
              <a:buFont typeface="Arial" pitchFamily="34" charset="0"/>
              <a:buChar char="•"/>
            </a:pPr>
            <a:r>
              <a:rPr lang="en-US" altLang="en-US" sz="1920" dirty="0">
                <a:solidFill>
                  <a:schemeClr val="accent1">
                    <a:lumMod val="10000"/>
                  </a:schemeClr>
                </a:solidFill>
                <a:latin typeface="Arail"/>
                <a:ea typeface="Gill Sans"/>
                <a:cs typeface="Gill Sans"/>
              </a:rPr>
              <a:t>Continuous monitoring</a:t>
            </a:r>
          </a:p>
          <a:p>
            <a:pPr>
              <a:buFont typeface="Arial" pitchFamily="34" charset="0"/>
              <a:buChar char="•"/>
            </a:pPr>
            <a:endParaRPr lang="en-US" altLang="en-US" sz="1920" dirty="0">
              <a:solidFill>
                <a:schemeClr val="accent1">
                  <a:lumMod val="10000"/>
                </a:schemeClr>
              </a:solidFill>
              <a:latin typeface="Arail"/>
              <a:ea typeface="Gill Sans"/>
              <a:cs typeface="Gill Sans"/>
            </a:endParaRPr>
          </a:p>
        </p:txBody>
      </p:sp>
      <p:sp>
        <p:nvSpPr>
          <p:cNvPr id="3" name="Rectangle 2"/>
          <p:cNvSpPr/>
          <p:nvPr/>
        </p:nvSpPr>
        <p:spPr>
          <a:xfrm>
            <a:off x="7423157" y="1709948"/>
            <a:ext cx="6557617" cy="1292609"/>
          </a:xfrm>
          <a:prstGeom prst="rect">
            <a:avLst/>
          </a:prstGeom>
          <a:ln>
            <a:noFill/>
          </a:ln>
        </p:spPr>
        <p:txBody>
          <a:bodyPr wrap="square" lIns="146252" tIns="73126" rIns="146252" bIns="73126">
            <a:spAutoFit/>
          </a:bodyPr>
          <a:lstStyle/>
          <a:p>
            <a:pPr algn="ctr">
              <a:defRPr/>
            </a:pPr>
            <a:r>
              <a:rPr lang="en-US" sz="2280" b="1" u="sng" dirty="0">
                <a:solidFill>
                  <a:schemeClr val="bg1"/>
                </a:solidFill>
                <a:latin typeface="Arail"/>
                <a:cs typeface="Gill Sans"/>
              </a:rPr>
              <a:t>WebSphere Liberty</a:t>
            </a:r>
          </a:p>
          <a:p>
            <a:pPr algn="ctr">
              <a:defRPr/>
            </a:pPr>
            <a:r>
              <a:rPr lang="en-US" sz="2280" b="1" dirty="0">
                <a:solidFill>
                  <a:schemeClr val="bg1"/>
                </a:solidFill>
                <a:latin typeface="Arail"/>
                <a:cs typeface="Gill Sans"/>
              </a:rPr>
              <a:t>Speed of Innovation</a:t>
            </a:r>
          </a:p>
          <a:p>
            <a:pPr algn="ctr">
              <a:defRPr/>
            </a:pPr>
            <a:r>
              <a:rPr lang="en-US" sz="1440" b="1" dirty="0">
                <a:solidFill>
                  <a:schemeClr val="bg1"/>
                </a:solidFill>
                <a:latin typeface="Arail"/>
                <a:cs typeface="Gill Sans"/>
              </a:rPr>
              <a:t>Explore, develop and deploy for growth opportunities</a:t>
            </a:r>
          </a:p>
          <a:p>
            <a:pPr algn="ctr">
              <a:defRPr/>
            </a:pPr>
            <a:r>
              <a:rPr lang="en-US" sz="1440" b="1" dirty="0">
                <a:solidFill>
                  <a:schemeClr val="accent3"/>
                </a:solidFill>
                <a:latin typeface="Arail"/>
                <a:cs typeface="Gill Sans"/>
              </a:rPr>
              <a:t>Systems of Engagement</a:t>
            </a:r>
            <a:r>
              <a:rPr lang="en-US" sz="1440" b="1" dirty="0">
                <a:solidFill>
                  <a:schemeClr val="bg1"/>
                </a:solidFill>
                <a:latin typeface="Arail"/>
                <a:cs typeface="Gill Sans"/>
              </a:rPr>
              <a:t>, DevOps, Continuous Delivery, Microservices, Cloud</a:t>
            </a:r>
            <a:endParaRPr lang="en-US" sz="1440" b="1" i="1" dirty="0">
              <a:solidFill>
                <a:schemeClr val="bg1"/>
              </a:solidFill>
              <a:latin typeface="Arail"/>
              <a:cs typeface="Gill Sans"/>
            </a:endParaRPr>
          </a:p>
        </p:txBody>
      </p:sp>
      <p:sp>
        <p:nvSpPr>
          <p:cNvPr id="22" name="Rectangle 21"/>
          <p:cNvSpPr/>
          <p:nvPr/>
        </p:nvSpPr>
        <p:spPr>
          <a:xfrm>
            <a:off x="976971" y="1743202"/>
            <a:ext cx="5035210" cy="1514208"/>
          </a:xfrm>
          <a:prstGeom prst="rect">
            <a:avLst/>
          </a:prstGeom>
          <a:ln>
            <a:noFill/>
          </a:ln>
        </p:spPr>
        <p:txBody>
          <a:bodyPr wrap="square" lIns="146252" tIns="73126" rIns="146252" bIns="73126">
            <a:spAutoFit/>
          </a:bodyPr>
          <a:lstStyle/>
          <a:p>
            <a:pPr algn="ctr">
              <a:defRPr/>
            </a:pPr>
            <a:r>
              <a:rPr lang="en-US" sz="2280" b="1" u="sng" dirty="0">
                <a:solidFill>
                  <a:schemeClr val="bg1"/>
                </a:solidFill>
                <a:latin typeface="Arail"/>
                <a:cs typeface="Gill Sans"/>
              </a:rPr>
              <a:t>WebSphere traditional </a:t>
            </a:r>
          </a:p>
          <a:p>
            <a:pPr algn="ctr">
              <a:defRPr/>
            </a:pPr>
            <a:r>
              <a:rPr lang="en-US" sz="2280" b="1" dirty="0">
                <a:solidFill>
                  <a:schemeClr val="bg1"/>
                </a:solidFill>
                <a:latin typeface="Arail"/>
                <a:cs typeface="Gill Sans"/>
              </a:rPr>
              <a:t>Speed of Operation </a:t>
            </a:r>
          </a:p>
          <a:p>
            <a:pPr algn="ctr">
              <a:defRPr/>
            </a:pPr>
            <a:r>
              <a:rPr lang="en-US" sz="1440" b="1" dirty="0">
                <a:solidFill>
                  <a:schemeClr val="bg1"/>
                </a:solidFill>
                <a:latin typeface="Arail"/>
                <a:cs typeface="Gill Sans"/>
              </a:rPr>
              <a:t>Manage &amp; maintain stable, mission critical transactional applications  </a:t>
            </a:r>
          </a:p>
          <a:p>
            <a:pPr algn="ctr">
              <a:defRPr/>
            </a:pPr>
            <a:r>
              <a:rPr lang="en-US" sz="1440" b="1" dirty="0">
                <a:solidFill>
                  <a:schemeClr val="accent3"/>
                </a:solidFill>
                <a:latin typeface="Arail"/>
                <a:cs typeface="Gill Sans"/>
              </a:rPr>
              <a:t>Systems of Record</a:t>
            </a:r>
          </a:p>
        </p:txBody>
      </p:sp>
      <p:sp>
        <p:nvSpPr>
          <p:cNvPr id="20491" name="Text Box 25"/>
          <p:cNvSpPr txBox="1">
            <a:spLocks noChangeArrowheads="1"/>
          </p:cNvSpPr>
          <p:nvPr/>
        </p:nvSpPr>
        <p:spPr bwMode="auto">
          <a:xfrm>
            <a:off x="2722882" y="3709038"/>
            <a:ext cx="3037840" cy="997192"/>
          </a:xfrm>
          <a:prstGeom prst="rect">
            <a:avLst/>
          </a:prstGeom>
          <a:noFill/>
          <a:ln>
            <a:noFill/>
          </a:ln>
          <a:effectLst>
            <a:prstShdw prst="shdw17" dist="17961" dir="2700000">
              <a:srgbClr val="004373"/>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9687" tIns="54862" rIns="109687" bIns="54862">
            <a:spAutoFit/>
          </a:bodyPr>
          <a:lstStyle>
            <a:lvl1pPr marL="177800" indent="-177800">
              <a:defRPr sz="1500">
                <a:solidFill>
                  <a:schemeClr val="tx1"/>
                </a:solidFill>
                <a:latin typeface="Calibri" pitchFamily="34" charset="0"/>
                <a:ea typeface="MS PGothic" pitchFamily="34" charset="-128"/>
              </a:defRPr>
            </a:lvl1pPr>
            <a:lvl2pPr marL="742950" indent="-285750">
              <a:defRPr sz="1500">
                <a:solidFill>
                  <a:schemeClr val="tx1"/>
                </a:solidFill>
                <a:latin typeface="Calibri" pitchFamily="34" charset="0"/>
                <a:ea typeface="MS PGothic" pitchFamily="34" charset="-128"/>
              </a:defRPr>
            </a:lvl2pPr>
            <a:lvl3pPr marL="1143000" indent="-228600">
              <a:defRPr sz="1500">
                <a:solidFill>
                  <a:schemeClr val="tx1"/>
                </a:solidFill>
                <a:latin typeface="Calibri" pitchFamily="34" charset="0"/>
                <a:ea typeface="MS PGothic" pitchFamily="34" charset="-128"/>
              </a:defRPr>
            </a:lvl3pPr>
            <a:lvl4pPr marL="1600200" indent="-228600">
              <a:defRPr sz="1500">
                <a:solidFill>
                  <a:schemeClr val="tx1"/>
                </a:solidFill>
                <a:latin typeface="Calibri" pitchFamily="34" charset="0"/>
                <a:ea typeface="MS PGothic" pitchFamily="34" charset="-128"/>
              </a:defRPr>
            </a:lvl4pPr>
            <a:lvl5pPr marL="2057400" indent="-228600">
              <a:defRPr sz="1500">
                <a:solidFill>
                  <a:schemeClr val="tx1"/>
                </a:solidFill>
                <a:latin typeface="Calibri" pitchFamily="34" charset="0"/>
                <a:ea typeface="MS PGothic" pitchFamily="34" charset="-128"/>
              </a:defRPr>
            </a:lvl5pPr>
            <a:lvl6pPr marL="2514600" indent="-228600" defTabSz="787400" eaLnBrk="0" fontAlgn="base" hangingPunct="0">
              <a:spcBef>
                <a:spcPct val="0"/>
              </a:spcBef>
              <a:spcAft>
                <a:spcPct val="0"/>
              </a:spcAft>
              <a:defRPr sz="1500">
                <a:solidFill>
                  <a:schemeClr val="tx1"/>
                </a:solidFill>
                <a:latin typeface="Calibri" pitchFamily="34" charset="0"/>
                <a:ea typeface="MS PGothic" pitchFamily="34" charset="-128"/>
              </a:defRPr>
            </a:lvl6pPr>
            <a:lvl7pPr marL="2971800" indent="-228600" defTabSz="787400" eaLnBrk="0" fontAlgn="base" hangingPunct="0">
              <a:spcBef>
                <a:spcPct val="0"/>
              </a:spcBef>
              <a:spcAft>
                <a:spcPct val="0"/>
              </a:spcAft>
              <a:defRPr sz="1500">
                <a:solidFill>
                  <a:schemeClr val="tx1"/>
                </a:solidFill>
                <a:latin typeface="Calibri" pitchFamily="34" charset="0"/>
                <a:ea typeface="MS PGothic" pitchFamily="34" charset="-128"/>
              </a:defRPr>
            </a:lvl7pPr>
            <a:lvl8pPr marL="3429000" indent="-228600" defTabSz="787400" eaLnBrk="0" fontAlgn="base" hangingPunct="0">
              <a:spcBef>
                <a:spcPct val="0"/>
              </a:spcBef>
              <a:spcAft>
                <a:spcPct val="0"/>
              </a:spcAft>
              <a:defRPr sz="1500">
                <a:solidFill>
                  <a:schemeClr val="tx1"/>
                </a:solidFill>
                <a:latin typeface="Calibri" pitchFamily="34" charset="0"/>
                <a:ea typeface="MS PGothic" pitchFamily="34" charset="-128"/>
              </a:defRPr>
            </a:lvl8pPr>
            <a:lvl9pPr marL="3886200" indent="-228600" defTabSz="787400" eaLnBrk="0" fontAlgn="base" hangingPunct="0">
              <a:spcBef>
                <a:spcPct val="0"/>
              </a:spcBef>
              <a:spcAft>
                <a:spcPct val="0"/>
              </a:spcAft>
              <a:defRPr sz="1500">
                <a:solidFill>
                  <a:schemeClr val="tx1"/>
                </a:solidFill>
                <a:latin typeface="Calibri" pitchFamily="34" charset="0"/>
                <a:ea typeface="MS PGothic" pitchFamily="34" charset="-128"/>
              </a:defRPr>
            </a:lvl9pPr>
          </a:lstStyle>
          <a:p>
            <a:pPr>
              <a:buFont typeface="Arial" pitchFamily="34" charset="0"/>
              <a:buChar char="•"/>
            </a:pPr>
            <a:r>
              <a:rPr lang="en-US" altLang="en-US" sz="1920" dirty="0">
                <a:solidFill>
                  <a:schemeClr val="accent1">
                    <a:lumMod val="10000"/>
                  </a:schemeClr>
                </a:solidFill>
                <a:latin typeface="Arail"/>
                <a:ea typeface="Gill Sans"/>
                <a:cs typeface="Gill Sans"/>
              </a:rPr>
              <a:t>Longer release cycles</a:t>
            </a:r>
          </a:p>
          <a:p>
            <a:pPr>
              <a:buFont typeface="Arial" pitchFamily="34" charset="0"/>
              <a:buChar char="•"/>
            </a:pPr>
            <a:r>
              <a:rPr lang="en-US" altLang="en-US" sz="1920" dirty="0">
                <a:solidFill>
                  <a:schemeClr val="accent1">
                    <a:lumMod val="10000"/>
                  </a:schemeClr>
                </a:solidFill>
                <a:latin typeface="Arail"/>
                <a:ea typeface="Gill Sans"/>
                <a:cs typeface="Gill Sans"/>
              </a:rPr>
              <a:t>Cost savings with workload consolidation</a:t>
            </a:r>
          </a:p>
        </p:txBody>
      </p:sp>
      <p:sp>
        <p:nvSpPr>
          <p:cNvPr id="20492" name="Text Box 25"/>
          <p:cNvSpPr txBox="1">
            <a:spLocks noChangeArrowheads="1"/>
          </p:cNvSpPr>
          <p:nvPr/>
        </p:nvSpPr>
        <p:spPr bwMode="auto">
          <a:xfrm>
            <a:off x="8724903" y="6583687"/>
            <a:ext cx="4152899" cy="997192"/>
          </a:xfrm>
          <a:prstGeom prst="rect">
            <a:avLst/>
          </a:prstGeom>
          <a:noFill/>
          <a:ln>
            <a:noFill/>
          </a:ln>
          <a:effectLst>
            <a:prstShdw prst="shdw17" dist="17961" dir="2700000">
              <a:srgbClr val="004373"/>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9687" tIns="54862" rIns="109687" bIns="54862">
            <a:spAutoFit/>
          </a:bodyPr>
          <a:lstStyle>
            <a:lvl1pPr marL="177800" indent="-177800">
              <a:defRPr sz="1500">
                <a:solidFill>
                  <a:schemeClr val="tx1"/>
                </a:solidFill>
                <a:latin typeface="Calibri" pitchFamily="34" charset="0"/>
                <a:ea typeface="MS PGothic" pitchFamily="34" charset="-128"/>
              </a:defRPr>
            </a:lvl1pPr>
            <a:lvl2pPr marL="742950" indent="-285750">
              <a:defRPr sz="1500">
                <a:solidFill>
                  <a:schemeClr val="tx1"/>
                </a:solidFill>
                <a:latin typeface="Calibri" pitchFamily="34" charset="0"/>
                <a:ea typeface="MS PGothic" pitchFamily="34" charset="-128"/>
              </a:defRPr>
            </a:lvl2pPr>
            <a:lvl3pPr marL="1143000" indent="-228600">
              <a:defRPr sz="1500">
                <a:solidFill>
                  <a:schemeClr val="tx1"/>
                </a:solidFill>
                <a:latin typeface="Calibri" pitchFamily="34" charset="0"/>
                <a:ea typeface="MS PGothic" pitchFamily="34" charset="-128"/>
              </a:defRPr>
            </a:lvl3pPr>
            <a:lvl4pPr marL="1600200" indent="-228600">
              <a:defRPr sz="1500">
                <a:solidFill>
                  <a:schemeClr val="tx1"/>
                </a:solidFill>
                <a:latin typeface="Calibri" pitchFamily="34" charset="0"/>
                <a:ea typeface="MS PGothic" pitchFamily="34" charset="-128"/>
              </a:defRPr>
            </a:lvl4pPr>
            <a:lvl5pPr marL="2057400" indent="-228600">
              <a:defRPr sz="1500">
                <a:solidFill>
                  <a:schemeClr val="tx1"/>
                </a:solidFill>
                <a:latin typeface="Calibri" pitchFamily="34" charset="0"/>
                <a:ea typeface="MS PGothic" pitchFamily="34" charset="-128"/>
              </a:defRPr>
            </a:lvl5pPr>
            <a:lvl6pPr marL="2514600" indent="-228600" defTabSz="787400" eaLnBrk="0" fontAlgn="base" hangingPunct="0">
              <a:spcBef>
                <a:spcPct val="0"/>
              </a:spcBef>
              <a:spcAft>
                <a:spcPct val="0"/>
              </a:spcAft>
              <a:defRPr sz="1500">
                <a:solidFill>
                  <a:schemeClr val="tx1"/>
                </a:solidFill>
                <a:latin typeface="Calibri" pitchFamily="34" charset="0"/>
                <a:ea typeface="MS PGothic" pitchFamily="34" charset="-128"/>
              </a:defRPr>
            </a:lvl6pPr>
            <a:lvl7pPr marL="2971800" indent="-228600" defTabSz="787400" eaLnBrk="0" fontAlgn="base" hangingPunct="0">
              <a:spcBef>
                <a:spcPct val="0"/>
              </a:spcBef>
              <a:spcAft>
                <a:spcPct val="0"/>
              </a:spcAft>
              <a:defRPr sz="1500">
                <a:solidFill>
                  <a:schemeClr val="tx1"/>
                </a:solidFill>
                <a:latin typeface="Calibri" pitchFamily="34" charset="0"/>
                <a:ea typeface="MS PGothic" pitchFamily="34" charset="-128"/>
              </a:defRPr>
            </a:lvl7pPr>
            <a:lvl8pPr marL="3429000" indent="-228600" defTabSz="787400" eaLnBrk="0" fontAlgn="base" hangingPunct="0">
              <a:spcBef>
                <a:spcPct val="0"/>
              </a:spcBef>
              <a:spcAft>
                <a:spcPct val="0"/>
              </a:spcAft>
              <a:defRPr sz="1500">
                <a:solidFill>
                  <a:schemeClr val="tx1"/>
                </a:solidFill>
                <a:latin typeface="Calibri" pitchFamily="34" charset="0"/>
                <a:ea typeface="MS PGothic" pitchFamily="34" charset="-128"/>
              </a:defRPr>
            </a:lvl8pPr>
            <a:lvl9pPr marL="3886200" indent="-228600" defTabSz="787400" eaLnBrk="0" fontAlgn="base" hangingPunct="0">
              <a:spcBef>
                <a:spcPct val="0"/>
              </a:spcBef>
              <a:spcAft>
                <a:spcPct val="0"/>
              </a:spcAft>
              <a:defRPr sz="1500">
                <a:solidFill>
                  <a:schemeClr val="tx1"/>
                </a:solidFill>
                <a:latin typeface="Calibri" pitchFamily="34" charset="0"/>
                <a:ea typeface="MS PGothic" pitchFamily="34" charset="-128"/>
              </a:defRPr>
            </a:lvl9pPr>
          </a:lstStyle>
          <a:p>
            <a:pPr>
              <a:buFont typeface="Arial" pitchFamily="34" charset="0"/>
              <a:buChar char="•"/>
            </a:pPr>
            <a:r>
              <a:rPr lang="en-US" altLang="en-US" sz="1920" dirty="0">
                <a:solidFill>
                  <a:schemeClr val="accent1">
                    <a:lumMod val="10000"/>
                  </a:schemeClr>
                </a:solidFill>
                <a:latin typeface="Arail"/>
                <a:ea typeface="Gill Sans"/>
                <a:cs typeface="Gill Sans"/>
              </a:rPr>
              <a:t>Contextual contents</a:t>
            </a:r>
          </a:p>
          <a:p>
            <a:pPr>
              <a:buFont typeface="Arial" pitchFamily="34" charset="0"/>
              <a:buChar char="•"/>
            </a:pPr>
            <a:r>
              <a:rPr lang="en-US" altLang="en-US" sz="1920" dirty="0">
                <a:solidFill>
                  <a:schemeClr val="accent1">
                    <a:lumMod val="10000"/>
                  </a:schemeClr>
                </a:solidFill>
                <a:latin typeface="Arail"/>
                <a:ea typeface="Gill Sans"/>
                <a:cs typeface="Gill Sans"/>
              </a:rPr>
              <a:t>Zero migration</a:t>
            </a:r>
          </a:p>
          <a:p>
            <a:pPr>
              <a:buFont typeface="Arial" pitchFamily="34" charset="0"/>
              <a:buChar char="•"/>
            </a:pPr>
            <a:r>
              <a:rPr lang="en-US" altLang="en-US" sz="1920" dirty="0">
                <a:solidFill>
                  <a:schemeClr val="accent1">
                    <a:lumMod val="10000"/>
                  </a:schemeClr>
                </a:solidFill>
                <a:latin typeface="Arail"/>
                <a:ea typeface="Gill Sans"/>
                <a:cs typeface="Gill Sans"/>
              </a:rPr>
              <a:t>Cloud and Mobile friendly security</a:t>
            </a:r>
          </a:p>
        </p:txBody>
      </p:sp>
      <p:sp>
        <p:nvSpPr>
          <p:cNvPr id="20493" name="Text Box 25"/>
          <p:cNvSpPr txBox="1">
            <a:spLocks noChangeArrowheads="1"/>
          </p:cNvSpPr>
          <p:nvPr/>
        </p:nvSpPr>
        <p:spPr bwMode="auto">
          <a:xfrm>
            <a:off x="2720346" y="6533810"/>
            <a:ext cx="2667000" cy="997192"/>
          </a:xfrm>
          <a:prstGeom prst="rect">
            <a:avLst/>
          </a:prstGeom>
          <a:noFill/>
          <a:ln>
            <a:noFill/>
          </a:ln>
          <a:effectLst>
            <a:prstShdw prst="shdw17" dist="17961" dir="2700000">
              <a:srgbClr val="004373"/>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9687" tIns="54862" rIns="109687" bIns="54862">
            <a:spAutoFit/>
          </a:bodyPr>
          <a:lstStyle>
            <a:lvl1pPr marL="177800" indent="-177800">
              <a:defRPr sz="1500">
                <a:solidFill>
                  <a:schemeClr val="tx1"/>
                </a:solidFill>
                <a:latin typeface="Calibri" pitchFamily="34" charset="0"/>
                <a:ea typeface="MS PGothic" pitchFamily="34" charset="-128"/>
              </a:defRPr>
            </a:lvl1pPr>
            <a:lvl2pPr marL="742950" indent="-285750">
              <a:defRPr sz="1500">
                <a:solidFill>
                  <a:schemeClr val="tx1"/>
                </a:solidFill>
                <a:latin typeface="Calibri" pitchFamily="34" charset="0"/>
                <a:ea typeface="MS PGothic" pitchFamily="34" charset="-128"/>
              </a:defRPr>
            </a:lvl2pPr>
            <a:lvl3pPr marL="1143000" indent="-228600">
              <a:defRPr sz="1500">
                <a:solidFill>
                  <a:schemeClr val="tx1"/>
                </a:solidFill>
                <a:latin typeface="Calibri" pitchFamily="34" charset="0"/>
                <a:ea typeface="MS PGothic" pitchFamily="34" charset="-128"/>
              </a:defRPr>
            </a:lvl3pPr>
            <a:lvl4pPr marL="1600200" indent="-228600">
              <a:defRPr sz="1500">
                <a:solidFill>
                  <a:schemeClr val="tx1"/>
                </a:solidFill>
                <a:latin typeface="Calibri" pitchFamily="34" charset="0"/>
                <a:ea typeface="MS PGothic" pitchFamily="34" charset="-128"/>
              </a:defRPr>
            </a:lvl4pPr>
            <a:lvl5pPr marL="2057400" indent="-228600">
              <a:defRPr sz="1500">
                <a:solidFill>
                  <a:schemeClr val="tx1"/>
                </a:solidFill>
                <a:latin typeface="Calibri" pitchFamily="34" charset="0"/>
                <a:ea typeface="MS PGothic" pitchFamily="34" charset="-128"/>
              </a:defRPr>
            </a:lvl5pPr>
            <a:lvl6pPr marL="2514600" indent="-228600" defTabSz="787400" eaLnBrk="0" fontAlgn="base" hangingPunct="0">
              <a:spcBef>
                <a:spcPct val="0"/>
              </a:spcBef>
              <a:spcAft>
                <a:spcPct val="0"/>
              </a:spcAft>
              <a:defRPr sz="1500">
                <a:solidFill>
                  <a:schemeClr val="tx1"/>
                </a:solidFill>
                <a:latin typeface="Calibri" pitchFamily="34" charset="0"/>
                <a:ea typeface="MS PGothic" pitchFamily="34" charset="-128"/>
              </a:defRPr>
            </a:lvl6pPr>
            <a:lvl7pPr marL="2971800" indent="-228600" defTabSz="787400" eaLnBrk="0" fontAlgn="base" hangingPunct="0">
              <a:spcBef>
                <a:spcPct val="0"/>
              </a:spcBef>
              <a:spcAft>
                <a:spcPct val="0"/>
              </a:spcAft>
              <a:defRPr sz="1500">
                <a:solidFill>
                  <a:schemeClr val="tx1"/>
                </a:solidFill>
                <a:latin typeface="Calibri" pitchFamily="34" charset="0"/>
                <a:ea typeface="MS PGothic" pitchFamily="34" charset="-128"/>
              </a:defRPr>
            </a:lvl7pPr>
            <a:lvl8pPr marL="3429000" indent="-228600" defTabSz="787400" eaLnBrk="0" fontAlgn="base" hangingPunct="0">
              <a:spcBef>
                <a:spcPct val="0"/>
              </a:spcBef>
              <a:spcAft>
                <a:spcPct val="0"/>
              </a:spcAft>
              <a:defRPr sz="1500">
                <a:solidFill>
                  <a:schemeClr val="tx1"/>
                </a:solidFill>
                <a:latin typeface="Calibri" pitchFamily="34" charset="0"/>
                <a:ea typeface="MS PGothic" pitchFamily="34" charset="-128"/>
              </a:defRPr>
            </a:lvl8pPr>
            <a:lvl9pPr marL="3886200" indent="-228600" defTabSz="787400" eaLnBrk="0" fontAlgn="base" hangingPunct="0">
              <a:spcBef>
                <a:spcPct val="0"/>
              </a:spcBef>
              <a:spcAft>
                <a:spcPct val="0"/>
              </a:spcAft>
              <a:defRPr sz="1500">
                <a:solidFill>
                  <a:schemeClr val="tx1"/>
                </a:solidFill>
                <a:latin typeface="Calibri" pitchFamily="34" charset="0"/>
                <a:ea typeface="MS PGothic" pitchFamily="34" charset="-128"/>
              </a:defRPr>
            </a:lvl9pPr>
          </a:lstStyle>
          <a:p>
            <a:pPr>
              <a:buFont typeface="Arial" pitchFamily="34" charset="0"/>
              <a:buChar char="•"/>
            </a:pPr>
            <a:r>
              <a:rPr lang="en-US" altLang="en-US" sz="1920" dirty="0">
                <a:solidFill>
                  <a:schemeClr val="accent1">
                    <a:lumMod val="10000"/>
                  </a:schemeClr>
                </a:solidFill>
                <a:latin typeface="Arail"/>
                <a:ea typeface="Gill Sans"/>
                <a:cs typeface="Gill Sans"/>
              </a:rPr>
              <a:t>IT-centric user requirements</a:t>
            </a:r>
          </a:p>
          <a:p>
            <a:pPr>
              <a:buFont typeface="Arial" pitchFamily="34" charset="0"/>
              <a:buChar char="•"/>
            </a:pPr>
            <a:r>
              <a:rPr lang="en-US" altLang="en-US" sz="1920" dirty="0">
                <a:solidFill>
                  <a:schemeClr val="accent1">
                    <a:lumMod val="10000"/>
                  </a:schemeClr>
                </a:solidFill>
                <a:latin typeface="Arail"/>
                <a:ea typeface="Gill Sans"/>
                <a:cs typeface="Gill Sans"/>
              </a:rPr>
              <a:t>Longer life cycles</a:t>
            </a:r>
          </a:p>
        </p:txBody>
      </p:sp>
      <p:sp>
        <p:nvSpPr>
          <p:cNvPr id="37" name="AutoShape 24"/>
          <p:cNvSpPr>
            <a:spLocks noChangeArrowheads="1"/>
          </p:cNvSpPr>
          <p:nvPr/>
        </p:nvSpPr>
        <p:spPr bwMode="auto">
          <a:xfrm rot="16200000" flipV="1">
            <a:off x="8586482" y="4901995"/>
            <a:ext cx="911644" cy="1203217"/>
          </a:xfrm>
          <a:prstGeom prst="downArrow">
            <a:avLst>
              <a:gd name="adj1" fmla="val 50000"/>
              <a:gd name="adj2" fmla="val 54762"/>
            </a:avLst>
          </a:prstGeom>
          <a:gradFill>
            <a:gsLst>
              <a:gs pos="0">
                <a:srgbClr val="00A7A0">
                  <a:alpha val="0"/>
                </a:srgbClr>
              </a:gs>
              <a:gs pos="84000">
                <a:srgbClr val="00A7A0"/>
              </a:gs>
            </a:gsLst>
            <a:lin ang="5400000" scaled="0"/>
          </a:gradFill>
          <a:ln>
            <a:noFill/>
          </a:ln>
          <a:extLst/>
        </p:spPr>
        <p:txBody>
          <a:bodyPr rot="10800000" vert="eaVert" wrap="none" lIns="109687" tIns="54862" rIns="109687" bIns="54862"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US" sz="2280" dirty="0">
              <a:solidFill>
                <a:schemeClr val="accent1">
                  <a:lumMod val="10000"/>
                </a:schemeClr>
              </a:solidFill>
            </a:endParaRPr>
          </a:p>
        </p:txBody>
      </p:sp>
      <p:sp>
        <p:nvSpPr>
          <p:cNvPr id="12" name="TextBox 11"/>
          <p:cNvSpPr txBox="1"/>
          <p:nvPr/>
        </p:nvSpPr>
        <p:spPr>
          <a:xfrm>
            <a:off x="5844543" y="5635016"/>
            <a:ext cx="2641600" cy="738611"/>
          </a:xfrm>
          <a:prstGeom prst="rect">
            <a:avLst/>
          </a:prstGeom>
          <a:gradFill>
            <a:gsLst>
              <a:gs pos="100000">
                <a:srgbClr val="00A7A0"/>
              </a:gs>
              <a:gs pos="51000">
                <a:schemeClr val="accent1">
                  <a:lumMod val="45000"/>
                  <a:lumOff val="55000"/>
                </a:schemeClr>
              </a:gs>
              <a:gs pos="0">
                <a:srgbClr val="00659E"/>
              </a:gs>
            </a:gsLst>
            <a:lin ang="0" scaled="0"/>
          </a:gradFill>
        </p:spPr>
        <p:txBody>
          <a:bodyPr lIns="146252" tIns="73126" rIns="146252" bIns="73126">
            <a:spAutoFit/>
          </a:bodyPr>
          <a:lstStyle/>
          <a:p>
            <a:pPr algn="ctr">
              <a:defRPr/>
            </a:pPr>
            <a:r>
              <a:rPr lang="en-US" sz="1920" b="1" dirty="0">
                <a:solidFill>
                  <a:schemeClr val="accent1">
                    <a:lumMod val="10000"/>
                  </a:schemeClr>
                </a:solidFill>
                <a:latin typeface="Arail"/>
              </a:rPr>
              <a:t>WebSphere Application Server</a:t>
            </a:r>
          </a:p>
        </p:txBody>
      </p:sp>
      <p:grpSp>
        <p:nvGrpSpPr>
          <p:cNvPr id="20499" name="Group 5"/>
          <p:cNvGrpSpPr>
            <a:grpSpLocks noChangeAspect="1"/>
          </p:cNvGrpSpPr>
          <p:nvPr/>
        </p:nvGrpSpPr>
        <p:grpSpPr bwMode="auto">
          <a:xfrm>
            <a:off x="6012183" y="4749165"/>
            <a:ext cx="2385059" cy="815341"/>
            <a:chOff x="948" y="1189"/>
            <a:chExt cx="4262" cy="1944"/>
          </a:xfrm>
        </p:grpSpPr>
        <p:sp>
          <p:nvSpPr>
            <p:cNvPr id="30764" name="Freeform 6"/>
            <p:cNvSpPr>
              <a:spLocks noEditPoints="1"/>
            </p:cNvSpPr>
            <p:nvPr/>
          </p:nvSpPr>
          <p:spPr bwMode="auto">
            <a:xfrm>
              <a:off x="948" y="1189"/>
              <a:ext cx="1938" cy="1944"/>
            </a:xfrm>
            <a:custGeom>
              <a:avLst/>
              <a:gdLst>
                <a:gd name="T0" fmla="*/ 970 w 819"/>
                <a:gd name="T1" fmla="*/ 0 h 820"/>
                <a:gd name="T2" fmla="*/ 0 w 819"/>
                <a:gd name="T3" fmla="*/ 972 h 820"/>
                <a:gd name="T4" fmla="*/ 970 w 819"/>
                <a:gd name="T5" fmla="*/ 1944 h 820"/>
                <a:gd name="T6" fmla="*/ 1937 w 819"/>
                <a:gd name="T7" fmla="*/ 972 h 820"/>
                <a:gd name="T8" fmla="*/ 970 w 819"/>
                <a:gd name="T9" fmla="*/ 0 h 820"/>
                <a:gd name="T10" fmla="*/ 970 w 819"/>
                <a:gd name="T11" fmla="*/ 1828 h 820"/>
                <a:gd name="T12" fmla="*/ 114 w 819"/>
                <a:gd name="T13" fmla="*/ 972 h 820"/>
                <a:gd name="T14" fmla="*/ 970 w 819"/>
                <a:gd name="T15" fmla="*/ 114 h 820"/>
                <a:gd name="T16" fmla="*/ 1823 w 819"/>
                <a:gd name="T17" fmla="*/ 972 h 820"/>
                <a:gd name="T18" fmla="*/ 970 w 819"/>
                <a:gd name="T19" fmla="*/ 1828 h 8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19" h="820">
                  <a:moveTo>
                    <a:pt x="410" y="0"/>
                  </a:moveTo>
                  <a:cubicBezTo>
                    <a:pt x="183" y="0"/>
                    <a:pt x="0" y="183"/>
                    <a:pt x="0" y="410"/>
                  </a:cubicBezTo>
                  <a:cubicBezTo>
                    <a:pt x="0" y="636"/>
                    <a:pt x="183" y="820"/>
                    <a:pt x="410" y="820"/>
                  </a:cubicBezTo>
                  <a:cubicBezTo>
                    <a:pt x="636" y="820"/>
                    <a:pt x="819" y="636"/>
                    <a:pt x="819" y="410"/>
                  </a:cubicBezTo>
                  <a:cubicBezTo>
                    <a:pt x="819" y="183"/>
                    <a:pt x="636" y="0"/>
                    <a:pt x="410" y="0"/>
                  </a:cubicBezTo>
                  <a:close/>
                  <a:moveTo>
                    <a:pt x="410" y="771"/>
                  </a:moveTo>
                  <a:cubicBezTo>
                    <a:pt x="210" y="771"/>
                    <a:pt x="48" y="609"/>
                    <a:pt x="48" y="410"/>
                  </a:cubicBezTo>
                  <a:cubicBezTo>
                    <a:pt x="48" y="210"/>
                    <a:pt x="210" y="48"/>
                    <a:pt x="410" y="48"/>
                  </a:cubicBezTo>
                  <a:cubicBezTo>
                    <a:pt x="609" y="48"/>
                    <a:pt x="771" y="210"/>
                    <a:pt x="771" y="410"/>
                  </a:cubicBezTo>
                  <a:cubicBezTo>
                    <a:pt x="771" y="609"/>
                    <a:pt x="609" y="771"/>
                    <a:pt x="410" y="771"/>
                  </a:cubicBezTo>
                  <a:close/>
                </a:path>
              </a:pathLst>
            </a:custGeom>
            <a:solidFill>
              <a:srgbClr val="0065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1800" dirty="0">
                <a:solidFill>
                  <a:schemeClr val="accent1">
                    <a:lumMod val="10000"/>
                  </a:schemeClr>
                </a:solidFill>
              </a:endParaRPr>
            </a:p>
          </p:txBody>
        </p:sp>
        <p:sp>
          <p:nvSpPr>
            <p:cNvPr id="30765" name="Freeform 7"/>
            <p:cNvSpPr>
              <a:spLocks noEditPoints="1"/>
            </p:cNvSpPr>
            <p:nvPr/>
          </p:nvSpPr>
          <p:spPr bwMode="auto">
            <a:xfrm>
              <a:off x="1524" y="1289"/>
              <a:ext cx="785" cy="1744"/>
            </a:xfrm>
            <a:custGeom>
              <a:avLst/>
              <a:gdLst>
                <a:gd name="T0" fmla="*/ 393 w 332"/>
                <a:gd name="T1" fmla="*/ 0 h 734"/>
                <a:gd name="T2" fmla="*/ 0 w 332"/>
                <a:gd name="T3" fmla="*/ 870 h 734"/>
                <a:gd name="T4" fmla="*/ 393 w 332"/>
                <a:gd name="T5" fmla="*/ 1740 h 734"/>
                <a:gd name="T6" fmla="*/ 785 w 332"/>
                <a:gd name="T7" fmla="*/ 870 h 734"/>
                <a:gd name="T8" fmla="*/ 393 w 332"/>
                <a:gd name="T9" fmla="*/ 0 h 734"/>
                <a:gd name="T10" fmla="*/ 385 w 332"/>
                <a:gd name="T11" fmla="*/ 1636 h 734"/>
                <a:gd name="T12" fmla="*/ 73 w 332"/>
                <a:gd name="T13" fmla="*/ 870 h 734"/>
                <a:gd name="T14" fmla="*/ 385 w 332"/>
                <a:gd name="T15" fmla="*/ 102 h 734"/>
                <a:gd name="T16" fmla="*/ 700 w 332"/>
                <a:gd name="T17" fmla="*/ 870 h 734"/>
                <a:gd name="T18" fmla="*/ 385 w 332"/>
                <a:gd name="T19" fmla="*/ 1636 h 7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32" h="734">
                  <a:moveTo>
                    <a:pt x="166" y="0"/>
                  </a:moveTo>
                  <a:cubicBezTo>
                    <a:pt x="74" y="0"/>
                    <a:pt x="0" y="164"/>
                    <a:pt x="0" y="367"/>
                  </a:cubicBezTo>
                  <a:cubicBezTo>
                    <a:pt x="0" y="569"/>
                    <a:pt x="74" y="734"/>
                    <a:pt x="166" y="734"/>
                  </a:cubicBezTo>
                  <a:cubicBezTo>
                    <a:pt x="257" y="734"/>
                    <a:pt x="332" y="569"/>
                    <a:pt x="332" y="367"/>
                  </a:cubicBezTo>
                  <a:cubicBezTo>
                    <a:pt x="332" y="164"/>
                    <a:pt x="257" y="0"/>
                    <a:pt x="166" y="0"/>
                  </a:cubicBezTo>
                  <a:close/>
                  <a:moveTo>
                    <a:pt x="163" y="690"/>
                  </a:moveTo>
                  <a:cubicBezTo>
                    <a:pt x="90" y="690"/>
                    <a:pt x="31" y="545"/>
                    <a:pt x="31" y="367"/>
                  </a:cubicBezTo>
                  <a:cubicBezTo>
                    <a:pt x="31" y="188"/>
                    <a:pt x="90" y="43"/>
                    <a:pt x="163" y="43"/>
                  </a:cubicBezTo>
                  <a:cubicBezTo>
                    <a:pt x="236" y="43"/>
                    <a:pt x="296" y="188"/>
                    <a:pt x="296" y="367"/>
                  </a:cubicBezTo>
                  <a:cubicBezTo>
                    <a:pt x="296" y="545"/>
                    <a:pt x="236" y="690"/>
                    <a:pt x="163" y="690"/>
                  </a:cubicBezTo>
                  <a:close/>
                </a:path>
              </a:pathLst>
            </a:custGeom>
            <a:solidFill>
              <a:srgbClr val="0065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1800" dirty="0">
                <a:solidFill>
                  <a:schemeClr val="accent1">
                    <a:lumMod val="10000"/>
                  </a:schemeClr>
                </a:solidFill>
              </a:endParaRPr>
            </a:p>
          </p:txBody>
        </p:sp>
        <p:sp>
          <p:nvSpPr>
            <p:cNvPr id="30766" name="Freeform 8"/>
            <p:cNvSpPr>
              <a:spLocks noEditPoints="1"/>
            </p:cNvSpPr>
            <p:nvPr/>
          </p:nvSpPr>
          <p:spPr bwMode="auto">
            <a:xfrm>
              <a:off x="1048" y="1766"/>
              <a:ext cx="1738" cy="790"/>
            </a:xfrm>
            <a:custGeom>
              <a:avLst/>
              <a:gdLst>
                <a:gd name="T0" fmla="*/ 0 w 734"/>
                <a:gd name="T1" fmla="*/ 394 h 332"/>
                <a:gd name="T2" fmla="*/ 869 w 734"/>
                <a:gd name="T3" fmla="*/ 787 h 332"/>
                <a:gd name="T4" fmla="*/ 1737 w 734"/>
                <a:gd name="T5" fmla="*/ 394 h 332"/>
                <a:gd name="T6" fmla="*/ 869 w 734"/>
                <a:gd name="T7" fmla="*/ 0 h 332"/>
                <a:gd name="T8" fmla="*/ 0 w 734"/>
                <a:gd name="T9" fmla="*/ 394 h 332"/>
                <a:gd name="T10" fmla="*/ 1633 w 734"/>
                <a:gd name="T11" fmla="*/ 398 h 332"/>
                <a:gd name="T12" fmla="*/ 869 w 734"/>
                <a:gd name="T13" fmla="*/ 714 h 332"/>
                <a:gd name="T14" fmla="*/ 102 w 734"/>
                <a:gd name="T15" fmla="*/ 398 h 332"/>
                <a:gd name="T16" fmla="*/ 869 w 734"/>
                <a:gd name="T17" fmla="*/ 85 h 332"/>
                <a:gd name="T18" fmla="*/ 1633 w 734"/>
                <a:gd name="T19" fmla="*/ 398 h 3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34" h="332">
                  <a:moveTo>
                    <a:pt x="0" y="166"/>
                  </a:moveTo>
                  <a:cubicBezTo>
                    <a:pt x="0" y="257"/>
                    <a:pt x="164" y="332"/>
                    <a:pt x="367" y="332"/>
                  </a:cubicBezTo>
                  <a:cubicBezTo>
                    <a:pt x="569" y="332"/>
                    <a:pt x="734" y="257"/>
                    <a:pt x="734" y="166"/>
                  </a:cubicBezTo>
                  <a:cubicBezTo>
                    <a:pt x="734" y="74"/>
                    <a:pt x="569" y="0"/>
                    <a:pt x="367" y="0"/>
                  </a:cubicBezTo>
                  <a:cubicBezTo>
                    <a:pt x="164" y="0"/>
                    <a:pt x="0" y="74"/>
                    <a:pt x="0" y="166"/>
                  </a:cubicBezTo>
                  <a:close/>
                  <a:moveTo>
                    <a:pt x="690" y="168"/>
                  </a:moveTo>
                  <a:cubicBezTo>
                    <a:pt x="690" y="241"/>
                    <a:pt x="545" y="301"/>
                    <a:pt x="367" y="301"/>
                  </a:cubicBezTo>
                  <a:cubicBezTo>
                    <a:pt x="188" y="301"/>
                    <a:pt x="43" y="241"/>
                    <a:pt x="43" y="168"/>
                  </a:cubicBezTo>
                  <a:cubicBezTo>
                    <a:pt x="43" y="95"/>
                    <a:pt x="188" y="36"/>
                    <a:pt x="367" y="36"/>
                  </a:cubicBezTo>
                  <a:cubicBezTo>
                    <a:pt x="545" y="36"/>
                    <a:pt x="690" y="95"/>
                    <a:pt x="690" y="168"/>
                  </a:cubicBezTo>
                  <a:close/>
                </a:path>
              </a:pathLst>
            </a:custGeom>
            <a:solidFill>
              <a:srgbClr val="0065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1800" dirty="0">
                <a:solidFill>
                  <a:schemeClr val="accent1">
                    <a:lumMod val="10000"/>
                  </a:schemeClr>
                </a:solidFill>
              </a:endParaRPr>
            </a:p>
          </p:txBody>
        </p:sp>
        <p:sp>
          <p:nvSpPr>
            <p:cNvPr id="30767" name="Freeform 9"/>
            <p:cNvSpPr>
              <a:spLocks/>
            </p:cNvSpPr>
            <p:nvPr/>
          </p:nvSpPr>
          <p:spPr bwMode="auto">
            <a:xfrm>
              <a:off x="3794" y="1189"/>
              <a:ext cx="613" cy="1930"/>
            </a:xfrm>
            <a:custGeom>
              <a:avLst/>
              <a:gdLst>
                <a:gd name="T0" fmla="*/ 185 w 259"/>
                <a:gd name="T1" fmla="*/ 1594 h 813"/>
                <a:gd name="T2" fmla="*/ 102 w 259"/>
                <a:gd name="T3" fmla="*/ 965 h 813"/>
                <a:gd name="T4" fmla="*/ 185 w 259"/>
                <a:gd name="T5" fmla="*/ 334 h 813"/>
                <a:gd name="T6" fmla="*/ 341 w 259"/>
                <a:gd name="T7" fmla="*/ 102 h 813"/>
                <a:gd name="T8" fmla="*/ 483 w 259"/>
                <a:gd name="T9" fmla="*/ 294 h 813"/>
                <a:gd name="T10" fmla="*/ 613 w 259"/>
                <a:gd name="T11" fmla="*/ 368 h 813"/>
                <a:gd name="T12" fmla="*/ 341 w 259"/>
                <a:gd name="T13" fmla="*/ 0 h 813"/>
                <a:gd name="T14" fmla="*/ 0 w 259"/>
                <a:gd name="T15" fmla="*/ 965 h 813"/>
                <a:gd name="T16" fmla="*/ 341 w 259"/>
                <a:gd name="T17" fmla="*/ 1928 h 813"/>
                <a:gd name="T18" fmla="*/ 346 w 259"/>
                <a:gd name="T19" fmla="*/ 1928 h 813"/>
                <a:gd name="T20" fmla="*/ 346 w 259"/>
                <a:gd name="T21" fmla="*/ 1847 h 813"/>
                <a:gd name="T22" fmla="*/ 343 w 259"/>
                <a:gd name="T23" fmla="*/ 1843 h 813"/>
                <a:gd name="T24" fmla="*/ 185 w 259"/>
                <a:gd name="T25" fmla="*/ 1594 h 8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9" h="813">
                  <a:moveTo>
                    <a:pt x="78" y="672"/>
                  </a:moveTo>
                  <a:cubicBezTo>
                    <a:pt x="55" y="602"/>
                    <a:pt x="43" y="507"/>
                    <a:pt x="43" y="407"/>
                  </a:cubicBezTo>
                  <a:cubicBezTo>
                    <a:pt x="43" y="306"/>
                    <a:pt x="55" y="212"/>
                    <a:pt x="78" y="141"/>
                  </a:cubicBezTo>
                  <a:cubicBezTo>
                    <a:pt x="101" y="69"/>
                    <a:pt x="127" y="43"/>
                    <a:pt x="144" y="43"/>
                  </a:cubicBezTo>
                  <a:cubicBezTo>
                    <a:pt x="158" y="43"/>
                    <a:pt x="182" y="65"/>
                    <a:pt x="204" y="124"/>
                  </a:cubicBezTo>
                  <a:cubicBezTo>
                    <a:pt x="213" y="127"/>
                    <a:pt x="232" y="135"/>
                    <a:pt x="259" y="155"/>
                  </a:cubicBezTo>
                  <a:cubicBezTo>
                    <a:pt x="235" y="64"/>
                    <a:pt x="196" y="0"/>
                    <a:pt x="144" y="0"/>
                  </a:cubicBezTo>
                  <a:cubicBezTo>
                    <a:pt x="49" y="0"/>
                    <a:pt x="0" y="205"/>
                    <a:pt x="0" y="407"/>
                  </a:cubicBezTo>
                  <a:cubicBezTo>
                    <a:pt x="0" y="609"/>
                    <a:pt x="49" y="813"/>
                    <a:pt x="144" y="813"/>
                  </a:cubicBezTo>
                  <a:cubicBezTo>
                    <a:pt x="144" y="813"/>
                    <a:pt x="145" y="813"/>
                    <a:pt x="146" y="813"/>
                  </a:cubicBezTo>
                  <a:cubicBezTo>
                    <a:pt x="146" y="779"/>
                    <a:pt x="146" y="779"/>
                    <a:pt x="146" y="779"/>
                  </a:cubicBezTo>
                  <a:cubicBezTo>
                    <a:pt x="146" y="779"/>
                    <a:pt x="145" y="777"/>
                    <a:pt x="145" y="777"/>
                  </a:cubicBezTo>
                  <a:cubicBezTo>
                    <a:pt x="128" y="772"/>
                    <a:pt x="101" y="744"/>
                    <a:pt x="78" y="672"/>
                  </a:cubicBezTo>
                  <a:close/>
                </a:path>
              </a:pathLst>
            </a:custGeom>
            <a:solidFill>
              <a:srgbClr val="00A7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1800" dirty="0">
                <a:solidFill>
                  <a:schemeClr val="accent1">
                    <a:lumMod val="10000"/>
                  </a:schemeClr>
                </a:solidFill>
              </a:endParaRPr>
            </a:p>
          </p:txBody>
        </p:sp>
        <p:sp>
          <p:nvSpPr>
            <p:cNvPr id="30768" name="Freeform 10"/>
            <p:cNvSpPr>
              <a:spLocks/>
            </p:cNvSpPr>
            <p:nvPr/>
          </p:nvSpPr>
          <p:spPr bwMode="auto">
            <a:xfrm>
              <a:off x="4343" y="1766"/>
              <a:ext cx="118" cy="132"/>
            </a:xfrm>
            <a:custGeom>
              <a:avLst/>
              <a:gdLst>
                <a:gd name="T0" fmla="*/ 5 w 50"/>
                <a:gd name="T1" fmla="*/ 2 h 55"/>
                <a:gd name="T2" fmla="*/ 0 w 50"/>
                <a:gd name="T3" fmla="*/ 0 h 55"/>
                <a:gd name="T4" fmla="*/ 17 w 50"/>
                <a:gd name="T5" fmla="*/ 125 h 55"/>
                <a:gd name="T6" fmla="*/ 118 w 50"/>
                <a:gd name="T7" fmla="*/ 130 h 55"/>
                <a:gd name="T8" fmla="*/ 104 w 50"/>
                <a:gd name="T9" fmla="*/ 5 h 55"/>
                <a:gd name="T10" fmla="*/ 5 w 50"/>
                <a:gd name="T11" fmla="*/ 2 h 5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0" h="55">
                  <a:moveTo>
                    <a:pt x="2" y="1"/>
                  </a:moveTo>
                  <a:cubicBezTo>
                    <a:pt x="0" y="0"/>
                    <a:pt x="0" y="0"/>
                    <a:pt x="0" y="0"/>
                  </a:cubicBezTo>
                  <a:cubicBezTo>
                    <a:pt x="3" y="17"/>
                    <a:pt x="5" y="35"/>
                    <a:pt x="7" y="53"/>
                  </a:cubicBezTo>
                  <a:cubicBezTo>
                    <a:pt x="50" y="55"/>
                    <a:pt x="50" y="55"/>
                    <a:pt x="50" y="55"/>
                  </a:cubicBezTo>
                  <a:cubicBezTo>
                    <a:pt x="49" y="37"/>
                    <a:pt x="46" y="19"/>
                    <a:pt x="44" y="2"/>
                  </a:cubicBezTo>
                  <a:cubicBezTo>
                    <a:pt x="24" y="4"/>
                    <a:pt x="2" y="1"/>
                    <a:pt x="2" y="1"/>
                  </a:cubicBezTo>
                  <a:close/>
                </a:path>
              </a:pathLst>
            </a:custGeom>
            <a:solidFill>
              <a:srgbClr val="00A7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1800" dirty="0">
                <a:solidFill>
                  <a:schemeClr val="accent1">
                    <a:lumMod val="10000"/>
                  </a:schemeClr>
                </a:solidFill>
              </a:endParaRPr>
            </a:p>
          </p:txBody>
        </p:sp>
        <p:sp>
          <p:nvSpPr>
            <p:cNvPr id="30769" name="Freeform 11"/>
            <p:cNvSpPr>
              <a:spLocks/>
            </p:cNvSpPr>
            <p:nvPr/>
          </p:nvSpPr>
          <p:spPr bwMode="auto">
            <a:xfrm>
              <a:off x="3168" y="1816"/>
              <a:ext cx="822" cy="668"/>
            </a:xfrm>
            <a:custGeom>
              <a:avLst/>
              <a:gdLst>
                <a:gd name="T0" fmla="*/ 333 w 346"/>
                <a:gd name="T1" fmla="*/ 491 h 281"/>
                <a:gd name="T2" fmla="*/ 102 w 346"/>
                <a:gd name="T3" fmla="*/ 335 h 281"/>
                <a:gd name="T4" fmla="*/ 333 w 346"/>
                <a:gd name="T5" fmla="*/ 180 h 281"/>
                <a:gd name="T6" fmla="*/ 818 w 346"/>
                <a:gd name="T7" fmla="*/ 100 h 281"/>
                <a:gd name="T8" fmla="*/ 809 w 346"/>
                <a:gd name="T9" fmla="*/ 0 h 281"/>
                <a:gd name="T10" fmla="*/ 0 w 346"/>
                <a:gd name="T11" fmla="*/ 335 h 281"/>
                <a:gd name="T12" fmla="*/ 728 w 346"/>
                <a:gd name="T13" fmla="*/ 667 h 281"/>
                <a:gd name="T14" fmla="*/ 721 w 346"/>
                <a:gd name="T15" fmla="*/ 565 h 281"/>
                <a:gd name="T16" fmla="*/ 333 w 346"/>
                <a:gd name="T17" fmla="*/ 491 h 2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46" h="281">
                  <a:moveTo>
                    <a:pt x="141" y="207"/>
                  </a:moveTo>
                  <a:cubicBezTo>
                    <a:pt x="69" y="184"/>
                    <a:pt x="43" y="158"/>
                    <a:pt x="43" y="141"/>
                  </a:cubicBezTo>
                  <a:cubicBezTo>
                    <a:pt x="43" y="125"/>
                    <a:pt x="69" y="98"/>
                    <a:pt x="141" y="76"/>
                  </a:cubicBezTo>
                  <a:cubicBezTo>
                    <a:pt x="197" y="58"/>
                    <a:pt x="269" y="46"/>
                    <a:pt x="346" y="42"/>
                  </a:cubicBezTo>
                  <a:cubicBezTo>
                    <a:pt x="342" y="0"/>
                    <a:pt x="342" y="0"/>
                    <a:pt x="342" y="0"/>
                  </a:cubicBezTo>
                  <a:cubicBezTo>
                    <a:pt x="163" y="9"/>
                    <a:pt x="0" y="57"/>
                    <a:pt x="0" y="141"/>
                  </a:cubicBezTo>
                  <a:cubicBezTo>
                    <a:pt x="0" y="220"/>
                    <a:pt x="143" y="267"/>
                    <a:pt x="308" y="281"/>
                  </a:cubicBezTo>
                  <a:cubicBezTo>
                    <a:pt x="305" y="238"/>
                    <a:pt x="305" y="238"/>
                    <a:pt x="305" y="238"/>
                  </a:cubicBezTo>
                  <a:cubicBezTo>
                    <a:pt x="243" y="232"/>
                    <a:pt x="187" y="222"/>
                    <a:pt x="141" y="207"/>
                  </a:cubicBezTo>
                  <a:close/>
                </a:path>
              </a:pathLst>
            </a:custGeom>
            <a:solidFill>
              <a:srgbClr val="00A7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1800" dirty="0">
                <a:solidFill>
                  <a:schemeClr val="accent1">
                    <a:lumMod val="10000"/>
                  </a:schemeClr>
                </a:solidFill>
              </a:endParaRPr>
            </a:p>
          </p:txBody>
        </p:sp>
        <p:sp>
          <p:nvSpPr>
            <p:cNvPr id="30770" name="Freeform 12"/>
            <p:cNvSpPr>
              <a:spLocks/>
            </p:cNvSpPr>
            <p:nvPr/>
          </p:nvSpPr>
          <p:spPr bwMode="auto">
            <a:xfrm>
              <a:off x="4175" y="1811"/>
              <a:ext cx="917" cy="332"/>
            </a:xfrm>
            <a:custGeom>
              <a:avLst/>
              <a:gdLst>
                <a:gd name="T0" fmla="*/ 7 w 387"/>
                <a:gd name="T1" fmla="*/ 0 h 139"/>
                <a:gd name="T2" fmla="*/ 0 w 387"/>
                <a:gd name="T3" fmla="*/ 102 h 139"/>
                <a:gd name="T4" fmla="*/ 585 w 387"/>
                <a:gd name="T5" fmla="*/ 185 h 139"/>
                <a:gd name="T6" fmla="*/ 828 w 387"/>
                <a:gd name="T7" fmla="*/ 329 h 139"/>
                <a:gd name="T8" fmla="*/ 916 w 387"/>
                <a:gd name="T9" fmla="*/ 305 h 139"/>
                <a:gd name="T10" fmla="*/ 7 w 387"/>
                <a:gd name="T11" fmla="*/ 0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7" h="139">
                  <a:moveTo>
                    <a:pt x="3" y="0"/>
                  </a:moveTo>
                  <a:cubicBezTo>
                    <a:pt x="0" y="43"/>
                    <a:pt x="0" y="43"/>
                    <a:pt x="0" y="43"/>
                  </a:cubicBezTo>
                  <a:cubicBezTo>
                    <a:pt x="94" y="44"/>
                    <a:pt x="181" y="57"/>
                    <a:pt x="247" y="78"/>
                  </a:cubicBezTo>
                  <a:cubicBezTo>
                    <a:pt x="311" y="98"/>
                    <a:pt x="344" y="123"/>
                    <a:pt x="350" y="139"/>
                  </a:cubicBezTo>
                  <a:cubicBezTo>
                    <a:pt x="387" y="129"/>
                    <a:pt x="387" y="129"/>
                    <a:pt x="387" y="129"/>
                  </a:cubicBezTo>
                  <a:cubicBezTo>
                    <a:pt x="367" y="47"/>
                    <a:pt x="187" y="3"/>
                    <a:pt x="3" y="0"/>
                  </a:cubicBezTo>
                  <a:close/>
                </a:path>
              </a:pathLst>
            </a:custGeom>
            <a:solidFill>
              <a:srgbClr val="00A7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1800" dirty="0">
                <a:solidFill>
                  <a:schemeClr val="accent1">
                    <a:lumMod val="10000"/>
                  </a:schemeClr>
                </a:solidFill>
              </a:endParaRPr>
            </a:p>
          </p:txBody>
        </p:sp>
        <p:sp>
          <p:nvSpPr>
            <p:cNvPr id="30771" name="Freeform 13"/>
            <p:cNvSpPr>
              <a:spLocks/>
            </p:cNvSpPr>
            <p:nvPr/>
          </p:nvSpPr>
          <p:spPr bwMode="auto">
            <a:xfrm>
              <a:off x="4861" y="2415"/>
              <a:ext cx="191" cy="282"/>
            </a:xfrm>
            <a:custGeom>
              <a:avLst/>
              <a:gdLst>
                <a:gd name="T0" fmla="*/ 0 w 80"/>
                <a:gd name="T1" fmla="*/ 227 h 119"/>
                <a:gd name="T2" fmla="*/ 76 w 80"/>
                <a:gd name="T3" fmla="*/ 282 h 119"/>
                <a:gd name="T4" fmla="*/ 189 w 80"/>
                <a:gd name="T5" fmla="*/ 45 h 119"/>
                <a:gd name="T6" fmla="*/ 106 w 80"/>
                <a:gd name="T7" fmla="*/ 0 h 119"/>
                <a:gd name="T8" fmla="*/ 0 w 80"/>
                <a:gd name="T9" fmla="*/ 227 h 1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 h="119">
                  <a:moveTo>
                    <a:pt x="0" y="96"/>
                  </a:moveTo>
                  <a:cubicBezTo>
                    <a:pt x="32" y="119"/>
                    <a:pt x="32" y="119"/>
                    <a:pt x="32" y="119"/>
                  </a:cubicBezTo>
                  <a:cubicBezTo>
                    <a:pt x="52" y="88"/>
                    <a:pt x="69" y="55"/>
                    <a:pt x="80" y="19"/>
                  </a:cubicBezTo>
                  <a:cubicBezTo>
                    <a:pt x="45" y="0"/>
                    <a:pt x="45" y="0"/>
                    <a:pt x="45" y="0"/>
                  </a:cubicBezTo>
                  <a:cubicBezTo>
                    <a:pt x="35" y="34"/>
                    <a:pt x="19" y="67"/>
                    <a:pt x="0" y="96"/>
                  </a:cubicBezTo>
                  <a:close/>
                </a:path>
              </a:pathLst>
            </a:custGeom>
            <a:solidFill>
              <a:srgbClr val="00A7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1800" dirty="0">
                <a:solidFill>
                  <a:schemeClr val="accent1">
                    <a:lumMod val="10000"/>
                  </a:schemeClr>
                </a:solidFill>
              </a:endParaRPr>
            </a:p>
          </p:txBody>
        </p:sp>
        <p:sp>
          <p:nvSpPr>
            <p:cNvPr id="30772" name="Freeform 14"/>
            <p:cNvSpPr>
              <a:spLocks/>
            </p:cNvSpPr>
            <p:nvPr/>
          </p:nvSpPr>
          <p:spPr bwMode="auto">
            <a:xfrm>
              <a:off x="3163" y="1189"/>
              <a:ext cx="1934" cy="1939"/>
            </a:xfrm>
            <a:custGeom>
              <a:avLst/>
              <a:gdLst>
                <a:gd name="T0" fmla="*/ 968 w 818"/>
                <a:gd name="T1" fmla="*/ 0 h 818"/>
                <a:gd name="T2" fmla="*/ 0 w 818"/>
                <a:gd name="T3" fmla="*/ 970 h 818"/>
                <a:gd name="T4" fmla="*/ 968 w 818"/>
                <a:gd name="T5" fmla="*/ 1940 h 818"/>
                <a:gd name="T6" fmla="*/ 1640 w 818"/>
                <a:gd name="T7" fmla="*/ 1670 h 818"/>
                <a:gd name="T8" fmla="*/ 1550 w 818"/>
                <a:gd name="T9" fmla="*/ 1625 h 818"/>
                <a:gd name="T10" fmla="*/ 968 w 818"/>
                <a:gd name="T11" fmla="*/ 1848 h 818"/>
                <a:gd name="T12" fmla="*/ 95 w 818"/>
                <a:gd name="T13" fmla="*/ 970 h 818"/>
                <a:gd name="T14" fmla="*/ 968 w 818"/>
                <a:gd name="T15" fmla="*/ 92 h 818"/>
                <a:gd name="T16" fmla="*/ 1844 w 818"/>
                <a:gd name="T17" fmla="*/ 970 h 818"/>
                <a:gd name="T18" fmla="*/ 1837 w 818"/>
                <a:gd name="T19" fmla="*/ 1077 h 818"/>
                <a:gd name="T20" fmla="*/ 1922 w 818"/>
                <a:gd name="T21" fmla="*/ 1138 h 818"/>
                <a:gd name="T22" fmla="*/ 1936 w 818"/>
                <a:gd name="T23" fmla="*/ 970 h 818"/>
                <a:gd name="T24" fmla="*/ 968 w 818"/>
                <a:gd name="T25" fmla="*/ 0 h 8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18" h="818">
                  <a:moveTo>
                    <a:pt x="409" y="0"/>
                  </a:moveTo>
                  <a:cubicBezTo>
                    <a:pt x="183" y="0"/>
                    <a:pt x="0" y="183"/>
                    <a:pt x="0" y="409"/>
                  </a:cubicBezTo>
                  <a:cubicBezTo>
                    <a:pt x="0" y="635"/>
                    <a:pt x="183" y="818"/>
                    <a:pt x="409" y="818"/>
                  </a:cubicBezTo>
                  <a:cubicBezTo>
                    <a:pt x="520" y="818"/>
                    <a:pt x="619" y="774"/>
                    <a:pt x="693" y="704"/>
                  </a:cubicBezTo>
                  <a:cubicBezTo>
                    <a:pt x="655" y="685"/>
                    <a:pt x="655" y="685"/>
                    <a:pt x="655" y="685"/>
                  </a:cubicBezTo>
                  <a:cubicBezTo>
                    <a:pt x="590" y="743"/>
                    <a:pt x="504" y="779"/>
                    <a:pt x="409" y="779"/>
                  </a:cubicBezTo>
                  <a:cubicBezTo>
                    <a:pt x="205" y="779"/>
                    <a:pt x="40" y="613"/>
                    <a:pt x="40" y="409"/>
                  </a:cubicBezTo>
                  <a:cubicBezTo>
                    <a:pt x="40" y="205"/>
                    <a:pt x="205" y="39"/>
                    <a:pt x="409" y="39"/>
                  </a:cubicBezTo>
                  <a:cubicBezTo>
                    <a:pt x="614" y="39"/>
                    <a:pt x="779" y="205"/>
                    <a:pt x="779" y="409"/>
                  </a:cubicBezTo>
                  <a:cubicBezTo>
                    <a:pt x="779" y="424"/>
                    <a:pt x="778" y="439"/>
                    <a:pt x="776" y="454"/>
                  </a:cubicBezTo>
                  <a:cubicBezTo>
                    <a:pt x="812" y="480"/>
                    <a:pt x="812" y="480"/>
                    <a:pt x="812" y="480"/>
                  </a:cubicBezTo>
                  <a:cubicBezTo>
                    <a:pt x="816" y="457"/>
                    <a:pt x="818" y="433"/>
                    <a:pt x="818" y="409"/>
                  </a:cubicBezTo>
                  <a:cubicBezTo>
                    <a:pt x="818" y="183"/>
                    <a:pt x="635" y="0"/>
                    <a:pt x="409" y="0"/>
                  </a:cubicBezTo>
                  <a:close/>
                </a:path>
              </a:pathLst>
            </a:custGeom>
            <a:solidFill>
              <a:srgbClr val="00A7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1800" dirty="0">
                <a:solidFill>
                  <a:schemeClr val="accent1">
                    <a:lumMod val="10000"/>
                  </a:schemeClr>
                </a:solidFill>
              </a:endParaRPr>
            </a:p>
          </p:txBody>
        </p:sp>
        <p:sp>
          <p:nvSpPr>
            <p:cNvPr id="30773" name="Freeform 15"/>
            <p:cNvSpPr>
              <a:spLocks/>
            </p:cNvSpPr>
            <p:nvPr/>
          </p:nvSpPr>
          <p:spPr bwMode="auto">
            <a:xfrm>
              <a:off x="4402" y="2016"/>
              <a:ext cx="213" cy="209"/>
            </a:xfrm>
            <a:custGeom>
              <a:avLst/>
              <a:gdLst>
                <a:gd name="T0" fmla="*/ 24 w 90"/>
                <a:gd name="T1" fmla="*/ 166 h 87"/>
                <a:gd name="T2" fmla="*/ 130 w 90"/>
                <a:gd name="T3" fmla="*/ 180 h 87"/>
                <a:gd name="T4" fmla="*/ 170 w 90"/>
                <a:gd name="T5" fmla="*/ 43 h 87"/>
                <a:gd name="T6" fmla="*/ 24 w 90"/>
                <a:gd name="T7" fmla="*/ 166 h 8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0" h="87">
                  <a:moveTo>
                    <a:pt x="10" y="70"/>
                  </a:moveTo>
                  <a:cubicBezTo>
                    <a:pt x="10" y="70"/>
                    <a:pt x="20" y="87"/>
                    <a:pt x="55" y="76"/>
                  </a:cubicBezTo>
                  <a:cubicBezTo>
                    <a:pt x="89" y="66"/>
                    <a:pt x="90" y="30"/>
                    <a:pt x="72" y="18"/>
                  </a:cubicBezTo>
                  <a:cubicBezTo>
                    <a:pt x="49" y="0"/>
                    <a:pt x="0" y="21"/>
                    <a:pt x="10" y="70"/>
                  </a:cubicBezTo>
                  <a:close/>
                </a:path>
              </a:pathLst>
            </a:custGeom>
            <a:solidFill>
              <a:srgbClr val="00A7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1800" dirty="0">
                <a:solidFill>
                  <a:schemeClr val="accent1">
                    <a:lumMod val="10000"/>
                  </a:schemeClr>
                </a:solidFill>
              </a:endParaRPr>
            </a:p>
          </p:txBody>
        </p:sp>
        <p:sp>
          <p:nvSpPr>
            <p:cNvPr id="30774" name="Freeform 16"/>
            <p:cNvSpPr>
              <a:spLocks/>
            </p:cNvSpPr>
            <p:nvPr/>
          </p:nvSpPr>
          <p:spPr bwMode="auto">
            <a:xfrm>
              <a:off x="4098" y="1975"/>
              <a:ext cx="1112" cy="922"/>
            </a:xfrm>
            <a:custGeom>
              <a:avLst/>
              <a:gdLst>
                <a:gd name="T0" fmla="*/ 0 w 470"/>
                <a:gd name="T1" fmla="*/ 0 h 389"/>
                <a:gd name="T2" fmla="*/ 334 w 470"/>
                <a:gd name="T3" fmla="*/ 261 h 389"/>
                <a:gd name="T4" fmla="*/ 528 w 470"/>
                <a:gd name="T5" fmla="*/ 256 h 389"/>
                <a:gd name="T6" fmla="*/ 530 w 470"/>
                <a:gd name="T7" fmla="*/ 256 h 389"/>
                <a:gd name="T8" fmla="*/ 864 w 470"/>
                <a:gd name="T9" fmla="*/ 337 h 389"/>
                <a:gd name="T10" fmla="*/ 1003 w 470"/>
                <a:gd name="T11" fmla="*/ 441 h 389"/>
                <a:gd name="T12" fmla="*/ 651 w 470"/>
                <a:gd name="T13" fmla="*/ 323 h 389"/>
                <a:gd name="T14" fmla="*/ 532 w 470"/>
                <a:gd name="T15" fmla="*/ 382 h 389"/>
                <a:gd name="T16" fmla="*/ 535 w 470"/>
                <a:gd name="T17" fmla="*/ 470 h 389"/>
                <a:gd name="T18" fmla="*/ 785 w 470"/>
                <a:gd name="T19" fmla="*/ 759 h 389"/>
                <a:gd name="T20" fmla="*/ 1112 w 470"/>
                <a:gd name="T21" fmla="*/ 712 h 389"/>
                <a:gd name="T22" fmla="*/ 748 w 470"/>
                <a:gd name="T23" fmla="*/ 833 h 389"/>
                <a:gd name="T24" fmla="*/ 435 w 470"/>
                <a:gd name="T25" fmla="*/ 641 h 389"/>
                <a:gd name="T26" fmla="*/ 426 w 470"/>
                <a:gd name="T27" fmla="*/ 636 h 389"/>
                <a:gd name="T28" fmla="*/ 194 w 470"/>
                <a:gd name="T29" fmla="*/ 612 h 389"/>
                <a:gd name="T30" fmla="*/ 215 w 470"/>
                <a:gd name="T31" fmla="*/ 833 h 389"/>
                <a:gd name="T32" fmla="*/ 104 w 470"/>
                <a:gd name="T33" fmla="*/ 624 h 389"/>
                <a:gd name="T34" fmla="*/ 355 w 470"/>
                <a:gd name="T35" fmla="*/ 496 h 389"/>
                <a:gd name="T36" fmla="*/ 284 w 470"/>
                <a:gd name="T37" fmla="*/ 365 h 389"/>
                <a:gd name="T38" fmla="*/ 267 w 470"/>
                <a:gd name="T39" fmla="*/ 346 h 389"/>
                <a:gd name="T40" fmla="*/ 0 w 470"/>
                <a:gd name="T41" fmla="*/ 0 h 38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70" h="389">
                  <a:moveTo>
                    <a:pt x="0" y="0"/>
                  </a:moveTo>
                  <a:cubicBezTo>
                    <a:pt x="0" y="0"/>
                    <a:pt x="60" y="90"/>
                    <a:pt x="141" y="110"/>
                  </a:cubicBezTo>
                  <a:cubicBezTo>
                    <a:pt x="182" y="114"/>
                    <a:pt x="217" y="109"/>
                    <a:pt x="223" y="108"/>
                  </a:cubicBezTo>
                  <a:cubicBezTo>
                    <a:pt x="223" y="108"/>
                    <a:pt x="224" y="108"/>
                    <a:pt x="224" y="108"/>
                  </a:cubicBezTo>
                  <a:cubicBezTo>
                    <a:pt x="232" y="105"/>
                    <a:pt x="292" y="85"/>
                    <a:pt x="365" y="142"/>
                  </a:cubicBezTo>
                  <a:cubicBezTo>
                    <a:pt x="424" y="186"/>
                    <a:pt x="424" y="186"/>
                    <a:pt x="424" y="186"/>
                  </a:cubicBezTo>
                  <a:cubicBezTo>
                    <a:pt x="424" y="186"/>
                    <a:pt x="336" y="138"/>
                    <a:pt x="275" y="136"/>
                  </a:cubicBezTo>
                  <a:cubicBezTo>
                    <a:pt x="245" y="135"/>
                    <a:pt x="231" y="148"/>
                    <a:pt x="225" y="161"/>
                  </a:cubicBezTo>
                  <a:cubicBezTo>
                    <a:pt x="220" y="172"/>
                    <a:pt x="220" y="186"/>
                    <a:pt x="226" y="198"/>
                  </a:cubicBezTo>
                  <a:cubicBezTo>
                    <a:pt x="237" y="222"/>
                    <a:pt x="269" y="278"/>
                    <a:pt x="332" y="320"/>
                  </a:cubicBezTo>
                  <a:cubicBezTo>
                    <a:pt x="414" y="375"/>
                    <a:pt x="470" y="300"/>
                    <a:pt x="470" y="300"/>
                  </a:cubicBezTo>
                  <a:cubicBezTo>
                    <a:pt x="470" y="300"/>
                    <a:pt x="429" y="389"/>
                    <a:pt x="316" y="351"/>
                  </a:cubicBezTo>
                  <a:cubicBezTo>
                    <a:pt x="256" y="331"/>
                    <a:pt x="194" y="279"/>
                    <a:pt x="184" y="270"/>
                  </a:cubicBezTo>
                  <a:cubicBezTo>
                    <a:pt x="183" y="269"/>
                    <a:pt x="182" y="269"/>
                    <a:pt x="180" y="268"/>
                  </a:cubicBezTo>
                  <a:cubicBezTo>
                    <a:pt x="168" y="263"/>
                    <a:pt x="97" y="233"/>
                    <a:pt x="82" y="258"/>
                  </a:cubicBezTo>
                  <a:cubicBezTo>
                    <a:pt x="70" y="277"/>
                    <a:pt x="91" y="351"/>
                    <a:pt x="91" y="351"/>
                  </a:cubicBezTo>
                  <a:cubicBezTo>
                    <a:pt x="91" y="351"/>
                    <a:pt x="43" y="308"/>
                    <a:pt x="44" y="263"/>
                  </a:cubicBezTo>
                  <a:cubicBezTo>
                    <a:pt x="47" y="180"/>
                    <a:pt x="150" y="209"/>
                    <a:pt x="150" y="209"/>
                  </a:cubicBezTo>
                  <a:cubicBezTo>
                    <a:pt x="120" y="154"/>
                    <a:pt x="120" y="154"/>
                    <a:pt x="120" y="154"/>
                  </a:cubicBezTo>
                  <a:cubicBezTo>
                    <a:pt x="118" y="151"/>
                    <a:pt x="116" y="148"/>
                    <a:pt x="113" y="146"/>
                  </a:cubicBezTo>
                  <a:cubicBezTo>
                    <a:pt x="93" y="135"/>
                    <a:pt x="19" y="87"/>
                    <a:pt x="0" y="0"/>
                  </a:cubicBezTo>
                  <a:close/>
                </a:path>
              </a:pathLst>
            </a:custGeom>
            <a:solidFill>
              <a:srgbClr val="00A7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1800" dirty="0">
                <a:solidFill>
                  <a:schemeClr val="accent1">
                    <a:lumMod val="10000"/>
                  </a:schemeClr>
                </a:solidFill>
              </a:endParaRPr>
            </a:p>
          </p:txBody>
        </p:sp>
        <p:sp>
          <p:nvSpPr>
            <p:cNvPr id="30775" name="Freeform 17"/>
            <p:cNvSpPr>
              <a:spLocks/>
            </p:cNvSpPr>
            <p:nvPr/>
          </p:nvSpPr>
          <p:spPr bwMode="auto">
            <a:xfrm>
              <a:off x="4025" y="1761"/>
              <a:ext cx="100" cy="477"/>
            </a:xfrm>
            <a:custGeom>
              <a:avLst/>
              <a:gdLst>
                <a:gd name="T0" fmla="*/ 52 w 102"/>
                <a:gd name="T1" fmla="*/ 474 h 474"/>
                <a:gd name="T2" fmla="*/ 102 w 102"/>
                <a:gd name="T3" fmla="*/ 0 h 474"/>
                <a:gd name="T4" fmla="*/ 0 w 102"/>
                <a:gd name="T5" fmla="*/ 0 h 474"/>
                <a:gd name="T6" fmla="*/ 52 w 102"/>
                <a:gd name="T7" fmla="*/ 474 h 47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2" h="474">
                  <a:moveTo>
                    <a:pt x="52" y="474"/>
                  </a:moveTo>
                  <a:lnTo>
                    <a:pt x="102" y="0"/>
                  </a:lnTo>
                  <a:lnTo>
                    <a:pt x="0" y="0"/>
                  </a:lnTo>
                  <a:lnTo>
                    <a:pt x="52" y="474"/>
                  </a:lnTo>
                  <a:close/>
                </a:path>
              </a:pathLst>
            </a:custGeom>
            <a:solidFill>
              <a:srgbClr val="00A7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1800" dirty="0">
                <a:solidFill>
                  <a:schemeClr val="accent1">
                    <a:lumMod val="10000"/>
                  </a:schemeClr>
                </a:solidFill>
              </a:endParaRPr>
            </a:p>
          </p:txBody>
        </p:sp>
        <p:sp>
          <p:nvSpPr>
            <p:cNvPr id="30776" name="Rectangle 18"/>
            <p:cNvSpPr>
              <a:spLocks noChangeArrowheads="1"/>
            </p:cNvSpPr>
            <p:nvPr/>
          </p:nvSpPr>
          <p:spPr bwMode="auto">
            <a:xfrm>
              <a:off x="4007" y="1689"/>
              <a:ext cx="145" cy="55"/>
            </a:xfrm>
            <a:prstGeom prst="rect">
              <a:avLst/>
            </a:prstGeom>
            <a:solidFill>
              <a:srgbClr val="00A7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defRPr/>
              </a:pPr>
              <a:endParaRPr lang="en-US" sz="1800" dirty="0">
                <a:solidFill>
                  <a:schemeClr val="accent1">
                    <a:lumMod val="10000"/>
                  </a:schemeClr>
                </a:solidFill>
              </a:endParaRPr>
            </a:p>
          </p:txBody>
        </p:sp>
        <p:sp>
          <p:nvSpPr>
            <p:cNvPr id="30777" name="Freeform 19"/>
            <p:cNvSpPr>
              <a:spLocks/>
            </p:cNvSpPr>
            <p:nvPr/>
          </p:nvSpPr>
          <p:spPr bwMode="auto">
            <a:xfrm>
              <a:off x="4030" y="1525"/>
              <a:ext cx="499" cy="200"/>
            </a:xfrm>
            <a:custGeom>
              <a:avLst/>
              <a:gdLst>
                <a:gd name="T0" fmla="*/ 14 w 211"/>
                <a:gd name="T1" fmla="*/ 133 h 86"/>
                <a:gd name="T2" fmla="*/ 125 w 211"/>
                <a:gd name="T3" fmla="*/ 71 h 86"/>
                <a:gd name="T4" fmla="*/ 274 w 211"/>
                <a:gd name="T5" fmla="*/ 166 h 86"/>
                <a:gd name="T6" fmla="*/ 499 w 211"/>
                <a:gd name="T7" fmla="*/ 95 h 86"/>
                <a:gd name="T8" fmla="*/ 402 w 211"/>
                <a:gd name="T9" fmla="*/ 135 h 86"/>
                <a:gd name="T10" fmla="*/ 447 w 211"/>
                <a:gd name="T11" fmla="*/ 64 h 86"/>
                <a:gd name="T12" fmla="*/ 352 w 211"/>
                <a:gd name="T13" fmla="*/ 100 h 86"/>
                <a:gd name="T14" fmla="*/ 121 w 211"/>
                <a:gd name="T15" fmla="*/ 7 h 86"/>
                <a:gd name="T16" fmla="*/ 14 w 211"/>
                <a:gd name="T17" fmla="*/ 133 h 8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1" h="86">
                  <a:moveTo>
                    <a:pt x="6" y="56"/>
                  </a:moveTo>
                  <a:cubicBezTo>
                    <a:pt x="6" y="56"/>
                    <a:pt x="29" y="25"/>
                    <a:pt x="53" y="30"/>
                  </a:cubicBezTo>
                  <a:cubicBezTo>
                    <a:pt x="71" y="34"/>
                    <a:pt x="69" y="53"/>
                    <a:pt x="116" y="70"/>
                  </a:cubicBezTo>
                  <a:cubicBezTo>
                    <a:pt x="160" y="86"/>
                    <a:pt x="194" y="77"/>
                    <a:pt x="211" y="40"/>
                  </a:cubicBezTo>
                  <a:cubicBezTo>
                    <a:pt x="210" y="43"/>
                    <a:pt x="192" y="58"/>
                    <a:pt x="170" y="57"/>
                  </a:cubicBezTo>
                  <a:cubicBezTo>
                    <a:pt x="185" y="48"/>
                    <a:pt x="189" y="27"/>
                    <a:pt x="189" y="27"/>
                  </a:cubicBezTo>
                  <a:cubicBezTo>
                    <a:pt x="189" y="27"/>
                    <a:pt x="176" y="45"/>
                    <a:pt x="149" y="42"/>
                  </a:cubicBezTo>
                  <a:cubicBezTo>
                    <a:pt x="119" y="38"/>
                    <a:pt x="119" y="0"/>
                    <a:pt x="51" y="3"/>
                  </a:cubicBezTo>
                  <a:cubicBezTo>
                    <a:pt x="0" y="5"/>
                    <a:pt x="6" y="56"/>
                    <a:pt x="6" y="56"/>
                  </a:cubicBezTo>
                  <a:close/>
                </a:path>
              </a:pathLst>
            </a:custGeom>
            <a:solidFill>
              <a:srgbClr val="00A7A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1800" dirty="0">
                <a:solidFill>
                  <a:schemeClr val="accent1">
                    <a:lumMod val="10000"/>
                  </a:schemeClr>
                </a:solidFill>
              </a:endParaRPr>
            </a:p>
          </p:txBody>
        </p:sp>
      </p:grpSp>
      <p:sp>
        <p:nvSpPr>
          <p:cNvPr id="55" name="AutoShape 24"/>
          <p:cNvSpPr>
            <a:spLocks noChangeArrowheads="1"/>
          </p:cNvSpPr>
          <p:nvPr/>
        </p:nvSpPr>
        <p:spPr bwMode="auto">
          <a:xfrm rot="5400000" flipH="1" flipV="1">
            <a:off x="4864126" y="4869993"/>
            <a:ext cx="891541" cy="1176019"/>
          </a:xfrm>
          <a:prstGeom prst="downArrow">
            <a:avLst>
              <a:gd name="adj1" fmla="val 50000"/>
              <a:gd name="adj2" fmla="val 54762"/>
            </a:avLst>
          </a:prstGeom>
          <a:gradFill>
            <a:gsLst>
              <a:gs pos="0">
                <a:schemeClr val="accent1">
                  <a:lumMod val="45000"/>
                  <a:lumOff val="55000"/>
                  <a:alpha val="0"/>
                </a:schemeClr>
              </a:gs>
              <a:gs pos="84000">
                <a:srgbClr val="00659E"/>
              </a:gs>
            </a:gsLst>
            <a:lin ang="5400000" scaled="0"/>
          </a:gradFill>
          <a:ln>
            <a:noFill/>
          </a:ln>
          <a:extLst/>
        </p:spPr>
        <p:txBody>
          <a:bodyPr rot="10800000" vert="eaVert" wrap="none" lIns="109687" tIns="54862" rIns="109687" bIns="54862"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US" sz="2280" dirty="0">
              <a:solidFill>
                <a:schemeClr val="accent1">
                  <a:lumMod val="10000"/>
                </a:schemeClr>
              </a:solidFill>
            </a:endParaRPr>
          </a:p>
        </p:txBody>
      </p:sp>
      <p:grpSp>
        <p:nvGrpSpPr>
          <p:cNvPr id="63" name="Group 34"/>
          <p:cNvGrpSpPr>
            <a:grpSpLocks noChangeAspect="1"/>
          </p:cNvGrpSpPr>
          <p:nvPr/>
        </p:nvGrpSpPr>
        <p:grpSpPr bwMode="auto">
          <a:xfrm>
            <a:off x="9294501" y="5122750"/>
            <a:ext cx="2396490" cy="1005841"/>
            <a:chOff x="3913" y="2111"/>
            <a:chExt cx="1258" cy="704"/>
          </a:xfrm>
          <a:solidFill>
            <a:srgbClr val="00A7A0"/>
          </a:solidFill>
        </p:grpSpPr>
        <p:sp>
          <p:nvSpPr>
            <p:cNvPr id="1025" name="Freeform 35"/>
            <p:cNvSpPr>
              <a:spLocks noEditPoints="1"/>
            </p:cNvSpPr>
            <p:nvPr/>
          </p:nvSpPr>
          <p:spPr bwMode="auto">
            <a:xfrm>
              <a:off x="3913" y="2111"/>
              <a:ext cx="806" cy="704"/>
            </a:xfrm>
            <a:custGeom>
              <a:avLst/>
              <a:gdLst>
                <a:gd name="T0" fmla="*/ 5 w 367"/>
                <a:gd name="T1" fmla="*/ 135 h 319"/>
                <a:gd name="T2" fmla="*/ 10 w 367"/>
                <a:gd name="T3" fmla="*/ 144 h 319"/>
                <a:gd name="T4" fmla="*/ 35 w 367"/>
                <a:gd name="T5" fmla="*/ 142 h 319"/>
                <a:gd name="T6" fmla="*/ 89 w 367"/>
                <a:gd name="T7" fmla="*/ 140 h 319"/>
                <a:gd name="T8" fmla="*/ 103 w 367"/>
                <a:gd name="T9" fmla="*/ 115 h 319"/>
                <a:gd name="T10" fmla="*/ 138 w 367"/>
                <a:gd name="T11" fmla="*/ 131 h 319"/>
                <a:gd name="T12" fmla="*/ 81 w 367"/>
                <a:gd name="T13" fmla="*/ 176 h 319"/>
                <a:gd name="T14" fmla="*/ 160 w 367"/>
                <a:gd name="T15" fmla="*/ 243 h 319"/>
                <a:gd name="T16" fmla="*/ 156 w 367"/>
                <a:gd name="T17" fmla="*/ 253 h 319"/>
                <a:gd name="T18" fmla="*/ 159 w 367"/>
                <a:gd name="T19" fmla="*/ 260 h 319"/>
                <a:gd name="T20" fmla="*/ 159 w 367"/>
                <a:gd name="T21" fmla="*/ 266 h 319"/>
                <a:gd name="T22" fmla="*/ 158 w 367"/>
                <a:gd name="T23" fmla="*/ 271 h 319"/>
                <a:gd name="T24" fmla="*/ 157 w 367"/>
                <a:gd name="T25" fmla="*/ 276 h 319"/>
                <a:gd name="T26" fmla="*/ 159 w 367"/>
                <a:gd name="T27" fmla="*/ 293 h 319"/>
                <a:gd name="T28" fmla="*/ 189 w 367"/>
                <a:gd name="T29" fmla="*/ 260 h 319"/>
                <a:gd name="T30" fmla="*/ 197 w 367"/>
                <a:gd name="T31" fmla="*/ 244 h 319"/>
                <a:gd name="T32" fmla="*/ 178 w 367"/>
                <a:gd name="T33" fmla="*/ 234 h 319"/>
                <a:gd name="T34" fmla="*/ 127 w 367"/>
                <a:gd name="T35" fmla="*/ 186 h 319"/>
                <a:gd name="T36" fmla="*/ 249 w 367"/>
                <a:gd name="T37" fmla="*/ 216 h 319"/>
                <a:gd name="T38" fmla="*/ 320 w 367"/>
                <a:gd name="T39" fmla="*/ 268 h 319"/>
                <a:gd name="T40" fmla="*/ 326 w 367"/>
                <a:gd name="T41" fmla="*/ 285 h 319"/>
                <a:gd name="T42" fmla="*/ 328 w 367"/>
                <a:gd name="T43" fmla="*/ 291 h 319"/>
                <a:gd name="T44" fmla="*/ 330 w 367"/>
                <a:gd name="T45" fmla="*/ 296 h 319"/>
                <a:gd name="T46" fmla="*/ 331 w 367"/>
                <a:gd name="T47" fmla="*/ 300 h 319"/>
                <a:gd name="T48" fmla="*/ 331 w 367"/>
                <a:gd name="T49" fmla="*/ 304 h 319"/>
                <a:gd name="T50" fmla="*/ 322 w 367"/>
                <a:gd name="T51" fmla="*/ 318 h 319"/>
                <a:gd name="T52" fmla="*/ 356 w 367"/>
                <a:gd name="T53" fmla="*/ 289 h 319"/>
                <a:gd name="T54" fmla="*/ 365 w 367"/>
                <a:gd name="T55" fmla="*/ 269 h 319"/>
                <a:gd name="T56" fmla="*/ 340 w 367"/>
                <a:gd name="T57" fmla="*/ 263 h 319"/>
                <a:gd name="T58" fmla="*/ 270 w 367"/>
                <a:gd name="T59" fmla="*/ 198 h 319"/>
                <a:gd name="T60" fmla="*/ 216 w 367"/>
                <a:gd name="T61" fmla="*/ 150 h 319"/>
                <a:gd name="T62" fmla="*/ 158 w 367"/>
                <a:gd name="T63" fmla="*/ 83 h 319"/>
                <a:gd name="T64" fmla="*/ 210 w 367"/>
                <a:gd name="T65" fmla="*/ 61 h 319"/>
                <a:gd name="T66" fmla="*/ 240 w 367"/>
                <a:gd name="T67" fmla="*/ 78 h 319"/>
                <a:gd name="T68" fmla="*/ 249 w 367"/>
                <a:gd name="T69" fmla="*/ 94 h 319"/>
                <a:gd name="T70" fmla="*/ 251 w 367"/>
                <a:gd name="T71" fmla="*/ 82 h 319"/>
                <a:gd name="T72" fmla="*/ 260 w 367"/>
                <a:gd name="T73" fmla="*/ 96 h 319"/>
                <a:gd name="T74" fmla="*/ 263 w 367"/>
                <a:gd name="T75" fmla="*/ 92 h 319"/>
                <a:gd name="T76" fmla="*/ 259 w 367"/>
                <a:gd name="T77" fmla="*/ 78 h 319"/>
                <a:gd name="T78" fmla="*/ 240 w 367"/>
                <a:gd name="T79" fmla="*/ 62 h 319"/>
                <a:gd name="T80" fmla="*/ 171 w 367"/>
                <a:gd name="T81" fmla="*/ 39 h 319"/>
                <a:gd name="T82" fmla="*/ 114 w 367"/>
                <a:gd name="T83" fmla="*/ 46 h 319"/>
                <a:gd name="T84" fmla="*/ 102 w 367"/>
                <a:gd name="T85" fmla="*/ 42 h 319"/>
                <a:gd name="T86" fmla="*/ 113 w 367"/>
                <a:gd name="T87" fmla="*/ 29 h 319"/>
                <a:gd name="T88" fmla="*/ 153 w 367"/>
                <a:gd name="T89" fmla="*/ 36 h 319"/>
                <a:gd name="T90" fmla="*/ 180 w 367"/>
                <a:gd name="T91" fmla="*/ 23 h 319"/>
                <a:gd name="T92" fmla="*/ 178 w 367"/>
                <a:gd name="T93" fmla="*/ 15 h 319"/>
                <a:gd name="T94" fmla="*/ 168 w 367"/>
                <a:gd name="T95" fmla="*/ 22 h 319"/>
                <a:gd name="T96" fmla="*/ 113 w 367"/>
                <a:gd name="T97" fmla="*/ 20 h 319"/>
                <a:gd name="T98" fmla="*/ 104 w 367"/>
                <a:gd name="T99" fmla="*/ 17 h 319"/>
                <a:gd name="T100" fmla="*/ 55 w 367"/>
                <a:gd name="T101" fmla="*/ 29 h 319"/>
                <a:gd name="T102" fmla="*/ 55 w 367"/>
                <a:gd name="T103" fmla="*/ 44 h 319"/>
                <a:gd name="T104" fmla="*/ 56 w 367"/>
                <a:gd name="T105" fmla="*/ 52 h 319"/>
                <a:gd name="T106" fmla="*/ 68 w 367"/>
                <a:gd name="T107" fmla="*/ 59 h 319"/>
                <a:gd name="T108" fmla="*/ 93 w 367"/>
                <a:gd name="T109" fmla="*/ 80 h 319"/>
                <a:gd name="T110" fmla="*/ 42 w 367"/>
                <a:gd name="T111" fmla="*/ 130 h 319"/>
                <a:gd name="T112" fmla="*/ 22 w 367"/>
                <a:gd name="T113" fmla="*/ 124 h 319"/>
                <a:gd name="T114" fmla="*/ 5 w 367"/>
                <a:gd name="T115" fmla="*/ 123 h 319"/>
                <a:gd name="T116" fmla="*/ 128 w 367"/>
                <a:gd name="T117" fmla="*/ 28 h 319"/>
                <a:gd name="T118" fmla="*/ 129 w 367"/>
                <a:gd name="T119" fmla="*/ 2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7" h="319">
                  <a:moveTo>
                    <a:pt x="3" y="129"/>
                  </a:moveTo>
                  <a:cubicBezTo>
                    <a:pt x="3" y="129"/>
                    <a:pt x="3" y="131"/>
                    <a:pt x="4" y="132"/>
                  </a:cubicBezTo>
                  <a:cubicBezTo>
                    <a:pt x="5" y="133"/>
                    <a:pt x="6" y="133"/>
                    <a:pt x="7" y="133"/>
                  </a:cubicBezTo>
                  <a:cubicBezTo>
                    <a:pt x="6" y="134"/>
                    <a:pt x="6" y="135"/>
                    <a:pt x="5" y="135"/>
                  </a:cubicBezTo>
                  <a:cubicBezTo>
                    <a:pt x="4" y="135"/>
                    <a:pt x="4" y="137"/>
                    <a:pt x="5" y="138"/>
                  </a:cubicBezTo>
                  <a:cubicBezTo>
                    <a:pt x="6" y="138"/>
                    <a:pt x="6" y="139"/>
                    <a:pt x="7" y="139"/>
                  </a:cubicBezTo>
                  <a:cubicBezTo>
                    <a:pt x="7" y="140"/>
                    <a:pt x="7" y="141"/>
                    <a:pt x="8" y="142"/>
                  </a:cubicBezTo>
                  <a:cubicBezTo>
                    <a:pt x="9" y="143"/>
                    <a:pt x="10" y="143"/>
                    <a:pt x="10" y="144"/>
                  </a:cubicBezTo>
                  <a:cubicBezTo>
                    <a:pt x="11" y="145"/>
                    <a:pt x="13" y="146"/>
                    <a:pt x="14" y="145"/>
                  </a:cubicBezTo>
                  <a:cubicBezTo>
                    <a:pt x="16" y="145"/>
                    <a:pt x="17" y="144"/>
                    <a:pt x="19" y="144"/>
                  </a:cubicBezTo>
                  <a:cubicBezTo>
                    <a:pt x="20" y="144"/>
                    <a:pt x="28" y="144"/>
                    <a:pt x="30" y="143"/>
                  </a:cubicBezTo>
                  <a:cubicBezTo>
                    <a:pt x="32" y="143"/>
                    <a:pt x="35" y="142"/>
                    <a:pt x="35" y="142"/>
                  </a:cubicBezTo>
                  <a:cubicBezTo>
                    <a:pt x="37" y="142"/>
                    <a:pt x="45" y="142"/>
                    <a:pt x="48" y="142"/>
                  </a:cubicBezTo>
                  <a:cubicBezTo>
                    <a:pt x="52" y="142"/>
                    <a:pt x="68" y="143"/>
                    <a:pt x="73" y="143"/>
                  </a:cubicBezTo>
                  <a:cubicBezTo>
                    <a:pt x="77" y="142"/>
                    <a:pt x="82" y="141"/>
                    <a:pt x="83" y="141"/>
                  </a:cubicBezTo>
                  <a:cubicBezTo>
                    <a:pt x="85" y="141"/>
                    <a:pt x="89" y="141"/>
                    <a:pt x="89" y="140"/>
                  </a:cubicBezTo>
                  <a:cubicBezTo>
                    <a:pt x="90" y="140"/>
                    <a:pt x="93" y="135"/>
                    <a:pt x="94" y="133"/>
                  </a:cubicBezTo>
                  <a:cubicBezTo>
                    <a:pt x="97" y="130"/>
                    <a:pt x="97" y="124"/>
                    <a:pt x="100" y="119"/>
                  </a:cubicBezTo>
                  <a:cubicBezTo>
                    <a:pt x="101" y="118"/>
                    <a:pt x="102" y="115"/>
                    <a:pt x="103" y="113"/>
                  </a:cubicBezTo>
                  <a:cubicBezTo>
                    <a:pt x="103" y="114"/>
                    <a:pt x="103" y="114"/>
                    <a:pt x="103" y="115"/>
                  </a:cubicBezTo>
                  <a:cubicBezTo>
                    <a:pt x="104" y="119"/>
                    <a:pt x="105" y="125"/>
                    <a:pt x="113" y="127"/>
                  </a:cubicBezTo>
                  <a:cubicBezTo>
                    <a:pt x="120" y="128"/>
                    <a:pt x="120" y="127"/>
                    <a:pt x="122" y="126"/>
                  </a:cubicBezTo>
                  <a:cubicBezTo>
                    <a:pt x="124" y="125"/>
                    <a:pt x="126" y="126"/>
                    <a:pt x="126" y="126"/>
                  </a:cubicBezTo>
                  <a:cubicBezTo>
                    <a:pt x="130" y="130"/>
                    <a:pt x="136" y="131"/>
                    <a:pt x="138" y="131"/>
                  </a:cubicBezTo>
                  <a:cubicBezTo>
                    <a:pt x="140" y="132"/>
                    <a:pt x="144" y="133"/>
                    <a:pt x="145" y="136"/>
                  </a:cubicBezTo>
                  <a:cubicBezTo>
                    <a:pt x="147" y="138"/>
                    <a:pt x="149" y="140"/>
                    <a:pt x="150" y="142"/>
                  </a:cubicBezTo>
                  <a:cubicBezTo>
                    <a:pt x="141" y="144"/>
                    <a:pt x="121" y="150"/>
                    <a:pt x="108" y="157"/>
                  </a:cubicBezTo>
                  <a:cubicBezTo>
                    <a:pt x="91" y="166"/>
                    <a:pt x="84" y="168"/>
                    <a:pt x="81" y="176"/>
                  </a:cubicBezTo>
                  <a:cubicBezTo>
                    <a:pt x="78" y="184"/>
                    <a:pt x="82" y="190"/>
                    <a:pt x="85" y="193"/>
                  </a:cubicBezTo>
                  <a:cubicBezTo>
                    <a:pt x="87" y="196"/>
                    <a:pt x="90" y="197"/>
                    <a:pt x="93" y="198"/>
                  </a:cubicBezTo>
                  <a:cubicBezTo>
                    <a:pt x="95" y="199"/>
                    <a:pt x="105" y="203"/>
                    <a:pt x="110" y="206"/>
                  </a:cubicBezTo>
                  <a:cubicBezTo>
                    <a:pt x="115" y="208"/>
                    <a:pt x="158" y="241"/>
                    <a:pt x="160" y="243"/>
                  </a:cubicBezTo>
                  <a:cubicBezTo>
                    <a:pt x="160" y="244"/>
                    <a:pt x="161" y="245"/>
                    <a:pt x="161" y="247"/>
                  </a:cubicBezTo>
                  <a:cubicBezTo>
                    <a:pt x="159" y="247"/>
                    <a:pt x="158" y="249"/>
                    <a:pt x="159" y="251"/>
                  </a:cubicBezTo>
                  <a:cubicBezTo>
                    <a:pt x="160" y="252"/>
                    <a:pt x="160" y="252"/>
                    <a:pt x="160" y="252"/>
                  </a:cubicBezTo>
                  <a:cubicBezTo>
                    <a:pt x="160" y="252"/>
                    <a:pt x="156" y="251"/>
                    <a:pt x="156" y="253"/>
                  </a:cubicBezTo>
                  <a:cubicBezTo>
                    <a:pt x="156" y="253"/>
                    <a:pt x="156" y="254"/>
                    <a:pt x="157" y="255"/>
                  </a:cubicBezTo>
                  <a:cubicBezTo>
                    <a:pt x="157" y="256"/>
                    <a:pt x="158" y="257"/>
                    <a:pt x="159" y="258"/>
                  </a:cubicBezTo>
                  <a:cubicBezTo>
                    <a:pt x="158" y="259"/>
                    <a:pt x="158" y="259"/>
                    <a:pt x="159" y="260"/>
                  </a:cubicBezTo>
                  <a:cubicBezTo>
                    <a:pt x="159" y="260"/>
                    <a:pt x="159" y="260"/>
                    <a:pt x="159" y="260"/>
                  </a:cubicBezTo>
                  <a:cubicBezTo>
                    <a:pt x="159" y="260"/>
                    <a:pt x="159" y="261"/>
                    <a:pt x="159" y="262"/>
                  </a:cubicBezTo>
                  <a:cubicBezTo>
                    <a:pt x="159" y="262"/>
                    <a:pt x="158" y="262"/>
                    <a:pt x="158" y="263"/>
                  </a:cubicBezTo>
                  <a:cubicBezTo>
                    <a:pt x="159" y="264"/>
                    <a:pt x="159" y="264"/>
                    <a:pt x="159" y="264"/>
                  </a:cubicBezTo>
                  <a:cubicBezTo>
                    <a:pt x="159" y="265"/>
                    <a:pt x="159" y="265"/>
                    <a:pt x="159" y="266"/>
                  </a:cubicBezTo>
                  <a:cubicBezTo>
                    <a:pt x="159" y="266"/>
                    <a:pt x="159" y="267"/>
                    <a:pt x="159" y="268"/>
                  </a:cubicBezTo>
                  <a:cubicBezTo>
                    <a:pt x="159" y="268"/>
                    <a:pt x="159" y="269"/>
                    <a:pt x="159" y="269"/>
                  </a:cubicBezTo>
                  <a:cubicBezTo>
                    <a:pt x="159" y="269"/>
                    <a:pt x="159" y="270"/>
                    <a:pt x="159" y="270"/>
                  </a:cubicBezTo>
                  <a:cubicBezTo>
                    <a:pt x="159" y="270"/>
                    <a:pt x="159" y="270"/>
                    <a:pt x="158" y="271"/>
                  </a:cubicBezTo>
                  <a:cubicBezTo>
                    <a:pt x="158" y="272"/>
                    <a:pt x="158" y="272"/>
                    <a:pt x="159" y="273"/>
                  </a:cubicBezTo>
                  <a:cubicBezTo>
                    <a:pt x="159" y="273"/>
                    <a:pt x="159" y="273"/>
                    <a:pt x="158" y="274"/>
                  </a:cubicBezTo>
                  <a:cubicBezTo>
                    <a:pt x="157" y="274"/>
                    <a:pt x="156" y="275"/>
                    <a:pt x="156" y="275"/>
                  </a:cubicBezTo>
                  <a:cubicBezTo>
                    <a:pt x="156" y="276"/>
                    <a:pt x="157" y="276"/>
                    <a:pt x="157" y="276"/>
                  </a:cubicBezTo>
                  <a:cubicBezTo>
                    <a:pt x="154" y="279"/>
                    <a:pt x="151" y="283"/>
                    <a:pt x="150" y="286"/>
                  </a:cubicBezTo>
                  <a:cubicBezTo>
                    <a:pt x="149" y="289"/>
                    <a:pt x="149" y="290"/>
                    <a:pt x="151" y="291"/>
                  </a:cubicBezTo>
                  <a:cubicBezTo>
                    <a:pt x="151" y="291"/>
                    <a:pt x="151" y="292"/>
                    <a:pt x="152" y="293"/>
                  </a:cubicBezTo>
                  <a:cubicBezTo>
                    <a:pt x="153" y="293"/>
                    <a:pt x="157" y="293"/>
                    <a:pt x="159" y="293"/>
                  </a:cubicBezTo>
                  <a:cubicBezTo>
                    <a:pt x="162" y="292"/>
                    <a:pt x="173" y="285"/>
                    <a:pt x="178" y="278"/>
                  </a:cubicBezTo>
                  <a:cubicBezTo>
                    <a:pt x="184" y="271"/>
                    <a:pt x="183" y="271"/>
                    <a:pt x="183" y="271"/>
                  </a:cubicBezTo>
                  <a:cubicBezTo>
                    <a:pt x="183" y="271"/>
                    <a:pt x="183" y="269"/>
                    <a:pt x="183" y="268"/>
                  </a:cubicBezTo>
                  <a:cubicBezTo>
                    <a:pt x="184" y="266"/>
                    <a:pt x="188" y="260"/>
                    <a:pt x="189" y="260"/>
                  </a:cubicBezTo>
                  <a:cubicBezTo>
                    <a:pt x="189" y="260"/>
                    <a:pt x="193" y="260"/>
                    <a:pt x="194" y="260"/>
                  </a:cubicBezTo>
                  <a:cubicBezTo>
                    <a:pt x="195" y="259"/>
                    <a:pt x="200" y="253"/>
                    <a:pt x="201" y="251"/>
                  </a:cubicBezTo>
                  <a:cubicBezTo>
                    <a:pt x="202" y="249"/>
                    <a:pt x="202" y="247"/>
                    <a:pt x="201" y="246"/>
                  </a:cubicBezTo>
                  <a:cubicBezTo>
                    <a:pt x="199" y="245"/>
                    <a:pt x="198" y="244"/>
                    <a:pt x="197" y="244"/>
                  </a:cubicBezTo>
                  <a:cubicBezTo>
                    <a:pt x="197" y="243"/>
                    <a:pt x="193" y="236"/>
                    <a:pt x="189" y="234"/>
                  </a:cubicBezTo>
                  <a:cubicBezTo>
                    <a:pt x="184" y="233"/>
                    <a:pt x="182" y="233"/>
                    <a:pt x="182" y="233"/>
                  </a:cubicBezTo>
                  <a:cubicBezTo>
                    <a:pt x="181" y="233"/>
                    <a:pt x="179" y="232"/>
                    <a:pt x="179" y="232"/>
                  </a:cubicBezTo>
                  <a:cubicBezTo>
                    <a:pt x="179" y="232"/>
                    <a:pt x="178" y="232"/>
                    <a:pt x="178" y="234"/>
                  </a:cubicBezTo>
                  <a:cubicBezTo>
                    <a:pt x="177" y="233"/>
                    <a:pt x="174" y="232"/>
                    <a:pt x="171" y="230"/>
                  </a:cubicBezTo>
                  <a:cubicBezTo>
                    <a:pt x="168" y="227"/>
                    <a:pt x="156" y="218"/>
                    <a:pt x="150" y="209"/>
                  </a:cubicBezTo>
                  <a:cubicBezTo>
                    <a:pt x="144" y="201"/>
                    <a:pt x="139" y="194"/>
                    <a:pt x="134" y="191"/>
                  </a:cubicBezTo>
                  <a:cubicBezTo>
                    <a:pt x="130" y="188"/>
                    <a:pt x="127" y="186"/>
                    <a:pt x="127" y="186"/>
                  </a:cubicBezTo>
                  <a:cubicBezTo>
                    <a:pt x="127" y="186"/>
                    <a:pt x="144" y="184"/>
                    <a:pt x="150" y="181"/>
                  </a:cubicBezTo>
                  <a:cubicBezTo>
                    <a:pt x="156" y="179"/>
                    <a:pt x="165" y="177"/>
                    <a:pt x="173" y="175"/>
                  </a:cubicBezTo>
                  <a:cubicBezTo>
                    <a:pt x="187" y="186"/>
                    <a:pt x="208" y="198"/>
                    <a:pt x="214" y="201"/>
                  </a:cubicBezTo>
                  <a:cubicBezTo>
                    <a:pt x="223" y="205"/>
                    <a:pt x="245" y="213"/>
                    <a:pt x="249" y="216"/>
                  </a:cubicBezTo>
                  <a:cubicBezTo>
                    <a:pt x="253" y="218"/>
                    <a:pt x="255" y="220"/>
                    <a:pt x="259" y="221"/>
                  </a:cubicBezTo>
                  <a:cubicBezTo>
                    <a:pt x="263" y="222"/>
                    <a:pt x="266" y="224"/>
                    <a:pt x="269" y="226"/>
                  </a:cubicBezTo>
                  <a:cubicBezTo>
                    <a:pt x="272" y="228"/>
                    <a:pt x="288" y="241"/>
                    <a:pt x="291" y="243"/>
                  </a:cubicBezTo>
                  <a:cubicBezTo>
                    <a:pt x="294" y="245"/>
                    <a:pt x="313" y="261"/>
                    <a:pt x="320" y="268"/>
                  </a:cubicBezTo>
                  <a:cubicBezTo>
                    <a:pt x="324" y="272"/>
                    <a:pt x="327" y="277"/>
                    <a:pt x="328" y="280"/>
                  </a:cubicBezTo>
                  <a:cubicBezTo>
                    <a:pt x="326" y="280"/>
                    <a:pt x="325" y="280"/>
                    <a:pt x="326" y="281"/>
                  </a:cubicBezTo>
                  <a:cubicBezTo>
                    <a:pt x="326" y="282"/>
                    <a:pt x="326" y="283"/>
                    <a:pt x="327" y="284"/>
                  </a:cubicBezTo>
                  <a:cubicBezTo>
                    <a:pt x="327" y="284"/>
                    <a:pt x="326" y="284"/>
                    <a:pt x="326" y="285"/>
                  </a:cubicBezTo>
                  <a:cubicBezTo>
                    <a:pt x="327" y="287"/>
                    <a:pt x="327" y="287"/>
                    <a:pt x="328" y="287"/>
                  </a:cubicBezTo>
                  <a:cubicBezTo>
                    <a:pt x="328" y="287"/>
                    <a:pt x="328" y="288"/>
                    <a:pt x="328" y="288"/>
                  </a:cubicBezTo>
                  <a:cubicBezTo>
                    <a:pt x="328" y="288"/>
                    <a:pt x="328" y="289"/>
                    <a:pt x="328" y="289"/>
                  </a:cubicBezTo>
                  <a:cubicBezTo>
                    <a:pt x="328" y="290"/>
                    <a:pt x="328" y="291"/>
                    <a:pt x="328" y="291"/>
                  </a:cubicBezTo>
                  <a:cubicBezTo>
                    <a:pt x="328" y="291"/>
                    <a:pt x="329" y="291"/>
                    <a:pt x="329" y="291"/>
                  </a:cubicBezTo>
                  <a:cubicBezTo>
                    <a:pt x="329" y="292"/>
                    <a:pt x="329" y="292"/>
                    <a:pt x="329" y="292"/>
                  </a:cubicBezTo>
                  <a:cubicBezTo>
                    <a:pt x="329" y="292"/>
                    <a:pt x="329" y="293"/>
                    <a:pt x="329" y="293"/>
                  </a:cubicBezTo>
                  <a:cubicBezTo>
                    <a:pt x="329" y="294"/>
                    <a:pt x="329" y="295"/>
                    <a:pt x="330" y="296"/>
                  </a:cubicBezTo>
                  <a:cubicBezTo>
                    <a:pt x="330" y="296"/>
                    <a:pt x="330" y="296"/>
                    <a:pt x="330" y="296"/>
                  </a:cubicBezTo>
                  <a:cubicBezTo>
                    <a:pt x="331" y="296"/>
                    <a:pt x="331" y="296"/>
                    <a:pt x="331" y="297"/>
                  </a:cubicBezTo>
                  <a:cubicBezTo>
                    <a:pt x="331" y="297"/>
                    <a:pt x="330" y="297"/>
                    <a:pt x="330" y="298"/>
                  </a:cubicBezTo>
                  <a:cubicBezTo>
                    <a:pt x="330" y="298"/>
                    <a:pt x="330" y="300"/>
                    <a:pt x="331" y="300"/>
                  </a:cubicBezTo>
                  <a:cubicBezTo>
                    <a:pt x="331" y="300"/>
                    <a:pt x="331" y="300"/>
                    <a:pt x="331" y="300"/>
                  </a:cubicBezTo>
                  <a:cubicBezTo>
                    <a:pt x="331" y="300"/>
                    <a:pt x="332" y="301"/>
                    <a:pt x="332" y="301"/>
                  </a:cubicBezTo>
                  <a:cubicBezTo>
                    <a:pt x="331" y="301"/>
                    <a:pt x="331" y="301"/>
                    <a:pt x="331" y="301"/>
                  </a:cubicBezTo>
                  <a:cubicBezTo>
                    <a:pt x="331" y="302"/>
                    <a:pt x="331" y="303"/>
                    <a:pt x="331" y="304"/>
                  </a:cubicBezTo>
                  <a:cubicBezTo>
                    <a:pt x="331" y="304"/>
                    <a:pt x="331" y="304"/>
                    <a:pt x="331" y="304"/>
                  </a:cubicBezTo>
                  <a:cubicBezTo>
                    <a:pt x="330" y="306"/>
                    <a:pt x="326" y="309"/>
                    <a:pt x="324" y="311"/>
                  </a:cubicBezTo>
                  <a:cubicBezTo>
                    <a:pt x="322" y="313"/>
                    <a:pt x="321" y="314"/>
                    <a:pt x="322" y="316"/>
                  </a:cubicBezTo>
                  <a:cubicBezTo>
                    <a:pt x="322" y="317"/>
                    <a:pt x="322" y="318"/>
                    <a:pt x="322" y="318"/>
                  </a:cubicBezTo>
                  <a:cubicBezTo>
                    <a:pt x="322" y="318"/>
                    <a:pt x="321" y="319"/>
                    <a:pt x="324" y="319"/>
                  </a:cubicBezTo>
                  <a:cubicBezTo>
                    <a:pt x="327" y="319"/>
                    <a:pt x="341" y="318"/>
                    <a:pt x="345" y="314"/>
                  </a:cubicBezTo>
                  <a:cubicBezTo>
                    <a:pt x="350" y="310"/>
                    <a:pt x="355" y="306"/>
                    <a:pt x="355" y="295"/>
                  </a:cubicBezTo>
                  <a:cubicBezTo>
                    <a:pt x="355" y="295"/>
                    <a:pt x="355" y="291"/>
                    <a:pt x="356" y="289"/>
                  </a:cubicBezTo>
                  <a:cubicBezTo>
                    <a:pt x="357" y="287"/>
                    <a:pt x="359" y="285"/>
                    <a:pt x="359" y="285"/>
                  </a:cubicBezTo>
                  <a:cubicBezTo>
                    <a:pt x="359" y="285"/>
                    <a:pt x="361" y="285"/>
                    <a:pt x="361" y="284"/>
                  </a:cubicBezTo>
                  <a:cubicBezTo>
                    <a:pt x="362" y="284"/>
                    <a:pt x="366" y="277"/>
                    <a:pt x="366" y="275"/>
                  </a:cubicBezTo>
                  <a:cubicBezTo>
                    <a:pt x="367" y="273"/>
                    <a:pt x="367" y="270"/>
                    <a:pt x="365" y="269"/>
                  </a:cubicBezTo>
                  <a:cubicBezTo>
                    <a:pt x="364" y="268"/>
                    <a:pt x="361" y="268"/>
                    <a:pt x="361" y="268"/>
                  </a:cubicBezTo>
                  <a:cubicBezTo>
                    <a:pt x="361" y="268"/>
                    <a:pt x="356" y="263"/>
                    <a:pt x="353" y="262"/>
                  </a:cubicBezTo>
                  <a:cubicBezTo>
                    <a:pt x="350" y="261"/>
                    <a:pt x="343" y="261"/>
                    <a:pt x="340" y="262"/>
                  </a:cubicBezTo>
                  <a:cubicBezTo>
                    <a:pt x="340" y="262"/>
                    <a:pt x="340" y="263"/>
                    <a:pt x="340" y="263"/>
                  </a:cubicBezTo>
                  <a:cubicBezTo>
                    <a:pt x="339" y="263"/>
                    <a:pt x="337" y="262"/>
                    <a:pt x="335" y="261"/>
                  </a:cubicBezTo>
                  <a:cubicBezTo>
                    <a:pt x="330" y="257"/>
                    <a:pt x="317" y="238"/>
                    <a:pt x="314" y="233"/>
                  </a:cubicBezTo>
                  <a:cubicBezTo>
                    <a:pt x="310" y="229"/>
                    <a:pt x="306" y="221"/>
                    <a:pt x="300" y="216"/>
                  </a:cubicBezTo>
                  <a:cubicBezTo>
                    <a:pt x="293" y="210"/>
                    <a:pt x="279" y="205"/>
                    <a:pt x="270" y="198"/>
                  </a:cubicBezTo>
                  <a:cubicBezTo>
                    <a:pt x="261" y="192"/>
                    <a:pt x="261" y="190"/>
                    <a:pt x="255" y="185"/>
                  </a:cubicBezTo>
                  <a:cubicBezTo>
                    <a:pt x="248" y="181"/>
                    <a:pt x="232" y="168"/>
                    <a:pt x="224" y="163"/>
                  </a:cubicBezTo>
                  <a:cubicBezTo>
                    <a:pt x="219" y="160"/>
                    <a:pt x="216" y="157"/>
                    <a:pt x="214" y="155"/>
                  </a:cubicBezTo>
                  <a:cubicBezTo>
                    <a:pt x="215" y="153"/>
                    <a:pt x="215" y="152"/>
                    <a:pt x="216" y="150"/>
                  </a:cubicBezTo>
                  <a:cubicBezTo>
                    <a:pt x="219" y="137"/>
                    <a:pt x="206" y="124"/>
                    <a:pt x="200" y="121"/>
                  </a:cubicBezTo>
                  <a:cubicBezTo>
                    <a:pt x="193" y="116"/>
                    <a:pt x="180" y="109"/>
                    <a:pt x="178" y="109"/>
                  </a:cubicBezTo>
                  <a:cubicBezTo>
                    <a:pt x="176" y="108"/>
                    <a:pt x="170" y="100"/>
                    <a:pt x="167" y="96"/>
                  </a:cubicBezTo>
                  <a:cubicBezTo>
                    <a:pt x="165" y="92"/>
                    <a:pt x="160" y="86"/>
                    <a:pt x="158" y="83"/>
                  </a:cubicBezTo>
                  <a:cubicBezTo>
                    <a:pt x="152" y="64"/>
                    <a:pt x="144" y="58"/>
                    <a:pt x="143" y="56"/>
                  </a:cubicBezTo>
                  <a:cubicBezTo>
                    <a:pt x="147" y="55"/>
                    <a:pt x="160" y="54"/>
                    <a:pt x="171" y="54"/>
                  </a:cubicBezTo>
                  <a:cubicBezTo>
                    <a:pt x="184" y="55"/>
                    <a:pt x="184" y="53"/>
                    <a:pt x="188" y="54"/>
                  </a:cubicBezTo>
                  <a:cubicBezTo>
                    <a:pt x="192" y="54"/>
                    <a:pt x="200" y="58"/>
                    <a:pt x="210" y="61"/>
                  </a:cubicBezTo>
                  <a:cubicBezTo>
                    <a:pt x="219" y="63"/>
                    <a:pt x="230" y="66"/>
                    <a:pt x="235" y="69"/>
                  </a:cubicBezTo>
                  <a:cubicBezTo>
                    <a:pt x="237" y="70"/>
                    <a:pt x="238" y="71"/>
                    <a:pt x="239" y="72"/>
                  </a:cubicBezTo>
                  <a:cubicBezTo>
                    <a:pt x="239" y="72"/>
                    <a:pt x="239" y="73"/>
                    <a:pt x="239" y="73"/>
                  </a:cubicBezTo>
                  <a:cubicBezTo>
                    <a:pt x="240" y="75"/>
                    <a:pt x="240" y="77"/>
                    <a:pt x="240" y="78"/>
                  </a:cubicBezTo>
                  <a:cubicBezTo>
                    <a:pt x="241" y="79"/>
                    <a:pt x="241" y="81"/>
                    <a:pt x="242" y="83"/>
                  </a:cubicBezTo>
                  <a:cubicBezTo>
                    <a:pt x="243" y="84"/>
                    <a:pt x="244" y="86"/>
                    <a:pt x="244" y="87"/>
                  </a:cubicBezTo>
                  <a:cubicBezTo>
                    <a:pt x="245" y="88"/>
                    <a:pt x="247" y="91"/>
                    <a:pt x="247" y="92"/>
                  </a:cubicBezTo>
                  <a:cubicBezTo>
                    <a:pt x="247" y="94"/>
                    <a:pt x="248" y="95"/>
                    <a:pt x="249" y="94"/>
                  </a:cubicBezTo>
                  <a:cubicBezTo>
                    <a:pt x="250" y="94"/>
                    <a:pt x="251" y="91"/>
                    <a:pt x="249" y="88"/>
                  </a:cubicBezTo>
                  <a:cubicBezTo>
                    <a:pt x="248" y="86"/>
                    <a:pt x="247" y="85"/>
                    <a:pt x="247" y="83"/>
                  </a:cubicBezTo>
                  <a:cubicBezTo>
                    <a:pt x="247" y="82"/>
                    <a:pt x="247" y="81"/>
                    <a:pt x="248" y="81"/>
                  </a:cubicBezTo>
                  <a:cubicBezTo>
                    <a:pt x="248" y="81"/>
                    <a:pt x="250" y="81"/>
                    <a:pt x="251" y="82"/>
                  </a:cubicBezTo>
                  <a:cubicBezTo>
                    <a:pt x="251" y="83"/>
                    <a:pt x="253" y="84"/>
                    <a:pt x="253" y="84"/>
                  </a:cubicBezTo>
                  <a:cubicBezTo>
                    <a:pt x="254" y="85"/>
                    <a:pt x="257" y="87"/>
                    <a:pt x="258" y="88"/>
                  </a:cubicBezTo>
                  <a:cubicBezTo>
                    <a:pt x="258" y="89"/>
                    <a:pt x="258" y="90"/>
                    <a:pt x="259" y="90"/>
                  </a:cubicBezTo>
                  <a:cubicBezTo>
                    <a:pt x="259" y="91"/>
                    <a:pt x="258" y="95"/>
                    <a:pt x="260" y="96"/>
                  </a:cubicBezTo>
                  <a:cubicBezTo>
                    <a:pt x="260" y="96"/>
                    <a:pt x="261" y="97"/>
                    <a:pt x="261" y="95"/>
                  </a:cubicBezTo>
                  <a:cubicBezTo>
                    <a:pt x="261" y="94"/>
                    <a:pt x="261" y="94"/>
                    <a:pt x="261" y="94"/>
                  </a:cubicBezTo>
                  <a:cubicBezTo>
                    <a:pt x="261" y="94"/>
                    <a:pt x="262" y="94"/>
                    <a:pt x="262" y="95"/>
                  </a:cubicBezTo>
                  <a:cubicBezTo>
                    <a:pt x="263" y="95"/>
                    <a:pt x="263" y="94"/>
                    <a:pt x="263" y="92"/>
                  </a:cubicBezTo>
                  <a:cubicBezTo>
                    <a:pt x="264" y="92"/>
                    <a:pt x="264" y="92"/>
                    <a:pt x="264" y="92"/>
                  </a:cubicBezTo>
                  <a:cubicBezTo>
                    <a:pt x="264" y="92"/>
                    <a:pt x="264" y="87"/>
                    <a:pt x="264" y="86"/>
                  </a:cubicBezTo>
                  <a:cubicBezTo>
                    <a:pt x="264" y="85"/>
                    <a:pt x="264" y="83"/>
                    <a:pt x="263" y="83"/>
                  </a:cubicBezTo>
                  <a:cubicBezTo>
                    <a:pt x="263" y="82"/>
                    <a:pt x="260" y="79"/>
                    <a:pt x="259" y="78"/>
                  </a:cubicBezTo>
                  <a:cubicBezTo>
                    <a:pt x="258" y="77"/>
                    <a:pt x="258" y="76"/>
                    <a:pt x="258" y="75"/>
                  </a:cubicBezTo>
                  <a:cubicBezTo>
                    <a:pt x="257" y="74"/>
                    <a:pt x="256" y="72"/>
                    <a:pt x="254" y="71"/>
                  </a:cubicBezTo>
                  <a:cubicBezTo>
                    <a:pt x="253" y="70"/>
                    <a:pt x="248" y="66"/>
                    <a:pt x="245" y="65"/>
                  </a:cubicBezTo>
                  <a:cubicBezTo>
                    <a:pt x="245" y="65"/>
                    <a:pt x="244" y="63"/>
                    <a:pt x="240" y="62"/>
                  </a:cubicBezTo>
                  <a:cubicBezTo>
                    <a:pt x="240" y="62"/>
                    <a:pt x="226" y="53"/>
                    <a:pt x="220" y="50"/>
                  </a:cubicBezTo>
                  <a:cubicBezTo>
                    <a:pt x="215" y="47"/>
                    <a:pt x="205" y="44"/>
                    <a:pt x="204" y="43"/>
                  </a:cubicBezTo>
                  <a:cubicBezTo>
                    <a:pt x="202" y="42"/>
                    <a:pt x="197" y="40"/>
                    <a:pt x="190" y="40"/>
                  </a:cubicBezTo>
                  <a:cubicBezTo>
                    <a:pt x="182" y="40"/>
                    <a:pt x="177" y="40"/>
                    <a:pt x="171" y="39"/>
                  </a:cubicBezTo>
                  <a:cubicBezTo>
                    <a:pt x="166" y="39"/>
                    <a:pt x="153" y="39"/>
                    <a:pt x="146" y="39"/>
                  </a:cubicBezTo>
                  <a:cubicBezTo>
                    <a:pt x="145" y="39"/>
                    <a:pt x="130" y="35"/>
                    <a:pt x="121" y="42"/>
                  </a:cubicBezTo>
                  <a:cubicBezTo>
                    <a:pt x="119" y="44"/>
                    <a:pt x="117" y="45"/>
                    <a:pt x="115" y="46"/>
                  </a:cubicBezTo>
                  <a:cubicBezTo>
                    <a:pt x="115" y="46"/>
                    <a:pt x="114" y="46"/>
                    <a:pt x="114" y="46"/>
                  </a:cubicBezTo>
                  <a:cubicBezTo>
                    <a:pt x="112" y="47"/>
                    <a:pt x="110" y="48"/>
                    <a:pt x="108" y="49"/>
                  </a:cubicBezTo>
                  <a:cubicBezTo>
                    <a:pt x="108" y="49"/>
                    <a:pt x="108" y="49"/>
                    <a:pt x="108" y="50"/>
                  </a:cubicBezTo>
                  <a:cubicBezTo>
                    <a:pt x="105" y="49"/>
                    <a:pt x="102" y="46"/>
                    <a:pt x="101" y="45"/>
                  </a:cubicBezTo>
                  <a:cubicBezTo>
                    <a:pt x="101" y="44"/>
                    <a:pt x="102" y="43"/>
                    <a:pt x="102" y="42"/>
                  </a:cubicBezTo>
                  <a:cubicBezTo>
                    <a:pt x="103" y="40"/>
                    <a:pt x="105" y="37"/>
                    <a:pt x="106" y="35"/>
                  </a:cubicBezTo>
                  <a:cubicBezTo>
                    <a:pt x="106" y="34"/>
                    <a:pt x="107" y="33"/>
                    <a:pt x="109" y="32"/>
                  </a:cubicBezTo>
                  <a:cubicBezTo>
                    <a:pt x="110" y="32"/>
                    <a:pt x="111" y="32"/>
                    <a:pt x="111" y="31"/>
                  </a:cubicBezTo>
                  <a:cubicBezTo>
                    <a:pt x="112" y="31"/>
                    <a:pt x="114" y="31"/>
                    <a:pt x="113" y="29"/>
                  </a:cubicBezTo>
                  <a:cubicBezTo>
                    <a:pt x="115" y="29"/>
                    <a:pt x="116" y="29"/>
                    <a:pt x="118" y="29"/>
                  </a:cubicBezTo>
                  <a:cubicBezTo>
                    <a:pt x="121" y="29"/>
                    <a:pt x="125" y="30"/>
                    <a:pt x="128" y="31"/>
                  </a:cubicBezTo>
                  <a:cubicBezTo>
                    <a:pt x="131" y="32"/>
                    <a:pt x="135" y="36"/>
                    <a:pt x="140" y="36"/>
                  </a:cubicBezTo>
                  <a:cubicBezTo>
                    <a:pt x="145" y="37"/>
                    <a:pt x="149" y="36"/>
                    <a:pt x="153" y="36"/>
                  </a:cubicBezTo>
                  <a:cubicBezTo>
                    <a:pt x="156" y="36"/>
                    <a:pt x="159" y="36"/>
                    <a:pt x="161" y="35"/>
                  </a:cubicBezTo>
                  <a:cubicBezTo>
                    <a:pt x="166" y="34"/>
                    <a:pt x="170" y="32"/>
                    <a:pt x="174" y="29"/>
                  </a:cubicBezTo>
                  <a:cubicBezTo>
                    <a:pt x="175" y="29"/>
                    <a:pt x="175" y="28"/>
                    <a:pt x="176" y="27"/>
                  </a:cubicBezTo>
                  <a:cubicBezTo>
                    <a:pt x="177" y="26"/>
                    <a:pt x="179" y="24"/>
                    <a:pt x="180" y="23"/>
                  </a:cubicBezTo>
                  <a:cubicBezTo>
                    <a:pt x="183" y="21"/>
                    <a:pt x="186" y="21"/>
                    <a:pt x="186" y="21"/>
                  </a:cubicBezTo>
                  <a:cubicBezTo>
                    <a:pt x="186" y="21"/>
                    <a:pt x="183" y="21"/>
                    <a:pt x="180" y="23"/>
                  </a:cubicBezTo>
                  <a:cubicBezTo>
                    <a:pt x="179" y="23"/>
                    <a:pt x="178" y="24"/>
                    <a:pt x="178" y="24"/>
                  </a:cubicBezTo>
                  <a:cubicBezTo>
                    <a:pt x="179" y="20"/>
                    <a:pt x="178" y="17"/>
                    <a:pt x="178" y="15"/>
                  </a:cubicBezTo>
                  <a:cubicBezTo>
                    <a:pt x="177" y="13"/>
                    <a:pt x="177" y="12"/>
                    <a:pt x="177" y="12"/>
                  </a:cubicBezTo>
                  <a:cubicBezTo>
                    <a:pt x="176" y="11"/>
                    <a:pt x="175" y="19"/>
                    <a:pt x="171" y="21"/>
                  </a:cubicBezTo>
                  <a:cubicBezTo>
                    <a:pt x="173" y="18"/>
                    <a:pt x="174" y="15"/>
                    <a:pt x="174" y="15"/>
                  </a:cubicBezTo>
                  <a:cubicBezTo>
                    <a:pt x="174" y="15"/>
                    <a:pt x="172" y="19"/>
                    <a:pt x="168" y="22"/>
                  </a:cubicBezTo>
                  <a:cubicBezTo>
                    <a:pt x="166" y="22"/>
                    <a:pt x="163" y="22"/>
                    <a:pt x="160" y="22"/>
                  </a:cubicBezTo>
                  <a:cubicBezTo>
                    <a:pt x="156" y="21"/>
                    <a:pt x="153" y="20"/>
                    <a:pt x="147" y="18"/>
                  </a:cubicBezTo>
                  <a:cubicBezTo>
                    <a:pt x="142" y="16"/>
                    <a:pt x="135" y="14"/>
                    <a:pt x="128" y="14"/>
                  </a:cubicBezTo>
                  <a:cubicBezTo>
                    <a:pt x="121" y="15"/>
                    <a:pt x="116" y="18"/>
                    <a:pt x="113" y="20"/>
                  </a:cubicBezTo>
                  <a:cubicBezTo>
                    <a:pt x="112" y="20"/>
                    <a:pt x="111" y="21"/>
                    <a:pt x="110" y="21"/>
                  </a:cubicBezTo>
                  <a:cubicBezTo>
                    <a:pt x="109" y="21"/>
                    <a:pt x="108" y="20"/>
                    <a:pt x="108" y="21"/>
                  </a:cubicBezTo>
                  <a:cubicBezTo>
                    <a:pt x="108" y="21"/>
                    <a:pt x="107" y="21"/>
                    <a:pt x="107" y="21"/>
                  </a:cubicBezTo>
                  <a:cubicBezTo>
                    <a:pt x="106" y="20"/>
                    <a:pt x="105" y="18"/>
                    <a:pt x="104" y="17"/>
                  </a:cubicBezTo>
                  <a:cubicBezTo>
                    <a:pt x="102" y="13"/>
                    <a:pt x="100" y="8"/>
                    <a:pt x="95" y="6"/>
                  </a:cubicBezTo>
                  <a:cubicBezTo>
                    <a:pt x="85" y="0"/>
                    <a:pt x="66" y="6"/>
                    <a:pt x="61" y="11"/>
                  </a:cubicBezTo>
                  <a:cubicBezTo>
                    <a:pt x="57" y="14"/>
                    <a:pt x="55" y="19"/>
                    <a:pt x="55" y="22"/>
                  </a:cubicBezTo>
                  <a:cubicBezTo>
                    <a:pt x="55" y="24"/>
                    <a:pt x="54" y="27"/>
                    <a:pt x="55" y="29"/>
                  </a:cubicBezTo>
                  <a:cubicBezTo>
                    <a:pt x="56" y="31"/>
                    <a:pt x="56" y="32"/>
                    <a:pt x="56" y="33"/>
                  </a:cubicBezTo>
                  <a:cubicBezTo>
                    <a:pt x="56" y="34"/>
                    <a:pt x="55" y="37"/>
                    <a:pt x="53" y="39"/>
                  </a:cubicBezTo>
                  <a:cubicBezTo>
                    <a:pt x="51" y="41"/>
                    <a:pt x="51" y="42"/>
                    <a:pt x="52" y="42"/>
                  </a:cubicBezTo>
                  <a:cubicBezTo>
                    <a:pt x="52" y="43"/>
                    <a:pt x="54" y="44"/>
                    <a:pt x="55" y="44"/>
                  </a:cubicBezTo>
                  <a:cubicBezTo>
                    <a:pt x="55" y="44"/>
                    <a:pt x="55" y="45"/>
                    <a:pt x="55" y="45"/>
                  </a:cubicBezTo>
                  <a:cubicBezTo>
                    <a:pt x="55" y="47"/>
                    <a:pt x="55" y="48"/>
                    <a:pt x="55" y="48"/>
                  </a:cubicBezTo>
                  <a:cubicBezTo>
                    <a:pt x="55" y="48"/>
                    <a:pt x="55" y="49"/>
                    <a:pt x="56" y="49"/>
                  </a:cubicBezTo>
                  <a:cubicBezTo>
                    <a:pt x="56" y="50"/>
                    <a:pt x="55" y="51"/>
                    <a:pt x="56" y="52"/>
                  </a:cubicBezTo>
                  <a:cubicBezTo>
                    <a:pt x="58" y="53"/>
                    <a:pt x="59" y="53"/>
                    <a:pt x="59" y="54"/>
                  </a:cubicBezTo>
                  <a:cubicBezTo>
                    <a:pt x="59" y="54"/>
                    <a:pt x="59" y="57"/>
                    <a:pt x="59" y="58"/>
                  </a:cubicBezTo>
                  <a:cubicBezTo>
                    <a:pt x="60" y="59"/>
                    <a:pt x="61" y="60"/>
                    <a:pt x="64" y="60"/>
                  </a:cubicBezTo>
                  <a:cubicBezTo>
                    <a:pt x="67" y="60"/>
                    <a:pt x="67" y="59"/>
                    <a:pt x="68" y="59"/>
                  </a:cubicBezTo>
                  <a:cubicBezTo>
                    <a:pt x="70" y="59"/>
                    <a:pt x="73" y="59"/>
                    <a:pt x="74" y="60"/>
                  </a:cubicBezTo>
                  <a:cubicBezTo>
                    <a:pt x="76" y="61"/>
                    <a:pt x="87" y="68"/>
                    <a:pt x="89" y="69"/>
                  </a:cubicBezTo>
                  <a:cubicBezTo>
                    <a:pt x="90" y="71"/>
                    <a:pt x="92" y="73"/>
                    <a:pt x="93" y="74"/>
                  </a:cubicBezTo>
                  <a:cubicBezTo>
                    <a:pt x="92" y="76"/>
                    <a:pt x="92" y="78"/>
                    <a:pt x="93" y="80"/>
                  </a:cubicBezTo>
                  <a:cubicBezTo>
                    <a:pt x="93" y="82"/>
                    <a:pt x="92" y="88"/>
                    <a:pt x="91" y="91"/>
                  </a:cubicBezTo>
                  <a:cubicBezTo>
                    <a:pt x="87" y="100"/>
                    <a:pt x="81" y="115"/>
                    <a:pt x="80" y="123"/>
                  </a:cubicBezTo>
                  <a:cubicBezTo>
                    <a:pt x="79" y="123"/>
                    <a:pt x="74" y="123"/>
                    <a:pt x="69" y="124"/>
                  </a:cubicBezTo>
                  <a:cubicBezTo>
                    <a:pt x="63" y="126"/>
                    <a:pt x="45" y="129"/>
                    <a:pt x="42" y="130"/>
                  </a:cubicBezTo>
                  <a:cubicBezTo>
                    <a:pt x="39" y="130"/>
                    <a:pt x="36" y="130"/>
                    <a:pt x="35" y="130"/>
                  </a:cubicBezTo>
                  <a:cubicBezTo>
                    <a:pt x="35" y="130"/>
                    <a:pt x="33" y="130"/>
                    <a:pt x="32" y="130"/>
                  </a:cubicBezTo>
                  <a:cubicBezTo>
                    <a:pt x="31" y="129"/>
                    <a:pt x="28" y="128"/>
                    <a:pt x="27" y="127"/>
                  </a:cubicBezTo>
                  <a:cubicBezTo>
                    <a:pt x="25" y="126"/>
                    <a:pt x="24" y="125"/>
                    <a:pt x="22" y="124"/>
                  </a:cubicBezTo>
                  <a:cubicBezTo>
                    <a:pt x="20" y="123"/>
                    <a:pt x="18" y="122"/>
                    <a:pt x="16" y="122"/>
                  </a:cubicBezTo>
                  <a:cubicBezTo>
                    <a:pt x="15" y="122"/>
                    <a:pt x="12" y="123"/>
                    <a:pt x="11" y="123"/>
                  </a:cubicBezTo>
                  <a:cubicBezTo>
                    <a:pt x="10" y="122"/>
                    <a:pt x="8" y="122"/>
                    <a:pt x="7" y="122"/>
                  </a:cubicBezTo>
                  <a:cubicBezTo>
                    <a:pt x="6" y="122"/>
                    <a:pt x="6" y="123"/>
                    <a:pt x="5" y="123"/>
                  </a:cubicBezTo>
                  <a:cubicBezTo>
                    <a:pt x="4" y="124"/>
                    <a:pt x="2" y="124"/>
                    <a:pt x="1" y="125"/>
                  </a:cubicBezTo>
                  <a:cubicBezTo>
                    <a:pt x="0" y="127"/>
                    <a:pt x="1" y="128"/>
                    <a:pt x="3" y="129"/>
                  </a:cubicBezTo>
                  <a:close/>
                  <a:moveTo>
                    <a:pt x="122" y="27"/>
                  </a:moveTo>
                  <a:cubicBezTo>
                    <a:pt x="124" y="27"/>
                    <a:pt x="126" y="27"/>
                    <a:pt x="128" y="28"/>
                  </a:cubicBezTo>
                  <a:cubicBezTo>
                    <a:pt x="131" y="29"/>
                    <a:pt x="135" y="31"/>
                    <a:pt x="141" y="33"/>
                  </a:cubicBezTo>
                  <a:cubicBezTo>
                    <a:pt x="142" y="33"/>
                    <a:pt x="142" y="33"/>
                    <a:pt x="142" y="33"/>
                  </a:cubicBezTo>
                  <a:cubicBezTo>
                    <a:pt x="142" y="33"/>
                    <a:pt x="141" y="33"/>
                    <a:pt x="141" y="33"/>
                  </a:cubicBezTo>
                  <a:cubicBezTo>
                    <a:pt x="137" y="33"/>
                    <a:pt x="133" y="30"/>
                    <a:pt x="129" y="29"/>
                  </a:cubicBezTo>
                  <a:cubicBezTo>
                    <a:pt x="126" y="28"/>
                    <a:pt x="124" y="27"/>
                    <a:pt x="122"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1800" dirty="0">
                <a:solidFill>
                  <a:schemeClr val="accent1">
                    <a:lumMod val="10000"/>
                  </a:schemeClr>
                </a:solidFill>
              </a:endParaRPr>
            </a:p>
          </p:txBody>
        </p:sp>
        <p:sp>
          <p:nvSpPr>
            <p:cNvPr id="1026" name="Freeform 36"/>
            <p:cNvSpPr>
              <a:spLocks/>
            </p:cNvSpPr>
            <p:nvPr/>
          </p:nvSpPr>
          <p:spPr bwMode="auto">
            <a:xfrm>
              <a:off x="4225" y="2118"/>
              <a:ext cx="524" cy="4"/>
            </a:xfrm>
            <a:custGeom>
              <a:avLst/>
              <a:gdLst>
                <a:gd name="T0" fmla="*/ 0 w 524"/>
                <a:gd name="T1" fmla="*/ 0 h 4"/>
                <a:gd name="T2" fmla="*/ 524 w 524"/>
                <a:gd name="T3" fmla="*/ 2 h 4"/>
                <a:gd name="T4" fmla="*/ 0 w 524"/>
                <a:gd name="T5" fmla="*/ 4 h 4"/>
                <a:gd name="T6" fmla="*/ 0 w 524"/>
                <a:gd name="T7" fmla="*/ 0 h 4"/>
              </a:gdLst>
              <a:ahLst/>
              <a:cxnLst>
                <a:cxn ang="0">
                  <a:pos x="T0" y="T1"/>
                </a:cxn>
                <a:cxn ang="0">
                  <a:pos x="T2" y="T3"/>
                </a:cxn>
                <a:cxn ang="0">
                  <a:pos x="T4" y="T5"/>
                </a:cxn>
                <a:cxn ang="0">
                  <a:pos x="T6" y="T7"/>
                </a:cxn>
              </a:cxnLst>
              <a:rect l="0" t="0" r="r" b="b"/>
              <a:pathLst>
                <a:path w="524" h="4">
                  <a:moveTo>
                    <a:pt x="0" y="0"/>
                  </a:moveTo>
                  <a:lnTo>
                    <a:pt x="524" y="2"/>
                  </a:lnTo>
                  <a:lnTo>
                    <a:pt x="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1800" dirty="0">
                <a:solidFill>
                  <a:schemeClr val="accent1">
                    <a:lumMod val="10000"/>
                  </a:schemeClr>
                </a:solidFill>
              </a:endParaRPr>
            </a:p>
          </p:txBody>
        </p:sp>
        <p:sp>
          <p:nvSpPr>
            <p:cNvPr id="1027" name="Freeform 37"/>
            <p:cNvSpPr>
              <a:spLocks/>
            </p:cNvSpPr>
            <p:nvPr/>
          </p:nvSpPr>
          <p:spPr bwMode="auto">
            <a:xfrm>
              <a:off x="4308" y="2140"/>
              <a:ext cx="525" cy="4"/>
            </a:xfrm>
            <a:custGeom>
              <a:avLst/>
              <a:gdLst>
                <a:gd name="T0" fmla="*/ 0 w 525"/>
                <a:gd name="T1" fmla="*/ 0 h 4"/>
                <a:gd name="T2" fmla="*/ 525 w 525"/>
                <a:gd name="T3" fmla="*/ 2 h 4"/>
                <a:gd name="T4" fmla="*/ 0 w 525"/>
                <a:gd name="T5" fmla="*/ 4 h 4"/>
                <a:gd name="T6" fmla="*/ 0 w 525"/>
                <a:gd name="T7" fmla="*/ 0 h 4"/>
              </a:gdLst>
              <a:ahLst/>
              <a:cxnLst>
                <a:cxn ang="0">
                  <a:pos x="T0" y="T1"/>
                </a:cxn>
                <a:cxn ang="0">
                  <a:pos x="T2" y="T3"/>
                </a:cxn>
                <a:cxn ang="0">
                  <a:pos x="T4" y="T5"/>
                </a:cxn>
                <a:cxn ang="0">
                  <a:pos x="T6" y="T7"/>
                </a:cxn>
              </a:cxnLst>
              <a:rect l="0" t="0" r="r" b="b"/>
              <a:pathLst>
                <a:path w="525" h="4">
                  <a:moveTo>
                    <a:pt x="0" y="0"/>
                  </a:moveTo>
                  <a:lnTo>
                    <a:pt x="525" y="2"/>
                  </a:lnTo>
                  <a:lnTo>
                    <a:pt x="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1800" dirty="0">
                <a:solidFill>
                  <a:schemeClr val="accent1">
                    <a:lumMod val="10000"/>
                  </a:schemeClr>
                </a:solidFill>
              </a:endParaRPr>
            </a:p>
          </p:txBody>
        </p:sp>
        <p:sp>
          <p:nvSpPr>
            <p:cNvPr id="1028" name="Freeform 38"/>
            <p:cNvSpPr>
              <a:spLocks/>
            </p:cNvSpPr>
            <p:nvPr/>
          </p:nvSpPr>
          <p:spPr bwMode="auto">
            <a:xfrm>
              <a:off x="4335" y="2164"/>
              <a:ext cx="522" cy="5"/>
            </a:xfrm>
            <a:custGeom>
              <a:avLst/>
              <a:gdLst>
                <a:gd name="T0" fmla="*/ 0 w 522"/>
                <a:gd name="T1" fmla="*/ 0 h 5"/>
                <a:gd name="T2" fmla="*/ 522 w 522"/>
                <a:gd name="T3" fmla="*/ 2 h 5"/>
                <a:gd name="T4" fmla="*/ 0 w 522"/>
                <a:gd name="T5" fmla="*/ 5 h 5"/>
                <a:gd name="T6" fmla="*/ 0 w 522"/>
                <a:gd name="T7" fmla="*/ 0 h 5"/>
              </a:gdLst>
              <a:ahLst/>
              <a:cxnLst>
                <a:cxn ang="0">
                  <a:pos x="T0" y="T1"/>
                </a:cxn>
                <a:cxn ang="0">
                  <a:pos x="T2" y="T3"/>
                </a:cxn>
                <a:cxn ang="0">
                  <a:pos x="T4" y="T5"/>
                </a:cxn>
                <a:cxn ang="0">
                  <a:pos x="T6" y="T7"/>
                </a:cxn>
              </a:cxnLst>
              <a:rect l="0" t="0" r="r" b="b"/>
              <a:pathLst>
                <a:path w="522" h="5">
                  <a:moveTo>
                    <a:pt x="0" y="0"/>
                  </a:moveTo>
                  <a:lnTo>
                    <a:pt x="522" y="2"/>
                  </a:lnTo>
                  <a:lnTo>
                    <a:pt x="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1800" dirty="0">
                <a:solidFill>
                  <a:schemeClr val="accent1">
                    <a:lumMod val="10000"/>
                  </a:schemeClr>
                </a:solidFill>
              </a:endParaRPr>
            </a:p>
          </p:txBody>
        </p:sp>
        <p:sp>
          <p:nvSpPr>
            <p:cNvPr id="1029" name="Freeform 39"/>
            <p:cNvSpPr>
              <a:spLocks/>
            </p:cNvSpPr>
            <p:nvPr/>
          </p:nvSpPr>
          <p:spPr bwMode="auto">
            <a:xfrm>
              <a:off x="4385" y="2186"/>
              <a:ext cx="522" cy="5"/>
            </a:xfrm>
            <a:custGeom>
              <a:avLst/>
              <a:gdLst>
                <a:gd name="T0" fmla="*/ 0 w 522"/>
                <a:gd name="T1" fmla="*/ 0 h 5"/>
                <a:gd name="T2" fmla="*/ 522 w 522"/>
                <a:gd name="T3" fmla="*/ 3 h 5"/>
                <a:gd name="T4" fmla="*/ 0 w 522"/>
                <a:gd name="T5" fmla="*/ 5 h 5"/>
                <a:gd name="T6" fmla="*/ 0 w 522"/>
                <a:gd name="T7" fmla="*/ 0 h 5"/>
              </a:gdLst>
              <a:ahLst/>
              <a:cxnLst>
                <a:cxn ang="0">
                  <a:pos x="T0" y="T1"/>
                </a:cxn>
                <a:cxn ang="0">
                  <a:pos x="T2" y="T3"/>
                </a:cxn>
                <a:cxn ang="0">
                  <a:pos x="T4" y="T5"/>
                </a:cxn>
                <a:cxn ang="0">
                  <a:pos x="T6" y="T7"/>
                </a:cxn>
              </a:cxnLst>
              <a:rect l="0" t="0" r="r" b="b"/>
              <a:pathLst>
                <a:path w="522" h="5">
                  <a:moveTo>
                    <a:pt x="0" y="0"/>
                  </a:moveTo>
                  <a:lnTo>
                    <a:pt x="522" y="3"/>
                  </a:lnTo>
                  <a:lnTo>
                    <a:pt x="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1800" dirty="0">
                <a:solidFill>
                  <a:schemeClr val="accent1">
                    <a:lumMod val="10000"/>
                  </a:schemeClr>
                </a:solidFill>
              </a:endParaRPr>
            </a:p>
          </p:txBody>
        </p:sp>
        <p:sp>
          <p:nvSpPr>
            <p:cNvPr id="1030" name="Freeform 40"/>
            <p:cNvSpPr>
              <a:spLocks/>
            </p:cNvSpPr>
            <p:nvPr/>
          </p:nvSpPr>
          <p:spPr bwMode="auto">
            <a:xfrm>
              <a:off x="4435" y="2211"/>
              <a:ext cx="523" cy="4"/>
            </a:xfrm>
            <a:custGeom>
              <a:avLst/>
              <a:gdLst>
                <a:gd name="T0" fmla="*/ 0 w 523"/>
                <a:gd name="T1" fmla="*/ 0 h 4"/>
                <a:gd name="T2" fmla="*/ 523 w 523"/>
                <a:gd name="T3" fmla="*/ 2 h 4"/>
                <a:gd name="T4" fmla="*/ 0 w 523"/>
                <a:gd name="T5" fmla="*/ 4 h 4"/>
                <a:gd name="T6" fmla="*/ 0 w 523"/>
                <a:gd name="T7" fmla="*/ 0 h 4"/>
              </a:gdLst>
              <a:ahLst/>
              <a:cxnLst>
                <a:cxn ang="0">
                  <a:pos x="T0" y="T1"/>
                </a:cxn>
                <a:cxn ang="0">
                  <a:pos x="T2" y="T3"/>
                </a:cxn>
                <a:cxn ang="0">
                  <a:pos x="T4" y="T5"/>
                </a:cxn>
                <a:cxn ang="0">
                  <a:pos x="T6" y="T7"/>
                </a:cxn>
              </a:cxnLst>
              <a:rect l="0" t="0" r="r" b="b"/>
              <a:pathLst>
                <a:path w="523" h="4">
                  <a:moveTo>
                    <a:pt x="0" y="0"/>
                  </a:moveTo>
                  <a:lnTo>
                    <a:pt x="523" y="2"/>
                  </a:lnTo>
                  <a:lnTo>
                    <a:pt x="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1800" dirty="0">
                <a:solidFill>
                  <a:schemeClr val="accent1">
                    <a:lumMod val="10000"/>
                  </a:schemeClr>
                </a:solidFill>
              </a:endParaRPr>
            </a:p>
          </p:txBody>
        </p:sp>
        <p:sp>
          <p:nvSpPr>
            <p:cNvPr id="1031" name="Freeform 41"/>
            <p:cNvSpPr>
              <a:spLocks/>
            </p:cNvSpPr>
            <p:nvPr/>
          </p:nvSpPr>
          <p:spPr bwMode="auto">
            <a:xfrm>
              <a:off x="4455" y="2233"/>
              <a:ext cx="525" cy="4"/>
            </a:xfrm>
            <a:custGeom>
              <a:avLst/>
              <a:gdLst>
                <a:gd name="T0" fmla="*/ 0 w 525"/>
                <a:gd name="T1" fmla="*/ 0 h 4"/>
                <a:gd name="T2" fmla="*/ 525 w 525"/>
                <a:gd name="T3" fmla="*/ 2 h 4"/>
                <a:gd name="T4" fmla="*/ 0 w 525"/>
                <a:gd name="T5" fmla="*/ 4 h 4"/>
                <a:gd name="T6" fmla="*/ 0 w 525"/>
                <a:gd name="T7" fmla="*/ 0 h 4"/>
              </a:gdLst>
              <a:ahLst/>
              <a:cxnLst>
                <a:cxn ang="0">
                  <a:pos x="T0" y="T1"/>
                </a:cxn>
                <a:cxn ang="0">
                  <a:pos x="T2" y="T3"/>
                </a:cxn>
                <a:cxn ang="0">
                  <a:pos x="T4" y="T5"/>
                </a:cxn>
                <a:cxn ang="0">
                  <a:pos x="T6" y="T7"/>
                </a:cxn>
              </a:cxnLst>
              <a:rect l="0" t="0" r="r" b="b"/>
              <a:pathLst>
                <a:path w="525" h="4">
                  <a:moveTo>
                    <a:pt x="0" y="0"/>
                  </a:moveTo>
                  <a:lnTo>
                    <a:pt x="525" y="2"/>
                  </a:lnTo>
                  <a:lnTo>
                    <a:pt x="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1800" dirty="0">
                <a:solidFill>
                  <a:schemeClr val="accent1">
                    <a:lumMod val="10000"/>
                  </a:schemeClr>
                </a:solidFill>
              </a:endParaRPr>
            </a:p>
          </p:txBody>
        </p:sp>
        <p:sp>
          <p:nvSpPr>
            <p:cNvPr id="1032" name="Freeform 42"/>
            <p:cNvSpPr>
              <a:spLocks/>
            </p:cNvSpPr>
            <p:nvPr/>
          </p:nvSpPr>
          <p:spPr bwMode="auto">
            <a:xfrm>
              <a:off x="4646" y="2641"/>
              <a:ext cx="525" cy="4"/>
            </a:xfrm>
            <a:custGeom>
              <a:avLst/>
              <a:gdLst>
                <a:gd name="T0" fmla="*/ 0 w 525"/>
                <a:gd name="T1" fmla="*/ 0 h 4"/>
                <a:gd name="T2" fmla="*/ 525 w 525"/>
                <a:gd name="T3" fmla="*/ 2 h 4"/>
                <a:gd name="T4" fmla="*/ 0 w 525"/>
                <a:gd name="T5" fmla="*/ 4 h 4"/>
                <a:gd name="T6" fmla="*/ 0 w 525"/>
                <a:gd name="T7" fmla="*/ 0 h 4"/>
              </a:gdLst>
              <a:ahLst/>
              <a:cxnLst>
                <a:cxn ang="0">
                  <a:pos x="T0" y="T1"/>
                </a:cxn>
                <a:cxn ang="0">
                  <a:pos x="T2" y="T3"/>
                </a:cxn>
                <a:cxn ang="0">
                  <a:pos x="T4" y="T5"/>
                </a:cxn>
                <a:cxn ang="0">
                  <a:pos x="T6" y="T7"/>
                </a:cxn>
              </a:cxnLst>
              <a:rect l="0" t="0" r="r" b="b"/>
              <a:pathLst>
                <a:path w="525" h="4">
                  <a:moveTo>
                    <a:pt x="0" y="0"/>
                  </a:moveTo>
                  <a:lnTo>
                    <a:pt x="525" y="2"/>
                  </a:lnTo>
                  <a:lnTo>
                    <a:pt x="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1800" dirty="0">
                <a:solidFill>
                  <a:schemeClr val="accent1">
                    <a:lumMod val="10000"/>
                  </a:schemeClr>
                </a:solidFill>
              </a:endParaRPr>
            </a:p>
          </p:txBody>
        </p:sp>
        <p:sp>
          <p:nvSpPr>
            <p:cNvPr id="1033" name="Freeform 43"/>
            <p:cNvSpPr>
              <a:spLocks/>
            </p:cNvSpPr>
            <p:nvPr/>
          </p:nvSpPr>
          <p:spPr bwMode="auto">
            <a:xfrm>
              <a:off x="4618" y="2617"/>
              <a:ext cx="524" cy="4"/>
            </a:xfrm>
            <a:custGeom>
              <a:avLst/>
              <a:gdLst>
                <a:gd name="T0" fmla="*/ 0 w 524"/>
                <a:gd name="T1" fmla="*/ 0 h 4"/>
                <a:gd name="T2" fmla="*/ 524 w 524"/>
                <a:gd name="T3" fmla="*/ 2 h 4"/>
                <a:gd name="T4" fmla="*/ 0 w 524"/>
                <a:gd name="T5" fmla="*/ 4 h 4"/>
                <a:gd name="T6" fmla="*/ 0 w 524"/>
                <a:gd name="T7" fmla="*/ 0 h 4"/>
              </a:gdLst>
              <a:ahLst/>
              <a:cxnLst>
                <a:cxn ang="0">
                  <a:pos x="T0" y="T1"/>
                </a:cxn>
                <a:cxn ang="0">
                  <a:pos x="T2" y="T3"/>
                </a:cxn>
                <a:cxn ang="0">
                  <a:pos x="T4" y="T5"/>
                </a:cxn>
                <a:cxn ang="0">
                  <a:pos x="T6" y="T7"/>
                </a:cxn>
              </a:cxnLst>
              <a:rect l="0" t="0" r="r" b="b"/>
              <a:pathLst>
                <a:path w="524" h="4">
                  <a:moveTo>
                    <a:pt x="0" y="0"/>
                  </a:moveTo>
                  <a:lnTo>
                    <a:pt x="524" y="2"/>
                  </a:lnTo>
                  <a:lnTo>
                    <a:pt x="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1800" dirty="0">
                <a:solidFill>
                  <a:schemeClr val="accent1">
                    <a:lumMod val="10000"/>
                  </a:schemeClr>
                </a:solidFill>
              </a:endParaRPr>
            </a:p>
          </p:txBody>
        </p:sp>
        <p:sp>
          <p:nvSpPr>
            <p:cNvPr id="1035" name="Freeform 44"/>
            <p:cNvSpPr>
              <a:spLocks/>
            </p:cNvSpPr>
            <p:nvPr/>
          </p:nvSpPr>
          <p:spPr bwMode="auto">
            <a:xfrm>
              <a:off x="4596" y="2590"/>
              <a:ext cx="524" cy="5"/>
            </a:xfrm>
            <a:custGeom>
              <a:avLst/>
              <a:gdLst>
                <a:gd name="T0" fmla="*/ 0 w 524"/>
                <a:gd name="T1" fmla="*/ 0 h 5"/>
                <a:gd name="T2" fmla="*/ 524 w 524"/>
                <a:gd name="T3" fmla="*/ 2 h 5"/>
                <a:gd name="T4" fmla="*/ 0 w 524"/>
                <a:gd name="T5" fmla="*/ 5 h 5"/>
                <a:gd name="T6" fmla="*/ 0 w 524"/>
                <a:gd name="T7" fmla="*/ 0 h 5"/>
              </a:gdLst>
              <a:ahLst/>
              <a:cxnLst>
                <a:cxn ang="0">
                  <a:pos x="T0" y="T1"/>
                </a:cxn>
                <a:cxn ang="0">
                  <a:pos x="T2" y="T3"/>
                </a:cxn>
                <a:cxn ang="0">
                  <a:pos x="T4" y="T5"/>
                </a:cxn>
                <a:cxn ang="0">
                  <a:pos x="T6" y="T7"/>
                </a:cxn>
              </a:cxnLst>
              <a:rect l="0" t="0" r="r" b="b"/>
              <a:pathLst>
                <a:path w="524" h="5">
                  <a:moveTo>
                    <a:pt x="0" y="0"/>
                  </a:moveTo>
                  <a:lnTo>
                    <a:pt x="524" y="2"/>
                  </a:lnTo>
                  <a:lnTo>
                    <a:pt x="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1800" dirty="0">
                <a:solidFill>
                  <a:schemeClr val="accent1">
                    <a:lumMod val="10000"/>
                  </a:schemeClr>
                </a:solidFill>
              </a:endParaRPr>
            </a:p>
          </p:txBody>
        </p:sp>
        <p:sp>
          <p:nvSpPr>
            <p:cNvPr id="1036" name="Freeform 45"/>
            <p:cNvSpPr>
              <a:spLocks/>
            </p:cNvSpPr>
            <p:nvPr/>
          </p:nvSpPr>
          <p:spPr bwMode="auto">
            <a:xfrm>
              <a:off x="4583" y="2566"/>
              <a:ext cx="524" cy="4"/>
            </a:xfrm>
            <a:custGeom>
              <a:avLst/>
              <a:gdLst>
                <a:gd name="T0" fmla="*/ 0 w 524"/>
                <a:gd name="T1" fmla="*/ 0 h 4"/>
                <a:gd name="T2" fmla="*/ 524 w 524"/>
                <a:gd name="T3" fmla="*/ 2 h 4"/>
                <a:gd name="T4" fmla="*/ 0 w 524"/>
                <a:gd name="T5" fmla="*/ 4 h 4"/>
                <a:gd name="T6" fmla="*/ 0 w 524"/>
                <a:gd name="T7" fmla="*/ 0 h 4"/>
              </a:gdLst>
              <a:ahLst/>
              <a:cxnLst>
                <a:cxn ang="0">
                  <a:pos x="T0" y="T1"/>
                </a:cxn>
                <a:cxn ang="0">
                  <a:pos x="T2" y="T3"/>
                </a:cxn>
                <a:cxn ang="0">
                  <a:pos x="T4" y="T5"/>
                </a:cxn>
                <a:cxn ang="0">
                  <a:pos x="T6" y="T7"/>
                </a:cxn>
              </a:cxnLst>
              <a:rect l="0" t="0" r="r" b="b"/>
              <a:pathLst>
                <a:path w="524" h="4">
                  <a:moveTo>
                    <a:pt x="0" y="0"/>
                  </a:moveTo>
                  <a:lnTo>
                    <a:pt x="524" y="2"/>
                  </a:lnTo>
                  <a:lnTo>
                    <a:pt x="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1800" dirty="0">
                <a:solidFill>
                  <a:schemeClr val="accent1">
                    <a:lumMod val="10000"/>
                  </a:schemeClr>
                </a:solidFill>
              </a:endParaRPr>
            </a:p>
          </p:txBody>
        </p:sp>
        <p:sp>
          <p:nvSpPr>
            <p:cNvPr id="1037" name="Freeform 46"/>
            <p:cNvSpPr>
              <a:spLocks/>
            </p:cNvSpPr>
            <p:nvPr/>
          </p:nvSpPr>
          <p:spPr bwMode="auto">
            <a:xfrm>
              <a:off x="4418" y="2425"/>
              <a:ext cx="522" cy="4"/>
            </a:xfrm>
            <a:custGeom>
              <a:avLst/>
              <a:gdLst>
                <a:gd name="T0" fmla="*/ 0 w 522"/>
                <a:gd name="T1" fmla="*/ 0 h 4"/>
                <a:gd name="T2" fmla="*/ 522 w 522"/>
                <a:gd name="T3" fmla="*/ 2 h 4"/>
                <a:gd name="T4" fmla="*/ 0 w 522"/>
                <a:gd name="T5" fmla="*/ 4 h 4"/>
                <a:gd name="T6" fmla="*/ 0 w 522"/>
                <a:gd name="T7" fmla="*/ 0 h 4"/>
              </a:gdLst>
              <a:ahLst/>
              <a:cxnLst>
                <a:cxn ang="0">
                  <a:pos x="T0" y="T1"/>
                </a:cxn>
                <a:cxn ang="0">
                  <a:pos x="T2" y="T3"/>
                </a:cxn>
                <a:cxn ang="0">
                  <a:pos x="T4" y="T5"/>
                </a:cxn>
                <a:cxn ang="0">
                  <a:pos x="T6" y="T7"/>
                </a:cxn>
              </a:cxnLst>
              <a:rect l="0" t="0" r="r" b="b"/>
              <a:pathLst>
                <a:path w="522" h="4">
                  <a:moveTo>
                    <a:pt x="0" y="0"/>
                  </a:moveTo>
                  <a:lnTo>
                    <a:pt x="522" y="2"/>
                  </a:lnTo>
                  <a:lnTo>
                    <a:pt x="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1800" dirty="0">
                <a:solidFill>
                  <a:schemeClr val="accent1">
                    <a:lumMod val="10000"/>
                  </a:schemeClr>
                </a:solidFill>
              </a:endParaRPr>
            </a:p>
          </p:txBody>
        </p:sp>
        <p:sp>
          <p:nvSpPr>
            <p:cNvPr id="1038" name="Freeform 47"/>
            <p:cNvSpPr>
              <a:spLocks/>
            </p:cNvSpPr>
            <p:nvPr/>
          </p:nvSpPr>
          <p:spPr bwMode="auto">
            <a:xfrm>
              <a:off x="4403" y="2400"/>
              <a:ext cx="524" cy="5"/>
            </a:xfrm>
            <a:custGeom>
              <a:avLst/>
              <a:gdLst>
                <a:gd name="T0" fmla="*/ 0 w 524"/>
                <a:gd name="T1" fmla="*/ 0 h 5"/>
                <a:gd name="T2" fmla="*/ 524 w 524"/>
                <a:gd name="T3" fmla="*/ 3 h 5"/>
                <a:gd name="T4" fmla="*/ 0 w 524"/>
                <a:gd name="T5" fmla="*/ 5 h 5"/>
                <a:gd name="T6" fmla="*/ 0 w 524"/>
                <a:gd name="T7" fmla="*/ 0 h 5"/>
              </a:gdLst>
              <a:ahLst/>
              <a:cxnLst>
                <a:cxn ang="0">
                  <a:pos x="T0" y="T1"/>
                </a:cxn>
                <a:cxn ang="0">
                  <a:pos x="T2" y="T3"/>
                </a:cxn>
                <a:cxn ang="0">
                  <a:pos x="T4" y="T5"/>
                </a:cxn>
                <a:cxn ang="0">
                  <a:pos x="T6" y="T7"/>
                </a:cxn>
              </a:cxnLst>
              <a:rect l="0" t="0" r="r" b="b"/>
              <a:pathLst>
                <a:path w="524" h="5">
                  <a:moveTo>
                    <a:pt x="0" y="0"/>
                  </a:moveTo>
                  <a:lnTo>
                    <a:pt x="524" y="3"/>
                  </a:lnTo>
                  <a:lnTo>
                    <a:pt x="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1800" dirty="0">
                <a:solidFill>
                  <a:schemeClr val="accent1">
                    <a:lumMod val="10000"/>
                  </a:schemeClr>
                </a:solidFill>
              </a:endParaRPr>
            </a:p>
          </p:txBody>
        </p:sp>
        <p:sp>
          <p:nvSpPr>
            <p:cNvPr id="1039" name="Freeform 48"/>
            <p:cNvSpPr>
              <a:spLocks/>
            </p:cNvSpPr>
            <p:nvPr/>
          </p:nvSpPr>
          <p:spPr bwMode="auto">
            <a:xfrm>
              <a:off x="4392" y="2376"/>
              <a:ext cx="522" cy="4"/>
            </a:xfrm>
            <a:custGeom>
              <a:avLst/>
              <a:gdLst>
                <a:gd name="T0" fmla="*/ 0 w 522"/>
                <a:gd name="T1" fmla="*/ 0 h 4"/>
                <a:gd name="T2" fmla="*/ 522 w 522"/>
                <a:gd name="T3" fmla="*/ 2 h 4"/>
                <a:gd name="T4" fmla="*/ 0 w 522"/>
                <a:gd name="T5" fmla="*/ 4 h 4"/>
                <a:gd name="T6" fmla="*/ 0 w 522"/>
                <a:gd name="T7" fmla="*/ 0 h 4"/>
              </a:gdLst>
              <a:ahLst/>
              <a:cxnLst>
                <a:cxn ang="0">
                  <a:pos x="T0" y="T1"/>
                </a:cxn>
                <a:cxn ang="0">
                  <a:pos x="T2" y="T3"/>
                </a:cxn>
                <a:cxn ang="0">
                  <a:pos x="T4" y="T5"/>
                </a:cxn>
                <a:cxn ang="0">
                  <a:pos x="T6" y="T7"/>
                </a:cxn>
              </a:cxnLst>
              <a:rect l="0" t="0" r="r" b="b"/>
              <a:pathLst>
                <a:path w="522" h="4">
                  <a:moveTo>
                    <a:pt x="0" y="0"/>
                  </a:moveTo>
                  <a:lnTo>
                    <a:pt x="522" y="2"/>
                  </a:lnTo>
                  <a:lnTo>
                    <a:pt x="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1800" dirty="0">
                <a:solidFill>
                  <a:schemeClr val="accent1">
                    <a:lumMod val="10000"/>
                  </a:schemeClr>
                </a:solidFill>
              </a:endParaRPr>
            </a:p>
          </p:txBody>
        </p:sp>
      </p:grpSp>
      <p:sp>
        <p:nvSpPr>
          <p:cNvPr id="30762" name="Freeform 52"/>
          <p:cNvSpPr>
            <a:spLocks noEditPoints="1"/>
          </p:cNvSpPr>
          <p:nvPr/>
        </p:nvSpPr>
        <p:spPr bwMode="auto">
          <a:xfrm>
            <a:off x="3881122" y="4993878"/>
            <a:ext cx="581660" cy="1163956"/>
          </a:xfrm>
          <a:custGeom>
            <a:avLst/>
            <a:gdLst>
              <a:gd name="T0" fmla="*/ 258 w 237"/>
              <a:gd name="T1" fmla="*/ 165 h 630"/>
              <a:gd name="T2" fmla="*/ 192 w 237"/>
              <a:gd name="T3" fmla="*/ 112 h 630"/>
              <a:gd name="T4" fmla="*/ 213 w 237"/>
              <a:gd name="T5" fmla="*/ 62 h 630"/>
              <a:gd name="T6" fmla="*/ 213 w 237"/>
              <a:gd name="T7" fmla="*/ 47 h 630"/>
              <a:gd name="T8" fmla="*/ 186 w 237"/>
              <a:gd name="T9" fmla="*/ 4 h 630"/>
              <a:gd name="T10" fmla="*/ 181 w 237"/>
              <a:gd name="T11" fmla="*/ 3 h 630"/>
              <a:gd name="T12" fmla="*/ 172 w 237"/>
              <a:gd name="T13" fmla="*/ 3 h 630"/>
              <a:gd name="T14" fmla="*/ 165 w 237"/>
              <a:gd name="T15" fmla="*/ 4 h 630"/>
              <a:gd name="T16" fmla="*/ 143 w 237"/>
              <a:gd name="T17" fmla="*/ 6 h 630"/>
              <a:gd name="T18" fmla="*/ 137 w 237"/>
              <a:gd name="T19" fmla="*/ 8 h 630"/>
              <a:gd name="T20" fmla="*/ 141 w 237"/>
              <a:gd name="T21" fmla="*/ 9 h 630"/>
              <a:gd name="T22" fmla="*/ 137 w 237"/>
              <a:gd name="T23" fmla="*/ 14 h 630"/>
              <a:gd name="T24" fmla="*/ 127 w 237"/>
              <a:gd name="T25" fmla="*/ 25 h 630"/>
              <a:gd name="T26" fmla="*/ 128 w 237"/>
              <a:gd name="T27" fmla="*/ 26 h 630"/>
              <a:gd name="T28" fmla="*/ 127 w 237"/>
              <a:gd name="T29" fmla="*/ 58 h 630"/>
              <a:gd name="T30" fmla="*/ 132 w 237"/>
              <a:gd name="T31" fmla="*/ 101 h 630"/>
              <a:gd name="T32" fmla="*/ 127 w 237"/>
              <a:gd name="T33" fmla="*/ 118 h 630"/>
              <a:gd name="T34" fmla="*/ 52 w 237"/>
              <a:gd name="T35" fmla="*/ 169 h 630"/>
              <a:gd name="T36" fmla="*/ 12 w 237"/>
              <a:gd name="T37" fmla="*/ 227 h 630"/>
              <a:gd name="T38" fmla="*/ 14 w 237"/>
              <a:gd name="T39" fmla="*/ 331 h 630"/>
              <a:gd name="T40" fmla="*/ 6 w 237"/>
              <a:gd name="T41" fmla="*/ 372 h 630"/>
              <a:gd name="T42" fmla="*/ 17 w 237"/>
              <a:gd name="T43" fmla="*/ 402 h 630"/>
              <a:gd name="T44" fmla="*/ 44 w 237"/>
              <a:gd name="T45" fmla="*/ 399 h 630"/>
              <a:gd name="T46" fmla="*/ 35 w 237"/>
              <a:gd name="T47" fmla="*/ 385 h 630"/>
              <a:gd name="T48" fmla="*/ 43 w 237"/>
              <a:gd name="T49" fmla="*/ 388 h 630"/>
              <a:gd name="T50" fmla="*/ 52 w 237"/>
              <a:gd name="T51" fmla="*/ 371 h 630"/>
              <a:gd name="T52" fmla="*/ 32 w 237"/>
              <a:gd name="T53" fmla="*/ 304 h 630"/>
              <a:gd name="T54" fmla="*/ 57 w 237"/>
              <a:gd name="T55" fmla="*/ 225 h 630"/>
              <a:gd name="T56" fmla="*/ 76 w 237"/>
              <a:gd name="T57" fmla="*/ 266 h 630"/>
              <a:gd name="T58" fmla="*/ 75 w 237"/>
              <a:gd name="T59" fmla="*/ 335 h 630"/>
              <a:gd name="T60" fmla="*/ 66 w 237"/>
              <a:gd name="T61" fmla="*/ 389 h 630"/>
              <a:gd name="T62" fmla="*/ 62 w 237"/>
              <a:gd name="T63" fmla="*/ 420 h 630"/>
              <a:gd name="T64" fmla="*/ 68 w 237"/>
              <a:gd name="T65" fmla="*/ 459 h 630"/>
              <a:gd name="T66" fmla="*/ 92 w 237"/>
              <a:gd name="T67" fmla="*/ 530 h 630"/>
              <a:gd name="T68" fmla="*/ 70 w 237"/>
              <a:gd name="T69" fmla="*/ 571 h 630"/>
              <a:gd name="T70" fmla="*/ 53 w 237"/>
              <a:gd name="T71" fmla="*/ 589 h 630"/>
              <a:gd name="T72" fmla="*/ 56 w 237"/>
              <a:gd name="T73" fmla="*/ 694 h 630"/>
              <a:gd name="T74" fmla="*/ 90 w 237"/>
              <a:gd name="T75" fmla="*/ 650 h 630"/>
              <a:gd name="T76" fmla="*/ 97 w 237"/>
              <a:gd name="T77" fmla="*/ 605 h 630"/>
              <a:gd name="T78" fmla="*/ 132 w 237"/>
              <a:gd name="T79" fmla="*/ 570 h 630"/>
              <a:gd name="T80" fmla="*/ 114 w 237"/>
              <a:gd name="T81" fmla="*/ 640 h 630"/>
              <a:gd name="T82" fmla="*/ 80 w 237"/>
              <a:gd name="T83" fmla="*/ 736 h 630"/>
              <a:gd name="T84" fmla="*/ 68 w 237"/>
              <a:gd name="T85" fmla="*/ 777 h 630"/>
              <a:gd name="T86" fmla="*/ 84 w 237"/>
              <a:gd name="T87" fmla="*/ 808 h 630"/>
              <a:gd name="T88" fmla="*/ 120 w 237"/>
              <a:gd name="T89" fmla="*/ 791 h 630"/>
              <a:gd name="T90" fmla="*/ 112 w 237"/>
              <a:gd name="T91" fmla="*/ 740 h 630"/>
              <a:gd name="T92" fmla="*/ 164 w 237"/>
              <a:gd name="T93" fmla="*/ 647 h 630"/>
              <a:gd name="T94" fmla="*/ 182 w 237"/>
              <a:gd name="T95" fmla="*/ 563 h 630"/>
              <a:gd name="T96" fmla="*/ 205 w 237"/>
              <a:gd name="T97" fmla="*/ 461 h 630"/>
              <a:gd name="T98" fmla="*/ 214 w 237"/>
              <a:gd name="T99" fmla="*/ 395 h 630"/>
              <a:gd name="T100" fmla="*/ 221 w 237"/>
              <a:gd name="T101" fmla="*/ 349 h 630"/>
              <a:gd name="T102" fmla="*/ 236 w 237"/>
              <a:gd name="T103" fmla="*/ 317 h 630"/>
              <a:gd name="T104" fmla="*/ 296 w 237"/>
              <a:gd name="T105" fmla="*/ 266 h 630"/>
              <a:gd name="T106" fmla="*/ 254 w 237"/>
              <a:gd name="T107" fmla="*/ 267 h 630"/>
              <a:gd name="T108" fmla="*/ 234 w 237"/>
              <a:gd name="T109" fmla="*/ 282 h 630"/>
              <a:gd name="T110" fmla="*/ 223 w 237"/>
              <a:gd name="T111" fmla="*/ 247 h 630"/>
              <a:gd name="T112" fmla="*/ 239 w 237"/>
              <a:gd name="T113" fmla="*/ 225 h 630"/>
              <a:gd name="T114" fmla="*/ 254 w 237"/>
              <a:gd name="T115" fmla="*/ 267 h 63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37" h="630">
                <a:moveTo>
                  <a:pt x="228" y="187"/>
                </a:moveTo>
                <a:cubicBezTo>
                  <a:pt x="219" y="177"/>
                  <a:pt x="205" y="139"/>
                  <a:pt x="200" y="128"/>
                </a:cubicBezTo>
                <a:cubicBezTo>
                  <a:pt x="194" y="117"/>
                  <a:pt x="193" y="115"/>
                  <a:pt x="181" y="105"/>
                </a:cubicBezTo>
                <a:cubicBezTo>
                  <a:pt x="168" y="95"/>
                  <a:pt x="149" y="87"/>
                  <a:pt x="149" y="87"/>
                </a:cubicBezTo>
                <a:cubicBezTo>
                  <a:pt x="149" y="87"/>
                  <a:pt x="154" y="75"/>
                  <a:pt x="156" y="71"/>
                </a:cubicBezTo>
                <a:cubicBezTo>
                  <a:pt x="159" y="67"/>
                  <a:pt x="167" y="51"/>
                  <a:pt x="165" y="48"/>
                </a:cubicBezTo>
                <a:cubicBezTo>
                  <a:pt x="163" y="45"/>
                  <a:pt x="163" y="45"/>
                  <a:pt x="163" y="45"/>
                </a:cubicBezTo>
                <a:cubicBezTo>
                  <a:pt x="163" y="45"/>
                  <a:pt x="165" y="42"/>
                  <a:pt x="165" y="36"/>
                </a:cubicBezTo>
                <a:cubicBezTo>
                  <a:pt x="165" y="30"/>
                  <a:pt x="160" y="14"/>
                  <a:pt x="158" y="12"/>
                </a:cubicBezTo>
                <a:cubicBezTo>
                  <a:pt x="156" y="10"/>
                  <a:pt x="146" y="4"/>
                  <a:pt x="144" y="3"/>
                </a:cubicBezTo>
                <a:cubicBezTo>
                  <a:pt x="141" y="1"/>
                  <a:pt x="137" y="1"/>
                  <a:pt x="137" y="1"/>
                </a:cubicBezTo>
                <a:cubicBezTo>
                  <a:pt x="140" y="2"/>
                  <a:pt x="140" y="2"/>
                  <a:pt x="140" y="2"/>
                </a:cubicBezTo>
                <a:cubicBezTo>
                  <a:pt x="130" y="0"/>
                  <a:pt x="130" y="0"/>
                  <a:pt x="130" y="0"/>
                </a:cubicBezTo>
                <a:cubicBezTo>
                  <a:pt x="133" y="2"/>
                  <a:pt x="133" y="2"/>
                  <a:pt x="133" y="2"/>
                </a:cubicBezTo>
                <a:cubicBezTo>
                  <a:pt x="125" y="1"/>
                  <a:pt x="125" y="1"/>
                  <a:pt x="125" y="1"/>
                </a:cubicBezTo>
                <a:cubicBezTo>
                  <a:pt x="128" y="3"/>
                  <a:pt x="128" y="3"/>
                  <a:pt x="128" y="3"/>
                </a:cubicBezTo>
                <a:cubicBezTo>
                  <a:pt x="128" y="3"/>
                  <a:pt x="115" y="2"/>
                  <a:pt x="113" y="3"/>
                </a:cubicBezTo>
                <a:cubicBezTo>
                  <a:pt x="112" y="4"/>
                  <a:pt x="111" y="5"/>
                  <a:pt x="111" y="5"/>
                </a:cubicBezTo>
                <a:cubicBezTo>
                  <a:pt x="111" y="5"/>
                  <a:pt x="113" y="5"/>
                  <a:pt x="114" y="5"/>
                </a:cubicBezTo>
                <a:cubicBezTo>
                  <a:pt x="115" y="5"/>
                  <a:pt x="109" y="6"/>
                  <a:pt x="106" y="6"/>
                </a:cubicBezTo>
                <a:cubicBezTo>
                  <a:pt x="104" y="7"/>
                  <a:pt x="100" y="10"/>
                  <a:pt x="100" y="10"/>
                </a:cubicBezTo>
                <a:cubicBezTo>
                  <a:pt x="109" y="7"/>
                  <a:pt x="109" y="7"/>
                  <a:pt x="109" y="7"/>
                </a:cubicBezTo>
                <a:cubicBezTo>
                  <a:pt x="98" y="13"/>
                  <a:pt x="98" y="13"/>
                  <a:pt x="98" y="13"/>
                </a:cubicBezTo>
                <a:cubicBezTo>
                  <a:pt x="106" y="11"/>
                  <a:pt x="106" y="11"/>
                  <a:pt x="106" y="11"/>
                </a:cubicBezTo>
                <a:cubicBezTo>
                  <a:pt x="106" y="11"/>
                  <a:pt x="102" y="15"/>
                  <a:pt x="98" y="16"/>
                </a:cubicBezTo>
                <a:cubicBezTo>
                  <a:pt x="93" y="16"/>
                  <a:pt x="96" y="19"/>
                  <a:pt x="98" y="19"/>
                </a:cubicBezTo>
                <a:cubicBezTo>
                  <a:pt x="99" y="19"/>
                  <a:pt x="94" y="20"/>
                  <a:pt x="94" y="20"/>
                </a:cubicBezTo>
                <a:cubicBezTo>
                  <a:pt x="99" y="20"/>
                  <a:pt x="99" y="20"/>
                  <a:pt x="99" y="20"/>
                </a:cubicBezTo>
                <a:cubicBezTo>
                  <a:pt x="99" y="20"/>
                  <a:pt x="99" y="26"/>
                  <a:pt x="99" y="30"/>
                </a:cubicBezTo>
                <a:cubicBezTo>
                  <a:pt x="99" y="33"/>
                  <a:pt x="98" y="42"/>
                  <a:pt x="98" y="45"/>
                </a:cubicBezTo>
                <a:cubicBezTo>
                  <a:pt x="98" y="48"/>
                  <a:pt x="101" y="58"/>
                  <a:pt x="101" y="59"/>
                </a:cubicBezTo>
                <a:cubicBezTo>
                  <a:pt x="101" y="61"/>
                  <a:pt x="100" y="74"/>
                  <a:pt x="102" y="78"/>
                </a:cubicBezTo>
                <a:cubicBezTo>
                  <a:pt x="104" y="81"/>
                  <a:pt x="108" y="86"/>
                  <a:pt x="108" y="86"/>
                </a:cubicBezTo>
                <a:cubicBezTo>
                  <a:pt x="108" y="86"/>
                  <a:pt x="102" y="89"/>
                  <a:pt x="98" y="91"/>
                </a:cubicBezTo>
                <a:cubicBezTo>
                  <a:pt x="94" y="93"/>
                  <a:pt x="81" y="98"/>
                  <a:pt x="71" y="101"/>
                </a:cubicBezTo>
                <a:cubicBezTo>
                  <a:pt x="62" y="105"/>
                  <a:pt x="48" y="118"/>
                  <a:pt x="40" y="131"/>
                </a:cubicBezTo>
                <a:cubicBezTo>
                  <a:pt x="32" y="143"/>
                  <a:pt x="34" y="144"/>
                  <a:pt x="27" y="152"/>
                </a:cubicBezTo>
                <a:cubicBezTo>
                  <a:pt x="21" y="159"/>
                  <a:pt x="14" y="168"/>
                  <a:pt x="9" y="176"/>
                </a:cubicBezTo>
                <a:cubicBezTo>
                  <a:pt x="5" y="183"/>
                  <a:pt x="0" y="202"/>
                  <a:pt x="1" y="211"/>
                </a:cubicBezTo>
                <a:cubicBezTo>
                  <a:pt x="2" y="221"/>
                  <a:pt x="10" y="242"/>
                  <a:pt x="11" y="256"/>
                </a:cubicBezTo>
                <a:cubicBezTo>
                  <a:pt x="12" y="270"/>
                  <a:pt x="13" y="277"/>
                  <a:pt x="13" y="277"/>
                </a:cubicBezTo>
                <a:cubicBezTo>
                  <a:pt x="13" y="277"/>
                  <a:pt x="7" y="283"/>
                  <a:pt x="5" y="288"/>
                </a:cubicBezTo>
                <a:cubicBezTo>
                  <a:pt x="3" y="292"/>
                  <a:pt x="4" y="306"/>
                  <a:pt x="7" y="308"/>
                </a:cubicBezTo>
                <a:cubicBezTo>
                  <a:pt x="10" y="311"/>
                  <a:pt x="12" y="311"/>
                  <a:pt x="13" y="311"/>
                </a:cubicBezTo>
                <a:cubicBezTo>
                  <a:pt x="15" y="311"/>
                  <a:pt x="17" y="312"/>
                  <a:pt x="23" y="311"/>
                </a:cubicBezTo>
                <a:cubicBezTo>
                  <a:pt x="30" y="311"/>
                  <a:pt x="35" y="311"/>
                  <a:pt x="34" y="309"/>
                </a:cubicBezTo>
                <a:cubicBezTo>
                  <a:pt x="34" y="307"/>
                  <a:pt x="34" y="305"/>
                  <a:pt x="32" y="304"/>
                </a:cubicBezTo>
                <a:cubicBezTo>
                  <a:pt x="29" y="302"/>
                  <a:pt x="25" y="300"/>
                  <a:pt x="27" y="298"/>
                </a:cubicBezTo>
                <a:cubicBezTo>
                  <a:pt x="29" y="295"/>
                  <a:pt x="33" y="292"/>
                  <a:pt x="33" y="292"/>
                </a:cubicBezTo>
                <a:cubicBezTo>
                  <a:pt x="33" y="300"/>
                  <a:pt x="33" y="300"/>
                  <a:pt x="33" y="300"/>
                </a:cubicBezTo>
                <a:cubicBezTo>
                  <a:pt x="33" y="300"/>
                  <a:pt x="34" y="308"/>
                  <a:pt x="37" y="304"/>
                </a:cubicBezTo>
                <a:cubicBezTo>
                  <a:pt x="37" y="304"/>
                  <a:pt x="42" y="291"/>
                  <a:pt x="40" y="287"/>
                </a:cubicBezTo>
                <a:cubicBezTo>
                  <a:pt x="37" y="282"/>
                  <a:pt x="35" y="276"/>
                  <a:pt x="35" y="276"/>
                </a:cubicBezTo>
                <a:cubicBezTo>
                  <a:pt x="35" y="276"/>
                  <a:pt x="25" y="246"/>
                  <a:pt x="25" y="235"/>
                </a:cubicBezTo>
                <a:cubicBezTo>
                  <a:pt x="25" y="224"/>
                  <a:pt x="22" y="201"/>
                  <a:pt x="28" y="192"/>
                </a:cubicBezTo>
                <a:cubicBezTo>
                  <a:pt x="34" y="184"/>
                  <a:pt x="40" y="178"/>
                  <a:pt x="44" y="174"/>
                </a:cubicBezTo>
                <a:cubicBezTo>
                  <a:pt x="48" y="169"/>
                  <a:pt x="62" y="155"/>
                  <a:pt x="62" y="155"/>
                </a:cubicBezTo>
                <a:cubicBezTo>
                  <a:pt x="62" y="155"/>
                  <a:pt x="62" y="189"/>
                  <a:pt x="59" y="206"/>
                </a:cubicBezTo>
                <a:cubicBezTo>
                  <a:pt x="56" y="222"/>
                  <a:pt x="50" y="237"/>
                  <a:pt x="51" y="246"/>
                </a:cubicBezTo>
                <a:cubicBezTo>
                  <a:pt x="51" y="255"/>
                  <a:pt x="57" y="259"/>
                  <a:pt x="58" y="259"/>
                </a:cubicBezTo>
                <a:cubicBezTo>
                  <a:pt x="59" y="259"/>
                  <a:pt x="50" y="270"/>
                  <a:pt x="48" y="280"/>
                </a:cubicBezTo>
                <a:cubicBezTo>
                  <a:pt x="46" y="290"/>
                  <a:pt x="49" y="295"/>
                  <a:pt x="51" y="301"/>
                </a:cubicBezTo>
                <a:cubicBezTo>
                  <a:pt x="53" y="307"/>
                  <a:pt x="53" y="309"/>
                  <a:pt x="51" y="314"/>
                </a:cubicBezTo>
                <a:cubicBezTo>
                  <a:pt x="49" y="318"/>
                  <a:pt x="46" y="325"/>
                  <a:pt x="48" y="325"/>
                </a:cubicBezTo>
                <a:cubicBezTo>
                  <a:pt x="50" y="325"/>
                  <a:pt x="52" y="326"/>
                  <a:pt x="52" y="326"/>
                </a:cubicBezTo>
                <a:cubicBezTo>
                  <a:pt x="52" y="326"/>
                  <a:pt x="52" y="344"/>
                  <a:pt x="53" y="355"/>
                </a:cubicBezTo>
                <a:cubicBezTo>
                  <a:pt x="55" y="366"/>
                  <a:pt x="55" y="376"/>
                  <a:pt x="62" y="388"/>
                </a:cubicBezTo>
                <a:cubicBezTo>
                  <a:pt x="68" y="401"/>
                  <a:pt x="71" y="410"/>
                  <a:pt x="71" y="410"/>
                </a:cubicBezTo>
                <a:cubicBezTo>
                  <a:pt x="71" y="410"/>
                  <a:pt x="69" y="412"/>
                  <a:pt x="64" y="417"/>
                </a:cubicBezTo>
                <a:cubicBezTo>
                  <a:pt x="60" y="423"/>
                  <a:pt x="54" y="438"/>
                  <a:pt x="54" y="442"/>
                </a:cubicBezTo>
                <a:cubicBezTo>
                  <a:pt x="54" y="446"/>
                  <a:pt x="54" y="446"/>
                  <a:pt x="54" y="446"/>
                </a:cubicBezTo>
                <a:cubicBezTo>
                  <a:pt x="54" y="446"/>
                  <a:pt x="43" y="454"/>
                  <a:pt x="41" y="456"/>
                </a:cubicBezTo>
                <a:cubicBezTo>
                  <a:pt x="40" y="459"/>
                  <a:pt x="35" y="476"/>
                  <a:pt x="34" y="487"/>
                </a:cubicBezTo>
                <a:cubicBezTo>
                  <a:pt x="33" y="497"/>
                  <a:pt x="35" y="529"/>
                  <a:pt x="43" y="537"/>
                </a:cubicBezTo>
                <a:cubicBezTo>
                  <a:pt x="51" y="544"/>
                  <a:pt x="65" y="546"/>
                  <a:pt x="68" y="535"/>
                </a:cubicBezTo>
                <a:cubicBezTo>
                  <a:pt x="71" y="525"/>
                  <a:pt x="70" y="511"/>
                  <a:pt x="70" y="503"/>
                </a:cubicBezTo>
                <a:cubicBezTo>
                  <a:pt x="69" y="496"/>
                  <a:pt x="70" y="492"/>
                  <a:pt x="72" y="489"/>
                </a:cubicBezTo>
                <a:cubicBezTo>
                  <a:pt x="74" y="486"/>
                  <a:pt x="75" y="469"/>
                  <a:pt x="75" y="468"/>
                </a:cubicBezTo>
                <a:cubicBezTo>
                  <a:pt x="75" y="466"/>
                  <a:pt x="76" y="460"/>
                  <a:pt x="86" y="453"/>
                </a:cubicBezTo>
                <a:cubicBezTo>
                  <a:pt x="96" y="446"/>
                  <a:pt x="102" y="441"/>
                  <a:pt x="102" y="441"/>
                </a:cubicBezTo>
                <a:cubicBezTo>
                  <a:pt x="102" y="441"/>
                  <a:pt x="97" y="461"/>
                  <a:pt x="97" y="469"/>
                </a:cubicBezTo>
                <a:cubicBezTo>
                  <a:pt x="97" y="478"/>
                  <a:pt x="93" y="483"/>
                  <a:pt x="88" y="495"/>
                </a:cubicBezTo>
                <a:cubicBezTo>
                  <a:pt x="83" y="507"/>
                  <a:pt x="80" y="526"/>
                  <a:pt x="78" y="535"/>
                </a:cubicBezTo>
                <a:cubicBezTo>
                  <a:pt x="75" y="544"/>
                  <a:pt x="66" y="564"/>
                  <a:pt x="62" y="570"/>
                </a:cubicBezTo>
                <a:cubicBezTo>
                  <a:pt x="59" y="576"/>
                  <a:pt x="59" y="582"/>
                  <a:pt x="58" y="585"/>
                </a:cubicBezTo>
                <a:cubicBezTo>
                  <a:pt x="58" y="588"/>
                  <a:pt x="51" y="596"/>
                  <a:pt x="53" y="601"/>
                </a:cubicBezTo>
                <a:cubicBezTo>
                  <a:pt x="54" y="606"/>
                  <a:pt x="62" y="610"/>
                  <a:pt x="62" y="610"/>
                </a:cubicBezTo>
                <a:cubicBezTo>
                  <a:pt x="62" y="610"/>
                  <a:pt x="62" y="623"/>
                  <a:pt x="65" y="625"/>
                </a:cubicBezTo>
                <a:cubicBezTo>
                  <a:pt x="68" y="628"/>
                  <a:pt x="89" y="630"/>
                  <a:pt x="92" y="627"/>
                </a:cubicBezTo>
                <a:cubicBezTo>
                  <a:pt x="96" y="624"/>
                  <a:pt x="96" y="617"/>
                  <a:pt x="93" y="612"/>
                </a:cubicBezTo>
                <a:cubicBezTo>
                  <a:pt x="90" y="607"/>
                  <a:pt x="87" y="604"/>
                  <a:pt x="87" y="599"/>
                </a:cubicBezTo>
                <a:cubicBezTo>
                  <a:pt x="87" y="594"/>
                  <a:pt x="87" y="579"/>
                  <a:pt x="87" y="573"/>
                </a:cubicBezTo>
                <a:cubicBezTo>
                  <a:pt x="87" y="567"/>
                  <a:pt x="91" y="557"/>
                  <a:pt x="91" y="557"/>
                </a:cubicBezTo>
                <a:cubicBezTo>
                  <a:pt x="91" y="557"/>
                  <a:pt x="124" y="509"/>
                  <a:pt x="127" y="501"/>
                </a:cubicBezTo>
                <a:cubicBezTo>
                  <a:pt x="130" y="493"/>
                  <a:pt x="133" y="475"/>
                  <a:pt x="134" y="471"/>
                </a:cubicBezTo>
                <a:cubicBezTo>
                  <a:pt x="134" y="466"/>
                  <a:pt x="135" y="455"/>
                  <a:pt x="141" y="436"/>
                </a:cubicBezTo>
                <a:cubicBezTo>
                  <a:pt x="146" y="418"/>
                  <a:pt x="152" y="389"/>
                  <a:pt x="154" y="379"/>
                </a:cubicBezTo>
                <a:cubicBezTo>
                  <a:pt x="156" y="369"/>
                  <a:pt x="159" y="357"/>
                  <a:pt x="159" y="357"/>
                </a:cubicBezTo>
                <a:cubicBezTo>
                  <a:pt x="168" y="353"/>
                  <a:pt x="168" y="353"/>
                  <a:pt x="168" y="353"/>
                </a:cubicBezTo>
                <a:cubicBezTo>
                  <a:pt x="168" y="353"/>
                  <a:pt x="166" y="317"/>
                  <a:pt x="166" y="306"/>
                </a:cubicBezTo>
                <a:cubicBezTo>
                  <a:pt x="165" y="295"/>
                  <a:pt x="163" y="276"/>
                  <a:pt x="163" y="276"/>
                </a:cubicBezTo>
                <a:cubicBezTo>
                  <a:pt x="171" y="270"/>
                  <a:pt x="171" y="270"/>
                  <a:pt x="171" y="270"/>
                </a:cubicBezTo>
                <a:cubicBezTo>
                  <a:pt x="172" y="248"/>
                  <a:pt x="172" y="248"/>
                  <a:pt x="172" y="248"/>
                </a:cubicBezTo>
                <a:cubicBezTo>
                  <a:pt x="172" y="248"/>
                  <a:pt x="182" y="247"/>
                  <a:pt x="183" y="245"/>
                </a:cubicBezTo>
                <a:cubicBezTo>
                  <a:pt x="185" y="243"/>
                  <a:pt x="193" y="237"/>
                  <a:pt x="205" y="230"/>
                </a:cubicBezTo>
                <a:cubicBezTo>
                  <a:pt x="216" y="224"/>
                  <a:pt x="229" y="206"/>
                  <a:pt x="229" y="206"/>
                </a:cubicBezTo>
                <a:cubicBezTo>
                  <a:pt x="229" y="206"/>
                  <a:pt x="237" y="198"/>
                  <a:pt x="228" y="187"/>
                </a:cubicBezTo>
                <a:close/>
                <a:moveTo>
                  <a:pt x="197" y="207"/>
                </a:moveTo>
                <a:cubicBezTo>
                  <a:pt x="193" y="213"/>
                  <a:pt x="184" y="221"/>
                  <a:pt x="184" y="221"/>
                </a:cubicBezTo>
                <a:cubicBezTo>
                  <a:pt x="184" y="221"/>
                  <a:pt x="184" y="219"/>
                  <a:pt x="181" y="218"/>
                </a:cubicBezTo>
                <a:cubicBezTo>
                  <a:pt x="177" y="216"/>
                  <a:pt x="175" y="216"/>
                  <a:pt x="175" y="216"/>
                </a:cubicBezTo>
                <a:cubicBezTo>
                  <a:pt x="175" y="216"/>
                  <a:pt x="174" y="199"/>
                  <a:pt x="173" y="191"/>
                </a:cubicBezTo>
                <a:cubicBezTo>
                  <a:pt x="172" y="182"/>
                  <a:pt x="180" y="162"/>
                  <a:pt x="180" y="162"/>
                </a:cubicBezTo>
                <a:cubicBezTo>
                  <a:pt x="180" y="162"/>
                  <a:pt x="183" y="166"/>
                  <a:pt x="185" y="174"/>
                </a:cubicBezTo>
                <a:cubicBezTo>
                  <a:pt x="186" y="183"/>
                  <a:pt x="194" y="186"/>
                  <a:pt x="200" y="194"/>
                </a:cubicBezTo>
                <a:cubicBezTo>
                  <a:pt x="207" y="202"/>
                  <a:pt x="200" y="202"/>
                  <a:pt x="197" y="207"/>
                </a:cubicBezTo>
                <a:close/>
              </a:path>
            </a:pathLst>
          </a:custGeom>
          <a:solidFill>
            <a:srgbClr val="00659E"/>
          </a:solidFill>
          <a:ln>
            <a:noFill/>
          </a:ln>
          <a:extLst>
            <a:ext uri="{91240B29-F687-4F45-9708-019B960494DF}">
              <a14:hiddenLine xmlns:a14="http://schemas.microsoft.com/office/drawing/2010/main" w="9525">
                <a:solidFill>
                  <a:srgbClr val="000000"/>
                </a:solidFill>
                <a:round/>
                <a:headEnd/>
                <a:tailEnd/>
              </a14:hiddenLine>
            </a:ext>
          </a:extLst>
        </p:spPr>
        <p:txBody>
          <a:bodyPr lIns="146252" tIns="73126" rIns="146252" bIns="73126"/>
          <a:lstStyle/>
          <a:p>
            <a:pPr>
              <a:defRPr/>
            </a:pPr>
            <a:endParaRPr lang="en-US" sz="1800" dirty="0">
              <a:solidFill>
                <a:schemeClr val="accent1">
                  <a:lumMod val="10000"/>
                </a:schemeClr>
              </a:solidFill>
            </a:endParaRPr>
          </a:p>
        </p:txBody>
      </p:sp>
      <p:grpSp>
        <p:nvGrpSpPr>
          <p:cNvPr id="20503" name="Group 1050"/>
          <p:cNvGrpSpPr>
            <a:grpSpLocks/>
          </p:cNvGrpSpPr>
          <p:nvPr/>
        </p:nvGrpSpPr>
        <p:grpSpPr bwMode="auto">
          <a:xfrm>
            <a:off x="774701" y="4692065"/>
            <a:ext cx="1013459" cy="636810"/>
            <a:chOff x="207029" y="3461564"/>
            <a:chExt cx="845653" cy="707547"/>
          </a:xfrm>
        </p:grpSpPr>
        <p:sp>
          <p:nvSpPr>
            <p:cNvPr id="20538" name="TextBox 34"/>
            <p:cNvSpPr txBox="1">
              <a:spLocks noChangeArrowheads="1"/>
            </p:cNvSpPr>
            <p:nvPr/>
          </p:nvSpPr>
          <p:spPr bwMode="auto">
            <a:xfrm>
              <a:off x="207029" y="3837548"/>
              <a:ext cx="845653" cy="33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500">
                  <a:solidFill>
                    <a:schemeClr val="tx1"/>
                  </a:solidFill>
                  <a:latin typeface="Calibri" pitchFamily="34" charset="0"/>
                  <a:ea typeface="MS PGothic" pitchFamily="34" charset="-128"/>
                </a:defRPr>
              </a:lvl1pPr>
              <a:lvl2pPr marL="742950" indent="-285750">
                <a:defRPr sz="1500">
                  <a:solidFill>
                    <a:schemeClr val="tx1"/>
                  </a:solidFill>
                  <a:latin typeface="Calibri" pitchFamily="34" charset="0"/>
                  <a:ea typeface="MS PGothic" pitchFamily="34" charset="-128"/>
                </a:defRPr>
              </a:lvl2pPr>
              <a:lvl3pPr marL="1143000" indent="-228600">
                <a:defRPr sz="1500">
                  <a:solidFill>
                    <a:schemeClr val="tx1"/>
                  </a:solidFill>
                  <a:latin typeface="Calibri" pitchFamily="34" charset="0"/>
                  <a:ea typeface="MS PGothic" pitchFamily="34" charset="-128"/>
                </a:defRPr>
              </a:lvl3pPr>
              <a:lvl4pPr marL="1600200" indent="-228600">
                <a:defRPr sz="1500">
                  <a:solidFill>
                    <a:schemeClr val="tx1"/>
                  </a:solidFill>
                  <a:latin typeface="Calibri" pitchFamily="34" charset="0"/>
                  <a:ea typeface="MS PGothic" pitchFamily="34" charset="-128"/>
                </a:defRPr>
              </a:lvl4pPr>
              <a:lvl5pPr marL="2057400" indent="-228600">
                <a:defRPr sz="1500">
                  <a:solidFill>
                    <a:schemeClr val="tx1"/>
                  </a:solidFill>
                  <a:latin typeface="Calibri" pitchFamily="34" charset="0"/>
                  <a:ea typeface="MS PGothic" pitchFamily="34" charset="-128"/>
                </a:defRPr>
              </a:lvl5pPr>
              <a:lvl6pPr marL="2514600" indent="-228600" defTabSz="787400" eaLnBrk="0" fontAlgn="base" hangingPunct="0">
                <a:spcBef>
                  <a:spcPct val="0"/>
                </a:spcBef>
                <a:spcAft>
                  <a:spcPct val="0"/>
                </a:spcAft>
                <a:defRPr sz="1500">
                  <a:solidFill>
                    <a:schemeClr val="tx1"/>
                  </a:solidFill>
                  <a:latin typeface="Calibri" pitchFamily="34" charset="0"/>
                  <a:ea typeface="MS PGothic" pitchFamily="34" charset="-128"/>
                </a:defRPr>
              </a:lvl6pPr>
              <a:lvl7pPr marL="2971800" indent="-228600" defTabSz="787400" eaLnBrk="0" fontAlgn="base" hangingPunct="0">
                <a:spcBef>
                  <a:spcPct val="0"/>
                </a:spcBef>
                <a:spcAft>
                  <a:spcPct val="0"/>
                </a:spcAft>
                <a:defRPr sz="1500">
                  <a:solidFill>
                    <a:schemeClr val="tx1"/>
                  </a:solidFill>
                  <a:latin typeface="Calibri" pitchFamily="34" charset="0"/>
                  <a:ea typeface="MS PGothic" pitchFamily="34" charset="-128"/>
                </a:defRPr>
              </a:lvl7pPr>
              <a:lvl8pPr marL="3429000" indent="-228600" defTabSz="787400" eaLnBrk="0" fontAlgn="base" hangingPunct="0">
                <a:spcBef>
                  <a:spcPct val="0"/>
                </a:spcBef>
                <a:spcAft>
                  <a:spcPct val="0"/>
                </a:spcAft>
                <a:defRPr sz="1500">
                  <a:solidFill>
                    <a:schemeClr val="tx1"/>
                  </a:solidFill>
                  <a:latin typeface="Calibri" pitchFamily="34" charset="0"/>
                  <a:ea typeface="MS PGothic" pitchFamily="34" charset="-128"/>
                </a:defRPr>
              </a:lvl8pPr>
              <a:lvl9pPr marL="3886200" indent="-228600" defTabSz="787400" eaLnBrk="0" fontAlgn="base" hangingPunct="0">
                <a:spcBef>
                  <a:spcPct val="0"/>
                </a:spcBef>
                <a:spcAft>
                  <a:spcPct val="0"/>
                </a:spcAft>
                <a:defRPr sz="1500">
                  <a:solidFill>
                    <a:schemeClr val="tx1"/>
                  </a:solidFill>
                  <a:latin typeface="Calibri" pitchFamily="34" charset="0"/>
                  <a:ea typeface="MS PGothic" pitchFamily="34" charset="-128"/>
                </a:defRPr>
              </a:lvl9pPr>
            </a:lstStyle>
            <a:p>
              <a:pPr algn="ctr" eaLnBrk="1">
                <a:lnSpc>
                  <a:spcPct val="93000"/>
                </a:lnSpc>
                <a:buClr>
                  <a:srgbClr val="000000"/>
                </a:buClr>
                <a:buSzPct val="100000"/>
                <a:buFont typeface="Times New Roman" pitchFamily="18" charset="0"/>
                <a:buNone/>
              </a:pPr>
              <a:r>
                <a:rPr lang="en-US" altLang="en-US" sz="1440" b="1" dirty="0">
                  <a:solidFill>
                    <a:schemeClr val="accent1">
                      <a:lumMod val="10000"/>
                    </a:schemeClr>
                  </a:solidFill>
                  <a:latin typeface="Arail"/>
                  <a:ea typeface="MS Gothic" pitchFamily="49" charset="-128"/>
                  <a:cs typeface="Gill Sans"/>
                </a:rPr>
                <a:t>Servers</a:t>
              </a:r>
            </a:p>
          </p:txBody>
        </p:sp>
        <p:grpSp>
          <p:nvGrpSpPr>
            <p:cNvPr id="20539" name="Group 1045"/>
            <p:cNvGrpSpPr>
              <a:grpSpLocks/>
            </p:cNvGrpSpPr>
            <p:nvPr/>
          </p:nvGrpSpPr>
          <p:grpSpPr bwMode="auto">
            <a:xfrm>
              <a:off x="370406" y="3461564"/>
              <a:ext cx="566240" cy="369358"/>
              <a:chOff x="2387074" y="3276601"/>
              <a:chExt cx="2774420" cy="1809751"/>
            </a:xfrm>
          </p:grpSpPr>
          <p:sp>
            <p:nvSpPr>
              <p:cNvPr id="30759" name="Freeform 5"/>
              <p:cNvSpPr>
                <a:spLocks noEditPoints="1"/>
              </p:cNvSpPr>
              <p:nvPr/>
            </p:nvSpPr>
            <p:spPr bwMode="auto">
              <a:xfrm>
                <a:off x="3331189" y="3276601"/>
                <a:ext cx="882690" cy="1814912"/>
              </a:xfrm>
              <a:custGeom>
                <a:avLst/>
                <a:gdLst>
                  <a:gd name="T0" fmla="*/ 739340 w 697"/>
                  <a:gd name="T1" fmla="*/ 22606 h 1441"/>
                  <a:gd name="T2" fmla="*/ 474840 w 697"/>
                  <a:gd name="T3" fmla="*/ 60283 h 1441"/>
                  <a:gd name="T4" fmla="*/ 13855 w 697"/>
                  <a:gd name="T5" fmla="*/ 8791 h 1441"/>
                  <a:gd name="T6" fmla="*/ 2519 w 697"/>
                  <a:gd name="T7" fmla="*/ 36421 h 1441"/>
                  <a:gd name="T8" fmla="*/ 472321 w 697"/>
                  <a:gd name="T9" fmla="*/ 1809751 h 1441"/>
                  <a:gd name="T10" fmla="*/ 114617 w 697"/>
                  <a:gd name="T11" fmla="*/ 1005975 h 1441"/>
                  <a:gd name="T12" fmla="*/ 2519 w 697"/>
                  <a:gd name="T13" fmla="*/ 36421 h 1441"/>
                  <a:gd name="T14" fmla="*/ 869071 w 697"/>
                  <a:gd name="T15" fmla="*/ 65307 h 1441"/>
                  <a:gd name="T16" fmla="*/ 744378 w 697"/>
                  <a:gd name="T17" fmla="*/ 713351 h 1441"/>
                  <a:gd name="T18" fmla="*/ 505069 w 697"/>
                  <a:gd name="T19" fmla="*/ 1809751 h 1441"/>
                  <a:gd name="T20" fmla="*/ 502550 w 697"/>
                  <a:gd name="T21" fmla="*/ 585249 h 1441"/>
                  <a:gd name="T22" fmla="*/ 507588 w 697"/>
                  <a:gd name="T23" fmla="*/ 87913 h 1441"/>
                  <a:gd name="T24" fmla="*/ 803576 w 697"/>
                  <a:gd name="T25" fmla="*/ 172058 h 1441"/>
                  <a:gd name="T26" fmla="*/ 793500 w 697"/>
                  <a:gd name="T27" fmla="*/ 203456 h 1441"/>
                  <a:gd name="T28" fmla="*/ 831286 w 697"/>
                  <a:gd name="T29" fmla="*/ 195920 h 1441"/>
                  <a:gd name="T30" fmla="*/ 803576 w 697"/>
                  <a:gd name="T31" fmla="*/ 172058 h 1441"/>
                  <a:gd name="T32" fmla="*/ 65495 w 697"/>
                  <a:gd name="T33" fmla="*/ 256203 h 1441"/>
                  <a:gd name="T34" fmla="*/ 401788 w 697"/>
                  <a:gd name="T35" fmla="*/ 256203 h 1441"/>
                  <a:gd name="T36" fmla="*/ 401788 w 697"/>
                  <a:gd name="T37" fmla="*/ 404400 h 1441"/>
                  <a:gd name="T38" fmla="*/ 68014 w 697"/>
                  <a:gd name="T39" fmla="*/ 399376 h 1441"/>
                  <a:gd name="T40" fmla="*/ 401788 w 697"/>
                  <a:gd name="T41" fmla="*/ 404400 h 1441"/>
                  <a:gd name="T42" fmla="*/ 68014 w 697"/>
                  <a:gd name="T43" fmla="*/ 542549 h 1441"/>
                  <a:gd name="T44" fmla="*/ 401788 w 697"/>
                  <a:gd name="T45" fmla="*/ 553852 h 1441"/>
                  <a:gd name="T46" fmla="*/ 68014 w 697"/>
                  <a:gd name="T47" fmla="*/ 498592 h 1441"/>
                  <a:gd name="T48" fmla="*/ 401788 w 697"/>
                  <a:gd name="T49" fmla="*/ 702048 h 1441"/>
                  <a:gd name="T50" fmla="*/ 65495 w 697"/>
                  <a:gd name="T51" fmla="*/ 688233 h 1441"/>
                  <a:gd name="T52" fmla="*/ 864033 w 697"/>
                  <a:gd name="T53" fmla="*/ 708327 h 1441"/>
                  <a:gd name="T54" fmla="*/ 869071 w 697"/>
                  <a:gd name="T55" fmla="*/ 1645228 h 1441"/>
                  <a:gd name="T56" fmla="*/ 772088 w 697"/>
                  <a:gd name="T57" fmla="*/ 732189 h 1441"/>
                  <a:gd name="T58" fmla="*/ 371559 w 697"/>
                  <a:gd name="T59" fmla="*/ 845220 h 1441"/>
                  <a:gd name="T60" fmla="*/ 385414 w 697"/>
                  <a:gd name="T61" fmla="*/ 884153 h 1441"/>
                  <a:gd name="T62" fmla="*/ 396750 w 697"/>
                  <a:gd name="T63" fmla="*/ 856523 h 1441"/>
                  <a:gd name="T64" fmla="*/ 371559 w 697"/>
                  <a:gd name="T65" fmla="*/ 921830 h 1441"/>
                  <a:gd name="T66" fmla="*/ 364002 w 697"/>
                  <a:gd name="T67" fmla="*/ 950716 h 1441"/>
                  <a:gd name="T68" fmla="*/ 396750 w 697"/>
                  <a:gd name="T69" fmla="*/ 951972 h 1441"/>
                  <a:gd name="T70" fmla="*/ 371559 w 697"/>
                  <a:gd name="T71" fmla="*/ 921830 h 1441"/>
                  <a:gd name="T72" fmla="*/ 86907 w 697"/>
                  <a:gd name="T73" fmla="*/ 1027326 h 1441"/>
                  <a:gd name="T74" fmla="*/ 0 w 697"/>
                  <a:gd name="T75" fmla="*/ 1645228 h 144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697" h="1441">
                    <a:moveTo>
                      <a:pt x="351" y="1"/>
                    </a:moveTo>
                    <a:cubicBezTo>
                      <a:pt x="436" y="0"/>
                      <a:pt x="512" y="6"/>
                      <a:pt x="587" y="18"/>
                    </a:cubicBezTo>
                    <a:cubicBezTo>
                      <a:pt x="615" y="23"/>
                      <a:pt x="663" y="15"/>
                      <a:pt x="682" y="29"/>
                    </a:cubicBezTo>
                    <a:cubicBezTo>
                      <a:pt x="580" y="35"/>
                      <a:pt x="479" y="42"/>
                      <a:pt x="377" y="48"/>
                    </a:cubicBezTo>
                    <a:cubicBezTo>
                      <a:pt x="254" y="35"/>
                      <a:pt x="132" y="23"/>
                      <a:pt x="9" y="11"/>
                    </a:cubicBezTo>
                    <a:cubicBezTo>
                      <a:pt x="10" y="9"/>
                      <a:pt x="11" y="8"/>
                      <a:pt x="11" y="7"/>
                    </a:cubicBezTo>
                    <a:cubicBezTo>
                      <a:pt x="124" y="5"/>
                      <a:pt x="237" y="3"/>
                      <a:pt x="351" y="1"/>
                    </a:cubicBezTo>
                    <a:close/>
                    <a:moveTo>
                      <a:pt x="2" y="29"/>
                    </a:moveTo>
                    <a:cubicBezTo>
                      <a:pt x="126" y="43"/>
                      <a:pt x="250" y="58"/>
                      <a:pt x="375" y="72"/>
                    </a:cubicBezTo>
                    <a:cubicBezTo>
                      <a:pt x="375" y="528"/>
                      <a:pt x="375" y="985"/>
                      <a:pt x="375" y="1441"/>
                    </a:cubicBezTo>
                    <a:cubicBezTo>
                      <a:pt x="280" y="1408"/>
                      <a:pt x="186" y="1375"/>
                      <a:pt x="91" y="1342"/>
                    </a:cubicBezTo>
                    <a:cubicBezTo>
                      <a:pt x="91" y="1162"/>
                      <a:pt x="91" y="982"/>
                      <a:pt x="91" y="801"/>
                    </a:cubicBezTo>
                    <a:cubicBezTo>
                      <a:pt x="61" y="794"/>
                      <a:pt x="30" y="788"/>
                      <a:pt x="0" y="781"/>
                    </a:cubicBezTo>
                    <a:cubicBezTo>
                      <a:pt x="1" y="530"/>
                      <a:pt x="1" y="280"/>
                      <a:pt x="2" y="29"/>
                    </a:cubicBezTo>
                    <a:close/>
                    <a:moveTo>
                      <a:pt x="667" y="50"/>
                    </a:moveTo>
                    <a:cubicBezTo>
                      <a:pt x="675" y="50"/>
                      <a:pt x="682" y="51"/>
                      <a:pt x="690" y="52"/>
                    </a:cubicBezTo>
                    <a:cubicBezTo>
                      <a:pt x="689" y="216"/>
                      <a:pt x="689" y="380"/>
                      <a:pt x="688" y="544"/>
                    </a:cubicBezTo>
                    <a:cubicBezTo>
                      <a:pt x="656" y="552"/>
                      <a:pt x="623" y="560"/>
                      <a:pt x="591" y="568"/>
                    </a:cubicBezTo>
                    <a:cubicBezTo>
                      <a:pt x="590" y="831"/>
                      <a:pt x="590" y="1094"/>
                      <a:pt x="589" y="1357"/>
                    </a:cubicBezTo>
                    <a:cubicBezTo>
                      <a:pt x="526" y="1385"/>
                      <a:pt x="464" y="1413"/>
                      <a:pt x="401" y="1441"/>
                    </a:cubicBezTo>
                    <a:cubicBezTo>
                      <a:pt x="400" y="1440"/>
                      <a:pt x="400" y="1440"/>
                      <a:pt x="399" y="1439"/>
                    </a:cubicBezTo>
                    <a:cubicBezTo>
                      <a:pt x="399" y="1115"/>
                      <a:pt x="399" y="790"/>
                      <a:pt x="399" y="466"/>
                    </a:cubicBezTo>
                    <a:cubicBezTo>
                      <a:pt x="399" y="374"/>
                      <a:pt x="399" y="282"/>
                      <a:pt x="399" y="190"/>
                    </a:cubicBezTo>
                    <a:cubicBezTo>
                      <a:pt x="399" y="155"/>
                      <a:pt x="391" y="97"/>
                      <a:pt x="403" y="70"/>
                    </a:cubicBezTo>
                    <a:cubicBezTo>
                      <a:pt x="491" y="63"/>
                      <a:pt x="579" y="57"/>
                      <a:pt x="667" y="50"/>
                    </a:cubicBezTo>
                    <a:close/>
                    <a:moveTo>
                      <a:pt x="638" y="137"/>
                    </a:moveTo>
                    <a:cubicBezTo>
                      <a:pt x="635" y="141"/>
                      <a:pt x="633" y="145"/>
                      <a:pt x="630" y="149"/>
                    </a:cubicBezTo>
                    <a:cubicBezTo>
                      <a:pt x="630" y="153"/>
                      <a:pt x="630" y="157"/>
                      <a:pt x="630" y="162"/>
                    </a:cubicBezTo>
                    <a:cubicBezTo>
                      <a:pt x="635" y="168"/>
                      <a:pt x="637" y="170"/>
                      <a:pt x="647" y="171"/>
                    </a:cubicBezTo>
                    <a:cubicBezTo>
                      <a:pt x="653" y="166"/>
                      <a:pt x="656" y="164"/>
                      <a:pt x="660" y="156"/>
                    </a:cubicBezTo>
                    <a:cubicBezTo>
                      <a:pt x="659" y="146"/>
                      <a:pt x="658" y="143"/>
                      <a:pt x="651" y="139"/>
                    </a:cubicBezTo>
                    <a:cubicBezTo>
                      <a:pt x="646" y="139"/>
                      <a:pt x="642" y="138"/>
                      <a:pt x="638" y="137"/>
                    </a:cubicBezTo>
                    <a:close/>
                    <a:moveTo>
                      <a:pt x="52" y="169"/>
                    </a:moveTo>
                    <a:cubicBezTo>
                      <a:pt x="52" y="181"/>
                      <a:pt x="52" y="193"/>
                      <a:pt x="52" y="204"/>
                    </a:cubicBezTo>
                    <a:cubicBezTo>
                      <a:pt x="141" y="216"/>
                      <a:pt x="230" y="228"/>
                      <a:pt x="319" y="240"/>
                    </a:cubicBezTo>
                    <a:cubicBezTo>
                      <a:pt x="319" y="228"/>
                      <a:pt x="319" y="216"/>
                      <a:pt x="319" y="204"/>
                    </a:cubicBezTo>
                    <a:cubicBezTo>
                      <a:pt x="230" y="193"/>
                      <a:pt x="141" y="181"/>
                      <a:pt x="52" y="169"/>
                    </a:cubicBezTo>
                    <a:close/>
                    <a:moveTo>
                      <a:pt x="319" y="322"/>
                    </a:moveTo>
                    <a:cubicBezTo>
                      <a:pt x="230" y="308"/>
                      <a:pt x="141" y="295"/>
                      <a:pt x="52" y="281"/>
                    </a:cubicBezTo>
                    <a:cubicBezTo>
                      <a:pt x="53" y="293"/>
                      <a:pt x="53" y="306"/>
                      <a:pt x="54" y="318"/>
                    </a:cubicBezTo>
                    <a:cubicBezTo>
                      <a:pt x="142" y="332"/>
                      <a:pt x="231" y="346"/>
                      <a:pt x="319" y="359"/>
                    </a:cubicBezTo>
                    <a:cubicBezTo>
                      <a:pt x="319" y="347"/>
                      <a:pt x="319" y="334"/>
                      <a:pt x="319" y="322"/>
                    </a:cubicBezTo>
                    <a:close/>
                    <a:moveTo>
                      <a:pt x="54" y="397"/>
                    </a:moveTo>
                    <a:cubicBezTo>
                      <a:pt x="54" y="408"/>
                      <a:pt x="54" y="420"/>
                      <a:pt x="54" y="432"/>
                    </a:cubicBezTo>
                    <a:cubicBezTo>
                      <a:pt x="142" y="447"/>
                      <a:pt x="231" y="462"/>
                      <a:pt x="319" y="477"/>
                    </a:cubicBezTo>
                    <a:cubicBezTo>
                      <a:pt x="319" y="465"/>
                      <a:pt x="319" y="453"/>
                      <a:pt x="319" y="441"/>
                    </a:cubicBezTo>
                    <a:cubicBezTo>
                      <a:pt x="318" y="441"/>
                      <a:pt x="316" y="441"/>
                      <a:pt x="315" y="441"/>
                    </a:cubicBezTo>
                    <a:cubicBezTo>
                      <a:pt x="228" y="426"/>
                      <a:pt x="141" y="411"/>
                      <a:pt x="54" y="397"/>
                    </a:cubicBezTo>
                    <a:close/>
                    <a:moveTo>
                      <a:pt x="319" y="594"/>
                    </a:moveTo>
                    <a:cubicBezTo>
                      <a:pt x="319" y="582"/>
                      <a:pt x="319" y="571"/>
                      <a:pt x="319" y="559"/>
                    </a:cubicBezTo>
                    <a:cubicBezTo>
                      <a:pt x="230" y="543"/>
                      <a:pt x="141" y="528"/>
                      <a:pt x="52" y="512"/>
                    </a:cubicBezTo>
                    <a:cubicBezTo>
                      <a:pt x="52" y="524"/>
                      <a:pt x="52" y="536"/>
                      <a:pt x="52" y="548"/>
                    </a:cubicBezTo>
                    <a:cubicBezTo>
                      <a:pt x="141" y="563"/>
                      <a:pt x="230" y="579"/>
                      <a:pt x="319" y="594"/>
                    </a:cubicBezTo>
                    <a:close/>
                    <a:moveTo>
                      <a:pt x="686" y="564"/>
                    </a:moveTo>
                    <a:cubicBezTo>
                      <a:pt x="697" y="576"/>
                      <a:pt x="690" y="726"/>
                      <a:pt x="690" y="755"/>
                    </a:cubicBezTo>
                    <a:cubicBezTo>
                      <a:pt x="690" y="940"/>
                      <a:pt x="690" y="1125"/>
                      <a:pt x="690" y="1310"/>
                    </a:cubicBezTo>
                    <a:cubicBezTo>
                      <a:pt x="664" y="1322"/>
                      <a:pt x="639" y="1333"/>
                      <a:pt x="613" y="1344"/>
                    </a:cubicBezTo>
                    <a:cubicBezTo>
                      <a:pt x="613" y="1090"/>
                      <a:pt x="613" y="837"/>
                      <a:pt x="613" y="583"/>
                    </a:cubicBezTo>
                    <a:cubicBezTo>
                      <a:pt x="638" y="577"/>
                      <a:pt x="662" y="571"/>
                      <a:pt x="686" y="564"/>
                    </a:cubicBezTo>
                    <a:close/>
                    <a:moveTo>
                      <a:pt x="295" y="673"/>
                    </a:moveTo>
                    <a:cubicBezTo>
                      <a:pt x="292" y="676"/>
                      <a:pt x="290" y="679"/>
                      <a:pt x="287" y="682"/>
                    </a:cubicBezTo>
                    <a:cubicBezTo>
                      <a:pt x="286" y="697"/>
                      <a:pt x="294" y="709"/>
                      <a:pt x="306" y="704"/>
                    </a:cubicBezTo>
                    <a:cubicBezTo>
                      <a:pt x="309" y="703"/>
                      <a:pt x="312" y="702"/>
                      <a:pt x="315" y="701"/>
                    </a:cubicBezTo>
                    <a:cubicBezTo>
                      <a:pt x="315" y="694"/>
                      <a:pt x="315" y="688"/>
                      <a:pt x="315" y="682"/>
                    </a:cubicBezTo>
                    <a:cubicBezTo>
                      <a:pt x="311" y="673"/>
                      <a:pt x="307" y="672"/>
                      <a:pt x="295" y="673"/>
                    </a:cubicBezTo>
                    <a:close/>
                    <a:moveTo>
                      <a:pt x="295" y="734"/>
                    </a:moveTo>
                    <a:cubicBezTo>
                      <a:pt x="293" y="737"/>
                      <a:pt x="291" y="739"/>
                      <a:pt x="289" y="742"/>
                    </a:cubicBezTo>
                    <a:cubicBezTo>
                      <a:pt x="289" y="747"/>
                      <a:pt x="289" y="752"/>
                      <a:pt x="289" y="757"/>
                    </a:cubicBezTo>
                    <a:cubicBezTo>
                      <a:pt x="294" y="766"/>
                      <a:pt x="301" y="767"/>
                      <a:pt x="313" y="764"/>
                    </a:cubicBezTo>
                    <a:cubicBezTo>
                      <a:pt x="314" y="762"/>
                      <a:pt x="314" y="760"/>
                      <a:pt x="315" y="758"/>
                    </a:cubicBezTo>
                    <a:cubicBezTo>
                      <a:pt x="315" y="753"/>
                      <a:pt x="315" y="748"/>
                      <a:pt x="315" y="743"/>
                    </a:cubicBezTo>
                    <a:cubicBezTo>
                      <a:pt x="311" y="735"/>
                      <a:pt x="307" y="734"/>
                      <a:pt x="295" y="734"/>
                    </a:cubicBezTo>
                    <a:close/>
                    <a:moveTo>
                      <a:pt x="0" y="803"/>
                    </a:moveTo>
                    <a:cubicBezTo>
                      <a:pt x="23" y="808"/>
                      <a:pt x="46" y="813"/>
                      <a:pt x="69" y="818"/>
                    </a:cubicBezTo>
                    <a:cubicBezTo>
                      <a:pt x="69" y="990"/>
                      <a:pt x="69" y="1163"/>
                      <a:pt x="69" y="1335"/>
                    </a:cubicBezTo>
                    <a:cubicBezTo>
                      <a:pt x="46" y="1327"/>
                      <a:pt x="23" y="1319"/>
                      <a:pt x="0" y="1310"/>
                    </a:cubicBezTo>
                    <a:cubicBezTo>
                      <a:pt x="0" y="1141"/>
                      <a:pt x="0" y="972"/>
                      <a:pt x="0" y="803"/>
                    </a:cubicBezTo>
                    <a:close/>
                  </a:path>
                </a:pathLst>
              </a:custGeom>
              <a:solidFill>
                <a:srgbClr val="0065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1800" dirty="0">
                  <a:solidFill>
                    <a:schemeClr val="accent1">
                      <a:lumMod val="10000"/>
                    </a:schemeClr>
                  </a:solidFill>
                </a:endParaRPr>
              </a:p>
            </p:txBody>
          </p:sp>
          <p:sp>
            <p:nvSpPr>
              <p:cNvPr id="30760" name="Freeform 5"/>
              <p:cNvSpPr>
                <a:spLocks noEditPoints="1"/>
              </p:cNvSpPr>
              <p:nvPr/>
            </p:nvSpPr>
            <p:spPr bwMode="auto">
              <a:xfrm>
                <a:off x="4286575" y="3276601"/>
                <a:ext cx="872309" cy="1814912"/>
              </a:xfrm>
              <a:custGeom>
                <a:avLst/>
                <a:gdLst>
                  <a:gd name="T0" fmla="*/ 739340 w 697"/>
                  <a:gd name="T1" fmla="*/ 22606 h 1441"/>
                  <a:gd name="T2" fmla="*/ 474840 w 697"/>
                  <a:gd name="T3" fmla="*/ 60283 h 1441"/>
                  <a:gd name="T4" fmla="*/ 13855 w 697"/>
                  <a:gd name="T5" fmla="*/ 8791 h 1441"/>
                  <a:gd name="T6" fmla="*/ 2519 w 697"/>
                  <a:gd name="T7" fmla="*/ 36421 h 1441"/>
                  <a:gd name="T8" fmla="*/ 472321 w 697"/>
                  <a:gd name="T9" fmla="*/ 1809751 h 1441"/>
                  <a:gd name="T10" fmla="*/ 114617 w 697"/>
                  <a:gd name="T11" fmla="*/ 1005975 h 1441"/>
                  <a:gd name="T12" fmla="*/ 2519 w 697"/>
                  <a:gd name="T13" fmla="*/ 36421 h 1441"/>
                  <a:gd name="T14" fmla="*/ 869071 w 697"/>
                  <a:gd name="T15" fmla="*/ 65307 h 1441"/>
                  <a:gd name="T16" fmla="*/ 744378 w 697"/>
                  <a:gd name="T17" fmla="*/ 713351 h 1441"/>
                  <a:gd name="T18" fmla="*/ 505069 w 697"/>
                  <a:gd name="T19" fmla="*/ 1809751 h 1441"/>
                  <a:gd name="T20" fmla="*/ 502550 w 697"/>
                  <a:gd name="T21" fmla="*/ 585249 h 1441"/>
                  <a:gd name="T22" fmla="*/ 507588 w 697"/>
                  <a:gd name="T23" fmla="*/ 87913 h 1441"/>
                  <a:gd name="T24" fmla="*/ 803576 w 697"/>
                  <a:gd name="T25" fmla="*/ 172058 h 1441"/>
                  <a:gd name="T26" fmla="*/ 793500 w 697"/>
                  <a:gd name="T27" fmla="*/ 203456 h 1441"/>
                  <a:gd name="T28" fmla="*/ 831286 w 697"/>
                  <a:gd name="T29" fmla="*/ 195920 h 1441"/>
                  <a:gd name="T30" fmla="*/ 803576 w 697"/>
                  <a:gd name="T31" fmla="*/ 172058 h 1441"/>
                  <a:gd name="T32" fmla="*/ 65495 w 697"/>
                  <a:gd name="T33" fmla="*/ 256203 h 1441"/>
                  <a:gd name="T34" fmla="*/ 401788 w 697"/>
                  <a:gd name="T35" fmla="*/ 256203 h 1441"/>
                  <a:gd name="T36" fmla="*/ 401788 w 697"/>
                  <a:gd name="T37" fmla="*/ 404400 h 1441"/>
                  <a:gd name="T38" fmla="*/ 68014 w 697"/>
                  <a:gd name="T39" fmla="*/ 399376 h 1441"/>
                  <a:gd name="T40" fmla="*/ 401788 w 697"/>
                  <a:gd name="T41" fmla="*/ 404400 h 1441"/>
                  <a:gd name="T42" fmla="*/ 68014 w 697"/>
                  <a:gd name="T43" fmla="*/ 542549 h 1441"/>
                  <a:gd name="T44" fmla="*/ 401788 w 697"/>
                  <a:gd name="T45" fmla="*/ 553852 h 1441"/>
                  <a:gd name="T46" fmla="*/ 68014 w 697"/>
                  <a:gd name="T47" fmla="*/ 498592 h 1441"/>
                  <a:gd name="T48" fmla="*/ 401788 w 697"/>
                  <a:gd name="T49" fmla="*/ 702048 h 1441"/>
                  <a:gd name="T50" fmla="*/ 65495 w 697"/>
                  <a:gd name="T51" fmla="*/ 688233 h 1441"/>
                  <a:gd name="T52" fmla="*/ 864033 w 697"/>
                  <a:gd name="T53" fmla="*/ 708327 h 1441"/>
                  <a:gd name="T54" fmla="*/ 869071 w 697"/>
                  <a:gd name="T55" fmla="*/ 1645228 h 1441"/>
                  <a:gd name="T56" fmla="*/ 772088 w 697"/>
                  <a:gd name="T57" fmla="*/ 732189 h 1441"/>
                  <a:gd name="T58" fmla="*/ 371559 w 697"/>
                  <a:gd name="T59" fmla="*/ 845220 h 1441"/>
                  <a:gd name="T60" fmla="*/ 385414 w 697"/>
                  <a:gd name="T61" fmla="*/ 884153 h 1441"/>
                  <a:gd name="T62" fmla="*/ 396750 w 697"/>
                  <a:gd name="T63" fmla="*/ 856523 h 1441"/>
                  <a:gd name="T64" fmla="*/ 371559 w 697"/>
                  <a:gd name="T65" fmla="*/ 921830 h 1441"/>
                  <a:gd name="T66" fmla="*/ 364002 w 697"/>
                  <a:gd name="T67" fmla="*/ 950716 h 1441"/>
                  <a:gd name="T68" fmla="*/ 396750 w 697"/>
                  <a:gd name="T69" fmla="*/ 951972 h 1441"/>
                  <a:gd name="T70" fmla="*/ 371559 w 697"/>
                  <a:gd name="T71" fmla="*/ 921830 h 1441"/>
                  <a:gd name="T72" fmla="*/ 86907 w 697"/>
                  <a:gd name="T73" fmla="*/ 1027326 h 1441"/>
                  <a:gd name="T74" fmla="*/ 0 w 697"/>
                  <a:gd name="T75" fmla="*/ 1645228 h 144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697" h="1441">
                    <a:moveTo>
                      <a:pt x="351" y="1"/>
                    </a:moveTo>
                    <a:cubicBezTo>
                      <a:pt x="436" y="0"/>
                      <a:pt x="512" y="6"/>
                      <a:pt x="587" y="18"/>
                    </a:cubicBezTo>
                    <a:cubicBezTo>
                      <a:pt x="615" y="23"/>
                      <a:pt x="663" y="15"/>
                      <a:pt x="682" y="29"/>
                    </a:cubicBezTo>
                    <a:cubicBezTo>
                      <a:pt x="580" y="35"/>
                      <a:pt x="479" y="42"/>
                      <a:pt x="377" y="48"/>
                    </a:cubicBezTo>
                    <a:cubicBezTo>
                      <a:pt x="254" y="35"/>
                      <a:pt x="132" y="23"/>
                      <a:pt x="9" y="11"/>
                    </a:cubicBezTo>
                    <a:cubicBezTo>
                      <a:pt x="10" y="9"/>
                      <a:pt x="11" y="8"/>
                      <a:pt x="11" y="7"/>
                    </a:cubicBezTo>
                    <a:cubicBezTo>
                      <a:pt x="124" y="5"/>
                      <a:pt x="237" y="3"/>
                      <a:pt x="351" y="1"/>
                    </a:cubicBezTo>
                    <a:close/>
                    <a:moveTo>
                      <a:pt x="2" y="29"/>
                    </a:moveTo>
                    <a:cubicBezTo>
                      <a:pt x="126" y="43"/>
                      <a:pt x="250" y="58"/>
                      <a:pt x="375" y="72"/>
                    </a:cubicBezTo>
                    <a:cubicBezTo>
                      <a:pt x="375" y="528"/>
                      <a:pt x="375" y="985"/>
                      <a:pt x="375" y="1441"/>
                    </a:cubicBezTo>
                    <a:cubicBezTo>
                      <a:pt x="280" y="1408"/>
                      <a:pt x="186" y="1375"/>
                      <a:pt x="91" y="1342"/>
                    </a:cubicBezTo>
                    <a:cubicBezTo>
                      <a:pt x="91" y="1162"/>
                      <a:pt x="91" y="982"/>
                      <a:pt x="91" y="801"/>
                    </a:cubicBezTo>
                    <a:cubicBezTo>
                      <a:pt x="61" y="794"/>
                      <a:pt x="30" y="788"/>
                      <a:pt x="0" y="781"/>
                    </a:cubicBezTo>
                    <a:cubicBezTo>
                      <a:pt x="1" y="530"/>
                      <a:pt x="1" y="280"/>
                      <a:pt x="2" y="29"/>
                    </a:cubicBezTo>
                    <a:close/>
                    <a:moveTo>
                      <a:pt x="667" y="50"/>
                    </a:moveTo>
                    <a:cubicBezTo>
                      <a:pt x="675" y="50"/>
                      <a:pt x="682" y="51"/>
                      <a:pt x="690" y="52"/>
                    </a:cubicBezTo>
                    <a:cubicBezTo>
                      <a:pt x="689" y="216"/>
                      <a:pt x="689" y="380"/>
                      <a:pt x="688" y="544"/>
                    </a:cubicBezTo>
                    <a:cubicBezTo>
                      <a:pt x="656" y="552"/>
                      <a:pt x="623" y="560"/>
                      <a:pt x="591" y="568"/>
                    </a:cubicBezTo>
                    <a:cubicBezTo>
                      <a:pt x="590" y="831"/>
                      <a:pt x="590" y="1094"/>
                      <a:pt x="589" y="1357"/>
                    </a:cubicBezTo>
                    <a:cubicBezTo>
                      <a:pt x="526" y="1385"/>
                      <a:pt x="464" y="1413"/>
                      <a:pt x="401" y="1441"/>
                    </a:cubicBezTo>
                    <a:cubicBezTo>
                      <a:pt x="400" y="1440"/>
                      <a:pt x="400" y="1440"/>
                      <a:pt x="399" y="1439"/>
                    </a:cubicBezTo>
                    <a:cubicBezTo>
                      <a:pt x="399" y="1115"/>
                      <a:pt x="399" y="790"/>
                      <a:pt x="399" y="466"/>
                    </a:cubicBezTo>
                    <a:cubicBezTo>
                      <a:pt x="399" y="374"/>
                      <a:pt x="399" y="282"/>
                      <a:pt x="399" y="190"/>
                    </a:cubicBezTo>
                    <a:cubicBezTo>
                      <a:pt x="399" y="155"/>
                      <a:pt x="391" y="97"/>
                      <a:pt x="403" y="70"/>
                    </a:cubicBezTo>
                    <a:cubicBezTo>
                      <a:pt x="491" y="63"/>
                      <a:pt x="579" y="57"/>
                      <a:pt x="667" y="50"/>
                    </a:cubicBezTo>
                    <a:close/>
                    <a:moveTo>
                      <a:pt x="638" y="137"/>
                    </a:moveTo>
                    <a:cubicBezTo>
                      <a:pt x="635" y="141"/>
                      <a:pt x="633" y="145"/>
                      <a:pt x="630" y="149"/>
                    </a:cubicBezTo>
                    <a:cubicBezTo>
                      <a:pt x="630" y="153"/>
                      <a:pt x="630" y="157"/>
                      <a:pt x="630" y="162"/>
                    </a:cubicBezTo>
                    <a:cubicBezTo>
                      <a:pt x="635" y="168"/>
                      <a:pt x="637" y="170"/>
                      <a:pt x="647" y="171"/>
                    </a:cubicBezTo>
                    <a:cubicBezTo>
                      <a:pt x="653" y="166"/>
                      <a:pt x="656" y="164"/>
                      <a:pt x="660" y="156"/>
                    </a:cubicBezTo>
                    <a:cubicBezTo>
                      <a:pt x="659" y="146"/>
                      <a:pt x="658" y="143"/>
                      <a:pt x="651" y="139"/>
                    </a:cubicBezTo>
                    <a:cubicBezTo>
                      <a:pt x="646" y="139"/>
                      <a:pt x="642" y="138"/>
                      <a:pt x="638" y="137"/>
                    </a:cubicBezTo>
                    <a:close/>
                    <a:moveTo>
                      <a:pt x="52" y="169"/>
                    </a:moveTo>
                    <a:cubicBezTo>
                      <a:pt x="52" y="181"/>
                      <a:pt x="52" y="193"/>
                      <a:pt x="52" y="204"/>
                    </a:cubicBezTo>
                    <a:cubicBezTo>
                      <a:pt x="141" y="216"/>
                      <a:pt x="230" y="228"/>
                      <a:pt x="319" y="240"/>
                    </a:cubicBezTo>
                    <a:cubicBezTo>
                      <a:pt x="319" y="228"/>
                      <a:pt x="319" y="216"/>
                      <a:pt x="319" y="204"/>
                    </a:cubicBezTo>
                    <a:cubicBezTo>
                      <a:pt x="230" y="193"/>
                      <a:pt x="141" y="181"/>
                      <a:pt x="52" y="169"/>
                    </a:cubicBezTo>
                    <a:close/>
                    <a:moveTo>
                      <a:pt x="319" y="322"/>
                    </a:moveTo>
                    <a:cubicBezTo>
                      <a:pt x="230" y="308"/>
                      <a:pt x="141" y="295"/>
                      <a:pt x="52" y="281"/>
                    </a:cubicBezTo>
                    <a:cubicBezTo>
                      <a:pt x="53" y="293"/>
                      <a:pt x="53" y="306"/>
                      <a:pt x="54" y="318"/>
                    </a:cubicBezTo>
                    <a:cubicBezTo>
                      <a:pt x="142" y="332"/>
                      <a:pt x="231" y="346"/>
                      <a:pt x="319" y="359"/>
                    </a:cubicBezTo>
                    <a:cubicBezTo>
                      <a:pt x="319" y="347"/>
                      <a:pt x="319" y="334"/>
                      <a:pt x="319" y="322"/>
                    </a:cubicBezTo>
                    <a:close/>
                    <a:moveTo>
                      <a:pt x="54" y="397"/>
                    </a:moveTo>
                    <a:cubicBezTo>
                      <a:pt x="54" y="408"/>
                      <a:pt x="54" y="420"/>
                      <a:pt x="54" y="432"/>
                    </a:cubicBezTo>
                    <a:cubicBezTo>
                      <a:pt x="142" y="447"/>
                      <a:pt x="231" y="462"/>
                      <a:pt x="319" y="477"/>
                    </a:cubicBezTo>
                    <a:cubicBezTo>
                      <a:pt x="319" y="465"/>
                      <a:pt x="319" y="453"/>
                      <a:pt x="319" y="441"/>
                    </a:cubicBezTo>
                    <a:cubicBezTo>
                      <a:pt x="318" y="441"/>
                      <a:pt x="316" y="441"/>
                      <a:pt x="315" y="441"/>
                    </a:cubicBezTo>
                    <a:cubicBezTo>
                      <a:pt x="228" y="426"/>
                      <a:pt x="141" y="411"/>
                      <a:pt x="54" y="397"/>
                    </a:cubicBezTo>
                    <a:close/>
                    <a:moveTo>
                      <a:pt x="319" y="594"/>
                    </a:moveTo>
                    <a:cubicBezTo>
                      <a:pt x="319" y="582"/>
                      <a:pt x="319" y="571"/>
                      <a:pt x="319" y="559"/>
                    </a:cubicBezTo>
                    <a:cubicBezTo>
                      <a:pt x="230" y="543"/>
                      <a:pt x="141" y="528"/>
                      <a:pt x="52" y="512"/>
                    </a:cubicBezTo>
                    <a:cubicBezTo>
                      <a:pt x="52" y="524"/>
                      <a:pt x="52" y="536"/>
                      <a:pt x="52" y="548"/>
                    </a:cubicBezTo>
                    <a:cubicBezTo>
                      <a:pt x="141" y="563"/>
                      <a:pt x="230" y="579"/>
                      <a:pt x="319" y="594"/>
                    </a:cubicBezTo>
                    <a:close/>
                    <a:moveTo>
                      <a:pt x="686" y="564"/>
                    </a:moveTo>
                    <a:cubicBezTo>
                      <a:pt x="697" y="576"/>
                      <a:pt x="690" y="726"/>
                      <a:pt x="690" y="755"/>
                    </a:cubicBezTo>
                    <a:cubicBezTo>
                      <a:pt x="690" y="940"/>
                      <a:pt x="690" y="1125"/>
                      <a:pt x="690" y="1310"/>
                    </a:cubicBezTo>
                    <a:cubicBezTo>
                      <a:pt x="664" y="1322"/>
                      <a:pt x="639" y="1333"/>
                      <a:pt x="613" y="1344"/>
                    </a:cubicBezTo>
                    <a:cubicBezTo>
                      <a:pt x="613" y="1090"/>
                      <a:pt x="613" y="837"/>
                      <a:pt x="613" y="583"/>
                    </a:cubicBezTo>
                    <a:cubicBezTo>
                      <a:pt x="638" y="577"/>
                      <a:pt x="662" y="571"/>
                      <a:pt x="686" y="564"/>
                    </a:cubicBezTo>
                    <a:close/>
                    <a:moveTo>
                      <a:pt x="295" y="673"/>
                    </a:moveTo>
                    <a:cubicBezTo>
                      <a:pt x="292" y="676"/>
                      <a:pt x="290" y="679"/>
                      <a:pt x="287" y="682"/>
                    </a:cubicBezTo>
                    <a:cubicBezTo>
                      <a:pt x="286" y="697"/>
                      <a:pt x="294" y="709"/>
                      <a:pt x="306" y="704"/>
                    </a:cubicBezTo>
                    <a:cubicBezTo>
                      <a:pt x="309" y="703"/>
                      <a:pt x="312" y="702"/>
                      <a:pt x="315" y="701"/>
                    </a:cubicBezTo>
                    <a:cubicBezTo>
                      <a:pt x="315" y="694"/>
                      <a:pt x="315" y="688"/>
                      <a:pt x="315" y="682"/>
                    </a:cubicBezTo>
                    <a:cubicBezTo>
                      <a:pt x="311" y="673"/>
                      <a:pt x="307" y="672"/>
                      <a:pt x="295" y="673"/>
                    </a:cubicBezTo>
                    <a:close/>
                    <a:moveTo>
                      <a:pt x="295" y="734"/>
                    </a:moveTo>
                    <a:cubicBezTo>
                      <a:pt x="293" y="737"/>
                      <a:pt x="291" y="739"/>
                      <a:pt x="289" y="742"/>
                    </a:cubicBezTo>
                    <a:cubicBezTo>
                      <a:pt x="289" y="747"/>
                      <a:pt x="289" y="752"/>
                      <a:pt x="289" y="757"/>
                    </a:cubicBezTo>
                    <a:cubicBezTo>
                      <a:pt x="294" y="766"/>
                      <a:pt x="301" y="767"/>
                      <a:pt x="313" y="764"/>
                    </a:cubicBezTo>
                    <a:cubicBezTo>
                      <a:pt x="314" y="762"/>
                      <a:pt x="314" y="760"/>
                      <a:pt x="315" y="758"/>
                    </a:cubicBezTo>
                    <a:cubicBezTo>
                      <a:pt x="315" y="753"/>
                      <a:pt x="315" y="748"/>
                      <a:pt x="315" y="743"/>
                    </a:cubicBezTo>
                    <a:cubicBezTo>
                      <a:pt x="311" y="735"/>
                      <a:pt x="307" y="734"/>
                      <a:pt x="295" y="734"/>
                    </a:cubicBezTo>
                    <a:close/>
                    <a:moveTo>
                      <a:pt x="0" y="803"/>
                    </a:moveTo>
                    <a:cubicBezTo>
                      <a:pt x="23" y="808"/>
                      <a:pt x="46" y="813"/>
                      <a:pt x="69" y="818"/>
                    </a:cubicBezTo>
                    <a:cubicBezTo>
                      <a:pt x="69" y="990"/>
                      <a:pt x="69" y="1163"/>
                      <a:pt x="69" y="1335"/>
                    </a:cubicBezTo>
                    <a:cubicBezTo>
                      <a:pt x="46" y="1327"/>
                      <a:pt x="23" y="1319"/>
                      <a:pt x="0" y="1310"/>
                    </a:cubicBezTo>
                    <a:cubicBezTo>
                      <a:pt x="0" y="1141"/>
                      <a:pt x="0" y="972"/>
                      <a:pt x="0" y="803"/>
                    </a:cubicBezTo>
                    <a:close/>
                  </a:path>
                </a:pathLst>
              </a:custGeom>
              <a:solidFill>
                <a:srgbClr val="0065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1800" dirty="0">
                  <a:solidFill>
                    <a:schemeClr val="accent1">
                      <a:lumMod val="10000"/>
                    </a:schemeClr>
                  </a:solidFill>
                </a:endParaRPr>
              </a:p>
            </p:txBody>
          </p:sp>
          <p:sp>
            <p:nvSpPr>
              <p:cNvPr id="30761" name="Freeform 5"/>
              <p:cNvSpPr>
                <a:spLocks noEditPoints="1"/>
              </p:cNvSpPr>
              <p:nvPr/>
            </p:nvSpPr>
            <p:spPr bwMode="auto">
              <a:xfrm>
                <a:off x="2386184" y="3276601"/>
                <a:ext cx="872309" cy="1814912"/>
              </a:xfrm>
              <a:custGeom>
                <a:avLst/>
                <a:gdLst>
                  <a:gd name="T0" fmla="*/ 739340 w 697"/>
                  <a:gd name="T1" fmla="*/ 22606 h 1441"/>
                  <a:gd name="T2" fmla="*/ 474840 w 697"/>
                  <a:gd name="T3" fmla="*/ 60283 h 1441"/>
                  <a:gd name="T4" fmla="*/ 13855 w 697"/>
                  <a:gd name="T5" fmla="*/ 8791 h 1441"/>
                  <a:gd name="T6" fmla="*/ 2519 w 697"/>
                  <a:gd name="T7" fmla="*/ 36421 h 1441"/>
                  <a:gd name="T8" fmla="*/ 472321 w 697"/>
                  <a:gd name="T9" fmla="*/ 1809751 h 1441"/>
                  <a:gd name="T10" fmla="*/ 114617 w 697"/>
                  <a:gd name="T11" fmla="*/ 1005975 h 1441"/>
                  <a:gd name="T12" fmla="*/ 2519 w 697"/>
                  <a:gd name="T13" fmla="*/ 36421 h 1441"/>
                  <a:gd name="T14" fmla="*/ 869071 w 697"/>
                  <a:gd name="T15" fmla="*/ 65307 h 1441"/>
                  <a:gd name="T16" fmla="*/ 744378 w 697"/>
                  <a:gd name="T17" fmla="*/ 713351 h 1441"/>
                  <a:gd name="T18" fmla="*/ 505069 w 697"/>
                  <a:gd name="T19" fmla="*/ 1809751 h 1441"/>
                  <a:gd name="T20" fmla="*/ 502550 w 697"/>
                  <a:gd name="T21" fmla="*/ 585249 h 1441"/>
                  <a:gd name="T22" fmla="*/ 507588 w 697"/>
                  <a:gd name="T23" fmla="*/ 87913 h 1441"/>
                  <a:gd name="T24" fmla="*/ 803576 w 697"/>
                  <a:gd name="T25" fmla="*/ 172058 h 1441"/>
                  <a:gd name="T26" fmla="*/ 793500 w 697"/>
                  <a:gd name="T27" fmla="*/ 203456 h 1441"/>
                  <a:gd name="T28" fmla="*/ 831286 w 697"/>
                  <a:gd name="T29" fmla="*/ 195920 h 1441"/>
                  <a:gd name="T30" fmla="*/ 803576 w 697"/>
                  <a:gd name="T31" fmla="*/ 172058 h 1441"/>
                  <a:gd name="T32" fmla="*/ 65495 w 697"/>
                  <a:gd name="T33" fmla="*/ 256203 h 1441"/>
                  <a:gd name="T34" fmla="*/ 401788 w 697"/>
                  <a:gd name="T35" fmla="*/ 256203 h 1441"/>
                  <a:gd name="T36" fmla="*/ 401788 w 697"/>
                  <a:gd name="T37" fmla="*/ 404400 h 1441"/>
                  <a:gd name="T38" fmla="*/ 68014 w 697"/>
                  <a:gd name="T39" fmla="*/ 399376 h 1441"/>
                  <a:gd name="T40" fmla="*/ 401788 w 697"/>
                  <a:gd name="T41" fmla="*/ 404400 h 1441"/>
                  <a:gd name="T42" fmla="*/ 68014 w 697"/>
                  <a:gd name="T43" fmla="*/ 542549 h 1441"/>
                  <a:gd name="T44" fmla="*/ 401788 w 697"/>
                  <a:gd name="T45" fmla="*/ 553852 h 1441"/>
                  <a:gd name="T46" fmla="*/ 68014 w 697"/>
                  <a:gd name="T47" fmla="*/ 498592 h 1441"/>
                  <a:gd name="T48" fmla="*/ 401788 w 697"/>
                  <a:gd name="T49" fmla="*/ 702048 h 1441"/>
                  <a:gd name="T50" fmla="*/ 65495 w 697"/>
                  <a:gd name="T51" fmla="*/ 688233 h 1441"/>
                  <a:gd name="T52" fmla="*/ 864033 w 697"/>
                  <a:gd name="T53" fmla="*/ 708327 h 1441"/>
                  <a:gd name="T54" fmla="*/ 869071 w 697"/>
                  <a:gd name="T55" fmla="*/ 1645228 h 1441"/>
                  <a:gd name="T56" fmla="*/ 772088 w 697"/>
                  <a:gd name="T57" fmla="*/ 732189 h 1441"/>
                  <a:gd name="T58" fmla="*/ 371559 w 697"/>
                  <a:gd name="T59" fmla="*/ 845220 h 1441"/>
                  <a:gd name="T60" fmla="*/ 385414 w 697"/>
                  <a:gd name="T61" fmla="*/ 884153 h 1441"/>
                  <a:gd name="T62" fmla="*/ 396750 w 697"/>
                  <a:gd name="T63" fmla="*/ 856523 h 1441"/>
                  <a:gd name="T64" fmla="*/ 371559 w 697"/>
                  <a:gd name="T65" fmla="*/ 921830 h 1441"/>
                  <a:gd name="T66" fmla="*/ 364002 w 697"/>
                  <a:gd name="T67" fmla="*/ 950716 h 1441"/>
                  <a:gd name="T68" fmla="*/ 396750 w 697"/>
                  <a:gd name="T69" fmla="*/ 951972 h 1441"/>
                  <a:gd name="T70" fmla="*/ 371559 w 697"/>
                  <a:gd name="T71" fmla="*/ 921830 h 1441"/>
                  <a:gd name="T72" fmla="*/ 86907 w 697"/>
                  <a:gd name="T73" fmla="*/ 1027326 h 1441"/>
                  <a:gd name="T74" fmla="*/ 0 w 697"/>
                  <a:gd name="T75" fmla="*/ 1645228 h 144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697" h="1441">
                    <a:moveTo>
                      <a:pt x="351" y="1"/>
                    </a:moveTo>
                    <a:cubicBezTo>
                      <a:pt x="436" y="0"/>
                      <a:pt x="512" y="6"/>
                      <a:pt x="587" y="18"/>
                    </a:cubicBezTo>
                    <a:cubicBezTo>
                      <a:pt x="615" y="23"/>
                      <a:pt x="663" y="15"/>
                      <a:pt x="682" y="29"/>
                    </a:cubicBezTo>
                    <a:cubicBezTo>
                      <a:pt x="580" y="35"/>
                      <a:pt x="479" y="42"/>
                      <a:pt x="377" y="48"/>
                    </a:cubicBezTo>
                    <a:cubicBezTo>
                      <a:pt x="254" y="35"/>
                      <a:pt x="132" y="23"/>
                      <a:pt x="9" y="11"/>
                    </a:cubicBezTo>
                    <a:cubicBezTo>
                      <a:pt x="10" y="9"/>
                      <a:pt x="11" y="8"/>
                      <a:pt x="11" y="7"/>
                    </a:cubicBezTo>
                    <a:cubicBezTo>
                      <a:pt x="124" y="5"/>
                      <a:pt x="237" y="3"/>
                      <a:pt x="351" y="1"/>
                    </a:cubicBezTo>
                    <a:close/>
                    <a:moveTo>
                      <a:pt x="2" y="29"/>
                    </a:moveTo>
                    <a:cubicBezTo>
                      <a:pt x="126" y="43"/>
                      <a:pt x="250" y="58"/>
                      <a:pt x="375" y="72"/>
                    </a:cubicBezTo>
                    <a:cubicBezTo>
                      <a:pt x="375" y="528"/>
                      <a:pt x="375" y="985"/>
                      <a:pt x="375" y="1441"/>
                    </a:cubicBezTo>
                    <a:cubicBezTo>
                      <a:pt x="280" y="1408"/>
                      <a:pt x="186" y="1375"/>
                      <a:pt x="91" y="1342"/>
                    </a:cubicBezTo>
                    <a:cubicBezTo>
                      <a:pt x="91" y="1162"/>
                      <a:pt x="91" y="982"/>
                      <a:pt x="91" y="801"/>
                    </a:cubicBezTo>
                    <a:cubicBezTo>
                      <a:pt x="61" y="794"/>
                      <a:pt x="30" y="788"/>
                      <a:pt x="0" y="781"/>
                    </a:cubicBezTo>
                    <a:cubicBezTo>
                      <a:pt x="1" y="530"/>
                      <a:pt x="1" y="280"/>
                      <a:pt x="2" y="29"/>
                    </a:cubicBezTo>
                    <a:close/>
                    <a:moveTo>
                      <a:pt x="667" y="50"/>
                    </a:moveTo>
                    <a:cubicBezTo>
                      <a:pt x="675" y="50"/>
                      <a:pt x="682" y="51"/>
                      <a:pt x="690" y="52"/>
                    </a:cubicBezTo>
                    <a:cubicBezTo>
                      <a:pt x="689" y="216"/>
                      <a:pt x="689" y="380"/>
                      <a:pt x="688" y="544"/>
                    </a:cubicBezTo>
                    <a:cubicBezTo>
                      <a:pt x="656" y="552"/>
                      <a:pt x="623" y="560"/>
                      <a:pt x="591" y="568"/>
                    </a:cubicBezTo>
                    <a:cubicBezTo>
                      <a:pt x="590" y="831"/>
                      <a:pt x="590" y="1094"/>
                      <a:pt x="589" y="1357"/>
                    </a:cubicBezTo>
                    <a:cubicBezTo>
                      <a:pt x="526" y="1385"/>
                      <a:pt x="464" y="1413"/>
                      <a:pt x="401" y="1441"/>
                    </a:cubicBezTo>
                    <a:cubicBezTo>
                      <a:pt x="400" y="1440"/>
                      <a:pt x="400" y="1440"/>
                      <a:pt x="399" y="1439"/>
                    </a:cubicBezTo>
                    <a:cubicBezTo>
                      <a:pt x="399" y="1115"/>
                      <a:pt x="399" y="790"/>
                      <a:pt x="399" y="466"/>
                    </a:cubicBezTo>
                    <a:cubicBezTo>
                      <a:pt x="399" y="374"/>
                      <a:pt x="399" y="282"/>
                      <a:pt x="399" y="190"/>
                    </a:cubicBezTo>
                    <a:cubicBezTo>
                      <a:pt x="399" y="155"/>
                      <a:pt x="391" y="97"/>
                      <a:pt x="403" y="70"/>
                    </a:cubicBezTo>
                    <a:cubicBezTo>
                      <a:pt x="491" y="63"/>
                      <a:pt x="579" y="57"/>
                      <a:pt x="667" y="50"/>
                    </a:cubicBezTo>
                    <a:close/>
                    <a:moveTo>
                      <a:pt x="638" y="137"/>
                    </a:moveTo>
                    <a:cubicBezTo>
                      <a:pt x="635" y="141"/>
                      <a:pt x="633" y="145"/>
                      <a:pt x="630" y="149"/>
                    </a:cubicBezTo>
                    <a:cubicBezTo>
                      <a:pt x="630" y="153"/>
                      <a:pt x="630" y="157"/>
                      <a:pt x="630" y="162"/>
                    </a:cubicBezTo>
                    <a:cubicBezTo>
                      <a:pt x="635" y="168"/>
                      <a:pt x="637" y="170"/>
                      <a:pt x="647" y="171"/>
                    </a:cubicBezTo>
                    <a:cubicBezTo>
                      <a:pt x="653" y="166"/>
                      <a:pt x="656" y="164"/>
                      <a:pt x="660" y="156"/>
                    </a:cubicBezTo>
                    <a:cubicBezTo>
                      <a:pt x="659" y="146"/>
                      <a:pt x="658" y="143"/>
                      <a:pt x="651" y="139"/>
                    </a:cubicBezTo>
                    <a:cubicBezTo>
                      <a:pt x="646" y="139"/>
                      <a:pt x="642" y="138"/>
                      <a:pt x="638" y="137"/>
                    </a:cubicBezTo>
                    <a:close/>
                    <a:moveTo>
                      <a:pt x="52" y="169"/>
                    </a:moveTo>
                    <a:cubicBezTo>
                      <a:pt x="52" y="181"/>
                      <a:pt x="52" y="193"/>
                      <a:pt x="52" y="204"/>
                    </a:cubicBezTo>
                    <a:cubicBezTo>
                      <a:pt x="141" y="216"/>
                      <a:pt x="230" y="228"/>
                      <a:pt x="319" y="240"/>
                    </a:cubicBezTo>
                    <a:cubicBezTo>
                      <a:pt x="319" y="228"/>
                      <a:pt x="319" y="216"/>
                      <a:pt x="319" y="204"/>
                    </a:cubicBezTo>
                    <a:cubicBezTo>
                      <a:pt x="230" y="193"/>
                      <a:pt x="141" y="181"/>
                      <a:pt x="52" y="169"/>
                    </a:cubicBezTo>
                    <a:close/>
                    <a:moveTo>
                      <a:pt x="319" y="322"/>
                    </a:moveTo>
                    <a:cubicBezTo>
                      <a:pt x="230" y="308"/>
                      <a:pt x="141" y="295"/>
                      <a:pt x="52" y="281"/>
                    </a:cubicBezTo>
                    <a:cubicBezTo>
                      <a:pt x="53" y="293"/>
                      <a:pt x="53" y="306"/>
                      <a:pt x="54" y="318"/>
                    </a:cubicBezTo>
                    <a:cubicBezTo>
                      <a:pt x="142" y="332"/>
                      <a:pt x="231" y="346"/>
                      <a:pt x="319" y="359"/>
                    </a:cubicBezTo>
                    <a:cubicBezTo>
                      <a:pt x="319" y="347"/>
                      <a:pt x="319" y="334"/>
                      <a:pt x="319" y="322"/>
                    </a:cubicBezTo>
                    <a:close/>
                    <a:moveTo>
                      <a:pt x="54" y="397"/>
                    </a:moveTo>
                    <a:cubicBezTo>
                      <a:pt x="54" y="408"/>
                      <a:pt x="54" y="420"/>
                      <a:pt x="54" y="432"/>
                    </a:cubicBezTo>
                    <a:cubicBezTo>
                      <a:pt x="142" y="447"/>
                      <a:pt x="231" y="462"/>
                      <a:pt x="319" y="477"/>
                    </a:cubicBezTo>
                    <a:cubicBezTo>
                      <a:pt x="319" y="465"/>
                      <a:pt x="319" y="453"/>
                      <a:pt x="319" y="441"/>
                    </a:cubicBezTo>
                    <a:cubicBezTo>
                      <a:pt x="318" y="441"/>
                      <a:pt x="316" y="441"/>
                      <a:pt x="315" y="441"/>
                    </a:cubicBezTo>
                    <a:cubicBezTo>
                      <a:pt x="228" y="426"/>
                      <a:pt x="141" y="411"/>
                      <a:pt x="54" y="397"/>
                    </a:cubicBezTo>
                    <a:close/>
                    <a:moveTo>
                      <a:pt x="319" y="594"/>
                    </a:moveTo>
                    <a:cubicBezTo>
                      <a:pt x="319" y="582"/>
                      <a:pt x="319" y="571"/>
                      <a:pt x="319" y="559"/>
                    </a:cubicBezTo>
                    <a:cubicBezTo>
                      <a:pt x="230" y="543"/>
                      <a:pt x="141" y="528"/>
                      <a:pt x="52" y="512"/>
                    </a:cubicBezTo>
                    <a:cubicBezTo>
                      <a:pt x="52" y="524"/>
                      <a:pt x="52" y="536"/>
                      <a:pt x="52" y="548"/>
                    </a:cubicBezTo>
                    <a:cubicBezTo>
                      <a:pt x="141" y="563"/>
                      <a:pt x="230" y="579"/>
                      <a:pt x="319" y="594"/>
                    </a:cubicBezTo>
                    <a:close/>
                    <a:moveTo>
                      <a:pt x="686" y="564"/>
                    </a:moveTo>
                    <a:cubicBezTo>
                      <a:pt x="697" y="576"/>
                      <a:pt x="690" y="726"/>
                      <a:pt x="690" y="755"/>
                    </a:cubicBezTo>
                    <a:cubicBezTo>
                      <a:pt x="690" y="940"/>
                      <a:pt x="690" y="1125"/>
                      <a:pt x="690" y="1310"/>
                    </a:cubicBezTo>
                    <a:cubicBezTo>
                      <a:pt x="664" y="1322"/>
                      <a:pt x="639" y="1333"/>
                      <a:pt x="613" y="1344"/>
                    </a:cubicBezTo>
                    <a:cubicBezTo>
                      <a:pt x="613" y="1090"/>
                      <a:pt x="613" y="837"/>
                      <a:pt x="613" y="583"/>
                    </a:cubicBezTo>
                    <a:cubicBezTo>
                      <a:pt x="638" y="577"/>
                      <a:pt x="662" y="571"/>
                      <a:pt x="686" y="564"/>
                    </a:cubicBezTo>
                    <a:close/>
                    <a:moveTo>
                      <a:pt x="295" y="673"/>
                    </a:moveTo>
                    <a:cubicBezTo>
                      <a:pt x="292" y="676"/>
                      <a:pt x="290" y="679"/>
                      <a:pt x="287" y="682"/>
                    </a:cubicBezTo>
                    <a:cubicBezTo>
                      <a:pt x="286" y="697"/>
                      <a:pt x="294" y="709"/>
                      <a:pt x="306" y="704"/>
                    </a:cubicBezTo>
                    <a:cubicBezTo>
                      <a:pt x="309" y="703"/>
                      <a:pt x="312" y="702"/>
                      <a:pt x="315" y="701"/>
                    </a:cubicBezTo>
                    <a:cubicBezTo>
                      <a:pt x="315" y="694"/>
                      <a:pt x="315" y="688"/>
                      <a:pt x="315" y="682"/>
                    </a:cubicBezTo>
                    <a:cubicBezTo>
                      <a:pt x="311" y="673"/>
                      <a:pt x="307" y="672"/>
                      <a:pt x="295" y="673"/>
                    </a:cubicBezTo>
                    <a:close/>
                    <a:moveTo>
                      <a:pt x="295" y="734"/>
                    </a:moveTo>
                    <a:cubicBezTo>
                      <a:pt x="293" y="737"/>
                      <a:pt x="291" y="739"/>
                      <a:pt x="289" y="742"/>
                    </a:cubicBezTo>
                    <a:cubicBezTo>
                      <a:pt x="289" y="747"/>
                      <a:pt x="289" y="752"/>
                      <a:pt x="289" y="757"/>
                    </a:cubicBezTo>
                    <a:cubicBezTo>
                      <a:pt x="294" y="766"/>
                      <a:pt x="301" y="767"/>
                      <a:pt x="313" y="764"/>
                    </a:cubicBezTo>
                    <a:cubicBezTo>
                      <a:pt x="314" y="762"/>
                      <a:pt x="314" y="760"/>
                      <a:pt x="315" y="758"/>
                    </a:cubicBezTo>
                    <a:cubicBezTo>
                      <a:pt x="315" y="753"/>
                      <a:pt x="315" y="748"/>
                      <a:pt x="315" y="743"/>
                    </a:cubicBezTo>
                    <a:cubicBezTo>
                      <a:pt x="311" y="735"/>
                      <a:pt x="307" y="734"/>
                      <a:pt x="295" y="734"/>
                    </a:cubicBezTo>
                    <a:close/>
                    <a:moveTo>
                      <a:pt x="0" y="803"/>
                    </a:moveTo>
                    <a:cubicBezTo>
                      <a:pt x="23" y="808"/>
                      <a:pt x="46" y="813"/>
                      <a:pt x="69" y="818"/>
                    </a:cubicBezTo>
                    <a:cubicBezTo>
                      <a:pt x="69" y="990"/>
                      <a:pt x="69" y="1163"/>
                      <a:pt x="69" y="1335"/>
                    </a:cubicBezTo>
                    <a:cubicBezTo>
                      <a:pt x="46" y="1327"/>
                      <a:pt x="23" y="1319"/>
                      <a:pt x="0" y="1310"/>
                    </a:cubicBezTo>
                    <a:cubicBezTo>
                      <a:pt x="0" y="1141"/>
                      <a:pt x="0" y="972"/>
                      <a:pt x="0" y="803"/>
                    </a:cubicBezTo>
                    <a:close/>
                  </a:path>
                </a:pathLst>
              </a:custGeom>
              <a:solidFill>
                <a:srgbClr val="0065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1800" dirty="0">
                  <a:solidFill>
                    <a:schemeClr val="accent1">
                      <a:lumMod val="10000"/>
                    </a:schemeClr>
                  </a:solidFill>
                </a:endParaRPr>
              </a:p>
            </p:txBody>
          </p:sp>
        </p:grpSp>
      </p:grpSp>
      <p:grpSp>
        <p:nvGrpSpPr>
          <p:cNvPr id="20504" name="Group 1047"/>
          <p:cNvGrpSpPr>
            <a:grpSpLocks/>
          </p:cNvGrpSpPr>
          <p:nvPr/>
        </p:nvGrpSpPr>
        <p:grpSpPr bwMode="auto">
          <a:xfrm>
            <a:off x="754394" y="3632863"/>
            <a:ext cx="1224280" cy="945093"/>
            <a:chOff x="189675" y="2080978"/>
            <a:chExt cx="1020506" cy="1047911"/>
          </a:xfrm>
        </p:grpSpPr>
        <p:sp>
          <p:nvSpPr>
            <p:cNvPr id="20536" name="TextBox 9"/>
            <p:cNvSpPr txBox="1">
              <a:spLocks noChangeArrowheads="1"/>
            </p:cNvSpPr>
            <p:nvPr/>
          </p:nvSpPr>
          <p:spPr bwMode="auto">
            <a:xfrm>
              <a:off x="189675" y="2535097"/>
              <a:ext cx="1020506" cy="593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500">
                  <a:solidFill>
                    <a:schemeClr val="tx1"/>
                  </a:solidFill>
                  <a:latin typeface="Calibri" pitchFamily="34" charset="0"/>
                  <a:ea typeface="MS PGothic" pitchFamily="34" charset="-128"/>
                </a:defRPr>
              </a:lvl1pPr>
              <a:lvl2pPr marL="742950" indent="-285750">
                <a:defRPr sz="1500">
                  <a:solidFill>
                    <a:schemeClr val="tx1"/>
                  </a:solidFill>
                  <a:latin typeface="Calibri" pitchFamily="34" charset="0"/>
                  <a:ea typeface="MS PGothic" pitchFamily="34" charset="-128"/>
                </a:defRPr>
              </a:lvl2pPr>
              <a:lvl3pPr marL="1143000" indent="-228600">
                <a:defRPr sz="1500">
                  <a:solidFill>
                    <a:schemeClr val="tx1"/>
                  </a:solidFill>
                  <a:latin typeface="Calibri" pitchFamily="34" charset="0"/>
                  <a:ea typeface="MS PGothic" pitchFamily="34" charset="-128"/>
                </a:defRPr>
              </a:lvl3pPr>
              <a:lvl4pPr marL="1600200" indent="-228600">
                <a:defRPr sz="1500">
                  <a:solidFill>
                    <a:schemeClr val="tx1"/>
                  </a:solidFill>
                  <a:latin typeface="Calibri" pitchFamily="34" charset="0"/>
                  <a:ea typeface="MS PGothic" pitchFamily="34" charset="-128"/>
                </a:defRPr>
              </a:lvl4pPr>
              <a:lvl5pPr marL="2057400" indent="-228600">
                <a:defRPr sz="1500">
                  <a:solidFill>
                    <a:schemeClr val="tx1"/>
                  </a:solidFill>
                  <a:latin typeface="Calibri" pitchFamily="34" charset="0"/>
                  <a:ea typeface="MS PGothic" pitchFamily="34" charset="-128"/>
                </a:defRPr>
              </a:lvl5pPr>
              <a:lvl6pPr marL="2514600" indent="-228600" defTabSz="787400" eaLnBrk="0" fontAlgn="base" hangingPunct="0">
                <a:spcBef>
                  <a:spcPct val="0"/>
                </a:spcBef>
                <a:spcAft>
                  <a:spcPct val="0"/>
                </a:spcAft>
                <a:defRPr sz="1500">
                  <a:solidFill>
                    <a:schemeClr val="tx1"/>
                  </a:solidFill>
                  <a:latin typeface="Calibri" pitchFamily="34" charset="0"/>
                  <a:ea typeface="MS PGothic" pitchFamily="34" charset="-128"/>
                </a:defRPr>
              </a:lvl6pPr>
              <a:lvl7pPr marL="2971800" indent="-228600" defTabSz="787400" eaLnBrk="0" fontAlgn="base" hangingPunct="0">
                <a:spcBef>
                  <a:spcPct val="0"/>
                </a:spcBef>
                <a:spcAft>
                  <a:spcPct val="0"/>
                </a:spcAft>
                <a:defRPr sz="1500">
                  <a:solidFill>
                    <a:schemeClr val="tx1"/>
                  </a:solidFill>
                  <a:latin typeface="Calibri" pitchFamily="34" charset="0"/>
                  <a:ea typeface="MS PGothic" pitchFamily="34" charset="-128"/>
                </a:defRPr>
              </a:lvl7pPr>
              <a:lvl8pPr marL="3429000" indent="-228600" defTabSz="787400" eaLnBrk="0" fontAlgn="base" hangingPunct="0">
                <a:spcBef>
                  <a:spcPct val="0"/>
                </a:spcBef>
                <a:spcAft>
                  <a:spcPct val="0"/>
                </a:spcAft>
                <a:defRPr sz="1500">
                  <a:solidFill>
                    <a:schemeClr val="tx1"/>
                  </a:solidFill>
                  <a:latin typeface="Calibri" pitchFamily="34" charset="0"/>
                  <a:ea typeface="MS PGothic" pitchFamily="34" charset="-128"/>
                </a:defRPr>
              </a:lvl8pPr>
              <a:lvl9pPr marL="3886200" indent="-228600" defTabSz="787400" eaLnBrk="0" fontAlgn="base" hangingPunct="0">
                <a:spcBef>
                  <a:spcPct val="0"/>
                </a:spcBef>
                <a:spcAft>
                  <a:spcPct val="0"/>
                </a:spcAft>
                <a:defRPr sz="1500">
                  <a:solidFill>
                    <a:schemeClr val="tx1"/>
                  </a:solidFill>
                  <a:latin typeface="Calibri" pitchFamily="34" charset="0"/>
                  <a:ea typeface="MS PGothic" pitchFamily="34" charset="-128"/>
                </a:defRPr>
              </a:lvl9pPr>
            </a:lstStyle>
            <a:p>
              <a:pPr algn="ctr"/>
              <a:r>
                <a:rPr lang="en-US" altLang="en-US" sz="1440" b="1" dirty="0">
                  <a:solidFill>
                    <a:schemeClr val="accent1">
                      <a:lumMod val="10000"/>
                    </a:schemeClr>
                  </a:solidFill>
                  <a:latin typeface="Arail"/>
                  <a:ea typeface="MS Gothic" pitchFamily="49" charset="-128"/>
                  <a:cs typeface="Gill Sans"/>
                </a:rPr>
                <a:t>Enterprise Apps</a:t>
              </a:r>
            </a:p>
          </p:txBody>
        </p:sp>
        <p:grpSp>
          <p:nvGrpSpPr>
            <p:cNvPr id="1047" name="Group 1046"/>
            <p:cNvGrpSpPr/>
            <p:nvPr/>
          </p:nvGrpSpPr>
          <p:grpSpPr>
            <a:xfrm>
              <a:off x="375214" y="2080978"/>
              <a:ext cx="605253" cy="450401"/>
              <a:chOff x="5791197" y="1411288"/>
              <a:chExt cx="2308229" cy="1717676"/>
            </a:xfrm>
            <a:solidFill>
              <a:srgbClr val="F04E37"/>
            </a:solidFill>
          </p:grpSpPr>
          <p:sp>
            <p:nvSpPr>
              <p:cNvPr id="93" name="Freeform 9"/>
              <p:cNvSpPr>
                <a:spLocks noEditPoints="1"/>
              </p:cNvSpPr>
              <p:nvPr/>
            </p:nvSpPr>
            <p:spPr bwMode="auto">
              <a:xfrm>
                <a:off x="6781801" y="1411288"/>
                <a:ext cx="1317625" cy="1706562"/>
              </a:xfrm>
              <a:custGeom>
                <a:avLst/>
                <a:gdLst>
                  <a:gd name="T0" fmla="*/ 195 w 944"/>
                  <a:gd name="T1" fmla="*/ 0 h 1224"/>
                  <a:gd name="T2" fmla="*/ 285 w 944"/>
                  <a:gd name="T3" fmla="*/ 0 h 1224"/>
                  <a:gd name="T4" fmla="*/ 285 w 944"/>
                  <a:gd name="T5" fmla="*/ 71 h 1224"/>
                  <a:gd name="T6" fmla="*/ 195 w 944"/>
                  <a:gd name="T7" fmla="*/ 71 h 1224"/>
                  <a:gd name="T8" fmla="*/ 195 w 944"/>
                  <a:gd name="T9" fmla="*/ 0 h 1224"/>
                  <a:gd name="T10" fmla="*/ 108 w 944"/>
                  <a:gd name="T11" fmla="*/ 117 h 1224"/>
                  <a:gd name="T12" fmla="*/ 372 w 944"/>
                  <a:gd name="T13" fmla="*/ 117 h 1224"/>
                  <a:gd name="T14" fmla="*/ 372 w 944"/>
                  <a:gd name="T15" fmla="*/ 199 h 1224"/>
                  <a:gd name="T16" fmla="*/ 480 w 944"/>
                  <a:gd name="T17" fmla="*/ 199 h 1224"/>
                  <a:gd name="T18" fmla="*/ 480 w 944"/>
                  <a:gd name="T19" fmla="*/ 552 h 1224"/>
                  <a:gd name="T20" fmla="*/ 232 w 944"/>
                  <a:gd name="T21" fmla="*/ 552 h 1224"/>
                  <a:gd name="T22" fmla="*/ 232 w 944"/>
                  <a:gd name="T23" fmla="*/ 1224 h 1224"/>
                  <a:gd name="T24" fmla="*/ 0 w 944"/>
                  <a:gd name="T25" fmla="*/ 1224 h 1224"/>
                  <a:gd name="T26" fmla="*/ 0 w 944"/>
                  <a:gd name="T27" fmla="*/ 199 h 1224"/>
                  <a:gd name="T28" fmla="*/ 108 w 944"/>
                  <a:gd name="T29" fmla="*/ 199 h 1224"/>
                  <a:gd name="T30" fmla="*/ 108 w 944"/>
                  <a:gd name="T31" fmla="*/ 117 h 1224"/>
                  <a:gd name="T32" fmla="*/ 944 w 944"/>
                  <a:gd name="T33" fmla="*/ 611 h 1224"/>
                  <a:gd name="T34" fmla="*/ 944 w 944"/>
                  <a:gd name="T35" fmla="*/ 1224 h 1224"/>
                  <a:gd name="T36" fmla="*/ 660 w 944"/>
                  <a:gd name="T37" fmla="*/ 1224 h 1224"/>
                  <a:gd name="T38" fmla="*/ 660 w 944"/>
                  <a:gd name="T39" fmla="*/ 1041 h 1224"/>
                  <a:gd name="T40" fmla="*/ 394 w 944"/>
                  <a:gd name="T41" fmla="*/ 1042 h 1224"/>
                  <a:gd name="T42" fmla="*/ 394 w 944"/>
                  <a:gd name="T43" fmla="*/ 1224 h 1224"/>
                  <a:gd name="T44" fmla="*/ 291 w 944"/>
                  <a:gd name="T45" fmla="*/ 1223 h 1224"/>
                  <a:gd name="T46" fmla="*/ 293 w 944"/>
                  <a:gd name="T47" fmla="*/ 611 h 1224"/>
                  <a:gd name="T48" fmla="*/ 944 w 944"/>
                  <a:gd name="T49" fmla="*/ 611 h 1224"/>
                  <a:gd name="T50" fmla="*/ 391 w 944"/>
                  <a:gd name="T51" fmla="*/ 719 h 1224"/>
                  <a:gd name="T52" fmla="*/ 391 w 944"/>
                  <a:gd name="T53" fmla="*/ 811 h 1224"/>
                  <a:gd name="T54" fmla="*/ 483 w 944"/>
                  <a:gd name="T55" fmla="*/ 811 h 1224"/>
                  <a:gd name="T56" fmla="*/ 483 w 944"/>
                  <a:gd name="T57" fmla="*/ 719 h 1224"/>
                  <a:gd name="T58" fmla="*/ 391 w 944"/>
                  <a:gd name="T59" fmla="*/ 719 h 1224"/>
                  <a:gd name="T60" fmla="*/ 575 w 944"/>
                  <a:gd name="T61" fmla="*/ 719 h 1224"/>
                  <a:gd name="T62" fmla="*/ 575 w 944"/>
                  <a:gd name="T63" fmla="*/ 811 h 1224"/>
                  <a:gd name="T64" fmla="*/ 666 w 944"/>
                  <a:gd name="T65" fmla="*/ 811 h 1224"/>
                  <a:gd name="T66" fmla="*/ 666 w 944"/>
                  <a:gd name="T67" fmla="*/ 719 h 1224"/>
                  <a:gd name="T68" fmla="*/ 575 w 944"/>
                  <a:gd name="T69" fmla="*/ 719 h 1224"/>
                  <a:gd name="T70" fmla="*/ 756 w 944"/>
                  <a:gd name="T71" fmla="*/ 719 h 1224"/>
                  <a:gd name="T72" fmla="*/ 756 w 944"/>
                  <a:gd name="T73" fmla="*/ 811 h 1224"/>
                  <a:gd name="T74" fmla="*/ 848 w 944"/>
                  <a:gd name="T75" fmla="*/ 811 h 1224"/>
                  <a:gd name="T76" fmla="*/ 848 w 944"/>
                  <a:gd name="T77" fmla="*/ 719 h 1224"/>
                  <a:gd name="T78" fmla="*/ 756 w 944"/>
                  <a:gd name="T79" fmla="*/ 719 h 1224"/>
                  <a:gd name="T80" fmla="*/ 391 w 944"/>
                  <a:gd name="T81" fmla="*/ 880 h 1224"/>
                  <a:gd name="T82" fmla="*/ 391 w 944"/>
                  <a:gd name="T83" fmla="*/ 972 h 1224"/>
                  <a:gd name="T84" fmla="*/ 483 w 944"/>
                  <a:gd name="T85" fmla="*/ 972 h 1224"/>
                  <a:gd name="T86" fmla="*/ 483 w 944"/>
                  <a:gd name="T87" fmla="*/ 880 h 1224"/>
                  <a:gd name="T88" fmla="*/ 391 w 944"/>
                  <a:gd name="T89" fmla="*/ 880 h 1224"/>
                  <a:gd name="T90" fmla="*/ 575 w 944"/>
                  <a:gd name="T91" fmla="*/ 880 h 1224"/>
                  <a:gd name="T92" fmla="*/ 575 w 944"/>
                  <a:gd name="T93" fmla="*/ 972 h 1224"/>
                  <a:gd name="T94" fmla="*/ 666 w 944"/>
                  <a:gd name="T95" fmla="*/ 972 h 1224"/>
                  <a:gd name="T96" fmla="*/ 666 w 944"/>
                  <a:gd name="T97" fmla="*/ 880 h 1224"/>
                  <a:gd name="T98" fmla="*/ 575 w 944"/>
                  <a:gd name="T99" fmla="*/ 880 h 1224"/>
                  <a:gd name="T100" fmla="*/ 756 w 944"/>
                  <a:gd name="T101" fmla="*/ 880 h 1224"/>
                  <a:gd name="T102" fmla="*/ 756 w 944"/>
                  <a:gd name="T103" fmla="*/ 972 h 1224"/>
                  <a:gd name="T104" fmla="*/ 848 w 944"/>
                  <a:gd name="T105" fmla="*/ 972 h 1224"/>
                  <a:gd name="T106" fmla="*/ 848 w 944"/>
                  <a:gd name="T107" fmla="*/ 880 h 1224"/>
                  <a:gd name="T108" fmla="*/ 756 w 944"/>
                  <a:gd name="T109" fmla="*/ 880 h 1224"/>
                  <a:gd name="T110" fmla="*/ 756 w 944"/>
                  <a:gd name="T111" fmla="*/ 1042 h 1224"/>
                  <a:gd name="T112" fmla="*/ 756 w 944"/>
                  <a:gd name="T113" fmla="*/ 1134 h 1224"/>
                  <a:gd name="T114" fmla="*/ 848 w 944"/>
                  <a:gd name="T115" fmla="*/ 1134 h 1224"/>
                  <a:gd name="T116" fmla="*/ 848 w 944"/>
                  <a:gd name="T117" fmla="*/ 1042 h 1224"/>
                  <a:gd name="T118" fmla="*/ 756 w 944"/>
                  <a:gd name="T119" fmla="*/ 1042 h 1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44" h="1224">
                    <a:moveTo>
                      <a:pt x="195" y="0"/>
                    </a:moveTo>
                    <a:cubicBezTo>
                      <a:pt x="225" y="0"/>
                      <a:pt x="255" y="0"/>
                      <a:pt x="285" y="0"/>
                    </a:cubicBezTo>
                    <a:cubicBezTo>
                      <a:pt x="285" y="24"/>
                      <a:pt x="285" y="47"/>
                      <a:pt x="285" y="71"/>
                    </a:cubicBezTo>
                    <a:cubicBezTo>
                      <a:pt x="255" y="71"/>
                      <a:pt x="225" y="71"/>
                      <a:pt x="195" y="71"/>
                    </a:cubicBezTo>
                    <a:cubicBezTo>
                      <a:pt x="195" y="47"/>
                      <a:pt x="195" y="24"/>
                      <a:pt x="195" y="0"/>
                    </a:cubicBezTo>
                    <a:close/>
                    <a:moveTo>
                      <a:pt x="108" y="117"/>
                    </a:moveTo>
                    <a:cubicBezTo>
                      <a:pt x="196" y="117"/>
                      <a:pt x="284" y="117"/>
                      <a:pt x="372" y="117"/>
                    </a:cubicBezTo>
                    <a:cubicBezTo>
                      <a:pt x="372" y="144"/>
                      <a:pt x="372" y="172"/>
                      <a:pt x="372" y="199"/>
                    </a:cubicBezTo>
                    <a:cubicBezTo>
                      <a:pt x="408" y="199"/>
                      <a:pt x="444" y="199"/>
                      <a:pt x="480" y="199"/>
                    </a:cubicBezTo>
                    <a:cubicBezTo>
                      <a:pt x="480" y="317"/>
                      <a:pt x="480" y="435"/>
                      <a:pt x="480" y="552"/>
                    </a:cubicBezTo>
                    <a:cubicBezTo>
                      <a:pt x="397" y="552"/>
                      <a:pt x="315" y="552"/>
                      <a:pt x="232" y="552"/>
                    </a:cubicBezTo>
                    <a:cubicBezTo>
                      <a:pt x="232" y="776"/>
                      <a:pt x="232" y="1000"/>
                      <a:pt x="232" y="1224"/>
                    </a:cubicBezTo>
                    <a:cubicBezTo>
                      <a:pt x="155" y="1224"/>
                      <a:pt x="77" y="1224"/>
                      <a:pt x="0" y="1224"/>
                    </a:cubicBezTo>
                    <a:cubicBezTo>
                      <a:pt x="0" y="882"/>
                      <a:pt x="0" y="541"/>
                      <a:pt x="0" y="199"/>
                    </a:cubicBezTo>
                    <a:cubicBezTo>
                      <a:pt x="36" y="199"/>
                      <a:pt x="72" y="199"/>
                      <a:pt x="108" y="199"/>
                    </a:cubicBezTo>
                    <a:cubicBezTo>
                      <a:pt x="108" y="172"/>
                      <a:pt x="108" y="144"/>
                      <a:pt x="108" y="117"/>
                    </a:cubicBezTo>
                    <a:close/>
                    <a:moveTo>
                      <a:pt x="944" y="611"/>
                    </a:moveTo>
                    <a:cubicBezTo>
                      <a:pt x="944" y="815"/>
                      <a:pt x="944" y="1020"/>
                      <a:pt x="944" y="1224"/>
                    </a:cubicBezTo>
                    <a:cubicBezTo>
                      <a:pt x="849" y="1224"/>
                      <a:pt x="755" y="1224"/>
                      <a:pt x="660" y="1224"/>
                    </a:cubicBezTo>
                    <a:cubicBezTo>
                      <a:pt x="660" y="1163"/>
                      <a:pt x="660" y="1102"/>
                      <a:pt x="660" y="1041"/>
                    </a:cubicBezTo>
                    <a:cubicBezTo>
                      <a:pt x="572" y="1041"/>
                      <a:pt x="483" y="1042"/>
                      <a:pt x="394" y="1042"/>
                    </a:cubicBezTo>
                    <a:cubicBezTo>
                      <a:pt x="394" y="1103"/>
                      <a:pt x="394" y="1163"/>
                      <a:pt x="394" y="1224"/>
                    </a:cubicBezTo>
                    <a:cubicBezTo>
                      <a:pt x="360" y="1224"/>
                      <a:pt x="325" y="1223"/>
                      <a:pt x="291" y="1223"/>
                    </a:cubicBezTo>
                    <a:cubicBezTo>
                      <a:pt x="292" y="1019"/>
                      <a:pt x="292" y="815"/>
                      <a:pt x="293" y="611"/>
                    </a:cubicBezTo>
                    <a:cubicBezTo>
                      <a:pt x="510" y="611"/>
                      <a:pt x="727" y="611"/>
                      <a:pt x="944" y="611"/>
                    </a:cubicBezTo>
                    <a:close/>
                    <a:moveTo>
                      <a:pt x="391" y="719"/>
                    </a:moveTo>
                    <a:cubicBezTo>
                      <a:pt x="391" y="750"/>
                      <a:pt x="391" y="780"/>
                      <a:pt x="391" y="811"/>
                    </a:cubicBezTo>
                    <a:cubicBezTo>
                      <a:pt x="422" y="811"/>
                      <a:pt x="453" y="811"/>
                      <a:pt x="483" y="811"/>
                    </a:cubicBezTo>
                    <a:cubicBezTo>
                      <a:pt x="483" y="780"/>
                      <a:pt x="483" y="750"/>
                      <a:pt x="483" y="719"/>
                    </a:cubicBezTo>
                    <a:cubicBezTo>
                      <a:pt x="453" y="719"/>
                      <a:pt x="422" y="719"/>
                      <a:pt x="391" y="719"/>
                    </a:cubicBezTo>
                    <a:close/>
                    <a:moveTo>
                      <a:pt x="575" y="719"/>
                    </a:moveTo>
                    <a:cubicBezTo>
                      <a:pt x="575" y="750"/>
                      <a:pt x="575" y="780"/>
                      <a:pt x="575" y="811"/>
                    </a:cubicBezTo>
                    <a:cubicBezTo>
                      <a:pt x="605" y="811"/>
                      <a:pt x="636" y="811"/>
                      <a:pt x="666" y="811"/>
                    </a:cubicBezTo>
                    <a:cubicBezTo>
                      <a:pt x="666" y="780"/>
                      <a:pt x="666" y="750"/>
                      <a:pt x="666" y="719"/>
                    </a:cubicBezTo>
                    <a:cubicBezTo>
                      <a:pt x="636" y="719"/>
                      <a:pt x="605" y="719"/>
                      <a:pt x="575" y="719"/>
                    </a:cubicBezTo>
                    <a:close/>
                    <a:moveTo>
                      <a:pt x="756" y="719"/>
                    </a:moveTo>
                    <a:cubicBezTo>
                      <a:pt x="756" y="750"/>
                      <a:pt x="756" y="780"/>
                      <a:pt x="756" y="811"/>
                    </a:cubicBezTo>
                    <a:cubicBezTo>
                      <a:pt x="787" y="811"/>
                      <a:pt x="817" y="811"/>
                      <a:pt x="848" y="811"/>
                    </a:cubicBezTo>
                    <a:cubicBezTo>
                      <a:pt x="848" y="780"/>
                      <a:pt x="848" y="750"/>
                      <a:pt x="848" y="719"/>
                    </a:cubicBezTo>
                    <a:cubicBezTo>
                      <a:pt x="817" y="719"/>
                      <a:pt x="787" y="719"/>
                      <a:pt x="756" y="719"/>
                    </a:cubicBezTo>
                    <a:close/>
                    <a:moveTo>
                      <a:pt x="391" y="880"/>
                    </a:moveTo>
                    <a:cubicBezTo>
                      <a:pt x="391" y="910"/>
                      <a:pt x="391" y="941"/>
                      <a:pt x="391" y="972"/>
                    </a:cubicBezTo>
                    <a:cubicBezTo>
                      <a:pt x="422" y="972"/>
                      <a:pt x="453" y="972"/>
                      <a:pt x="483" y="972"/>
                    </a:cubicBezTo>
                    <a:cubicBezTo>
                      <a:pt x="483" y="941"/>
                      <a:pt x="483" y="910"/>
                      <a:pt x="483" y="880"/>
                    </a:cubicBezTo>
                    <a:cubicBezTo>
                      <a:pt x="453" y="880"/>
                      <a:pt x="422" y="880"/>
                      <a:pt x="391" y="880"/>
                    </a:cubicBezTo>
                    <a:close/>
                    <a:moveTo>
                      <a:pt x="575" y="880"/>
                    </a:moveTo>
                    <a:cubicBezTo>
                      <a:pt x="575" y="910"/>
                      <a:pt x="575" y="941"/>
                      <a:pt x="575" y="972"/>
                    </a:cubicBezTo>
                    <a:cubicBezTo>
                      <a:pt x="605" y="972"/>
                      <a:pt x="636" y="972"/>
                      <a:pt x="666" y="972"/>
                    </a:cubicBezTo>
                    <a:cubicBezTo>
                      <a:pt x="666" y="941"/>
                      <a:pt x="666" y="910"/>
                      <a:pt x="666" y="880"/>
                    </a:cubicBezTo>
                    <a:cubicBezTo>
                      <a:pt x="636" y="880"/>
                      <a:pt x="605" y="880"/>
                      <a:pt x="575" y="880"/>
                    </a:cubicBezTo>
                    <a:close/>
                    <a:moveTo>
                      <a:pt x="756" y="880"/>
                    </a:moveTo>
                    <a:cubicBezTo>
                      <a:pt x="756" y="910"/>
                      <a:pt x="756" y="941"/>
                      <a:pt x="756" y="972"/>
                    </a:cubicBezTo>
                    <a:cubicBezTo>
                      <a:pt x="787" y="972"/>
                      <a:pt x="817" y="972"/>
                      <a:pt x="848" y="972"/>
                    </a:cubicBezTo>
                    <a:cubicBezTo>
                      <a:pt x="848" y="941"/>
                      <a:pt x="848" y="910"/>
                      <a:pt x="848" y="880"/>
                    </a:cubicBezTo>
                    <a:cubicBezTo>
                      <a:pt x="817" y="880"/>
                      <a:pt x="787" y="880"/>
                      <a:pt x="756" y="880"/>
                    </a:cubicBezTo>
                    <a:close/>
                    <a:moveTo>
                      <a:pt x="756" y="1042"/>
                    </a:moveTo>
                    <a:cubicBezTo>
                      <a:pt x="756" y="1073"/>
                      <a:pt x="756" y="1103"/>
                      <a:pt x="756" y="1134"/>
                    </a:cubicBezTo>
                    <a:cubicBezTo>
                      <a:pt x="787" y="1134"/>
                      <a:pt x="817" y="1134"/>
                      <a:pt x="848" y="1134"/>
                    </a:cubicBezTo>
                    <a:cubicBezTo>
                      <a:pt x="848" y="1103"/>
                      <a:pt x="848" y="1073"/>
                      <a:pt x="848" y="1042"/>
                    </a:cubicBezTo>
                    <a:cubicBezTo>
                      <a:pt x="817" y="1042"/>
                      <a:pt x="787" y="1042"/>
                      <a:pt x="756" y="10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1800" dirty="0">
                  <a:solidFill>
                    <a:schemeClr val="accent1">
                      <a:lumMod val="10000"/>
                    </a:schemeClr>
                  </a:solidFill>
                </a:endParaRPr>
              </a:p>
            </p:txBody>
          </p:sp>
          <p:sp>
            <p:nvSpPr>
              <p:cNvPr id="94" name="Freeform 13"/>
              <p:cNvSpPr>
                <a:spLocks noEditPoints="1"/>
              </p:cNvSpPr>
              <p:nvPr/>
            </p:nvSpPr>
            <p:spPr bwMode="auto">
              <a:xfrm>
                <a:off x="5791197" y="1914526"/>
                <a:ext cx="879474" cy="1214438"/>
              </a:xfrm>
              <a:custGeom>
                <a:avLst/>
                <a:gdLst>
                  <a:gd name="T0" fmla="*/ 499 w 690"/>
                  <a:gd name="T1" fmla="*/ 1 h 957"/>
                  <a:gd name="T2" fmla="*/ 673 w 690"/>
                  <a:gd name="T3" fmla="*/ 63 h 957"/>
                  <a:gd name="T4" fmla="*/ 676 w 690"/>
                  <a:gd name="T5" fmla="*/ 739 h 957"/>
                  <a:gd name="T6" fmla="*/ 482 w 690"/>
                  <a:gd name="T7" fmla="*/ 948 h 957"/>
                  <a:gd name="T8" fmla="*/ 14 w 690"/>
                  <a:gd name="T9" fmla="*/ 904 h 957"/>
                  <a:gd name="T10" fmla="*/ 6 w 690"/>
                  <a:gd name="T11" fmla="*/ 447 h 957"/>
                  <a:gd name="T12" fmla="*/ 18 w 690"/>
                  <a:gd name="T13" fmla="*/ 28 h 957"/>
                  <a:gd name="T14" fmla="*/ 66 w 690"/>
                  <a:gd name="T15" fmla="*/ 81 h 957"/>
                  <a:gd name="T16" fmla="*/ 616 w 690"/>
                  <a:gd name="T17" fmla="*/ 738 h 957"/>
                  <a:gd name="T18" fmla="*/ 66 w 690"/>
                  <a:gd name="T19" fmla="*/ 81 h 957"/>
                  <a:gd name="T20" fmla="*/ 197 w 690"/>
                  <a:gd name="T21" fmla="*/ 145 h 957"/>
                  <a:gd name="T22" fmla="*/ 211 w 690"/>
                  <a:gd name="T23" fmla="*/ 219 h 957"/>
                  <a:gd name="T24" fmla="*/ 134 w 690"/>
                  <a:gd name="T25" fmla="*/ 233 h 957"/>
                  <a:gd name="T26" fmla="*/ 123 w 690"/>
                  <a:gd name="T27" fmla="*/ 157 h 957"/>
                  <a:gd name="T28" fmla="*/ 250 w 690"/>
                  <a:gd name="T29" fmla="*/ 145 h 957"/>
                  <a:gd name="T30" fmla="*/ 326 w 690"/>
                  <a:gd name="T31" fmla="*/ 152 h 957"/>
                  <a:gd name="T32" fmla="*/ 327 w 690"/>
                  <a:gd name="T33" fmla="*/ 219 h 957"/>
                  <a:gd name="T34" fmla="*/ 252 w 690"/>
                  <a:gd name="T35" fmla="*/ 233 h 957"/>
                  <a:gd name="T36" fmla="*/ 239 w 690"/>
                  <a:gd name="T37" fmla="*/ 155 h 957"/>
                  <a:gd name="T38" fmla="*/ 366 w 690"/>
                  <a:gd name="T39" fmla="*/ 145 h 957"/>
                  <a:gd name="T40" fmla="*/ 443 w 690"/>
                  <a:gd name="T41" fmla="*/ 157 h 957"/>
                  <a:gd name="T42" fmla="*/ 442 w 690"/>
                  <a:gd name="T43" fmla="*/ 220 h 957"/>
                  <a:gd name="T44" fmla="*/ 369 w 690"/>
                  <a:gd name="T45" fmla="*/ 233 h 957"/>
                  <a:gd name="T46" fmla="*/ 354 w 690"/>
                  <a:gd name="T47" fmla="*/ 216 h 957"/>
                  <a:gd name="T48" fmla="*/ 366 w 690"/>
                  <a:gd name="T49" fmla="*/ 145 h 957"/>
                  <a:gd name="T50" fmla="*/ 544 w 690"/>
                  <a:gd name="T51" fmla="*/ 145 h 957"/>
                  <a:gd name="T52" fmla="*/ 559 w 690"/>
                  <a:gd name="T53" fmla="*/ 221 h 957"/>
                  <a:gd name="T54" fmla="*/ 483 w 690"/>
                  <a:gd name="T55" fmla="*/ 233 h 957"/>
                  <a:gd name="T56" fmla="*/ 471 w 690"/>
                  <a:gd name="T57" fmla="*/ 157 h 957"/>
                  <a:gd name="T58" fmla="*/ 137 w 690"/>
                  <a:gd name="T59" fmla="*/ 254 h 957"/>
                  <a:gd name="T60" fmla="*/ 209 w 690"/>
                  <a:gd name="T61" fmla="*/ 260 h 957"/>
                  <a:gd name="T62" fmla="*/ 192 w 690"/>
                  <a:gd name="T63" fmla="*/ 342 h 957"/>
                  <a:gd name="T64" fmla="*/ 123 w 690"/>
                  <a:gd name="T65" fmla="*/ 331 h 957"/>
                  <a:gd name="T66" fmla="*/ 137 w 690"/>
                  <a:gd name="T67" fmla="*/ 254 h 957"/>
                  <a:gd name="T68" fmla="*/ 307 w 690"/>
                  <a:gd name="T69" fmla="*/ 253 h 957"/>
                  <a:gd name="T70" fmla="*/ 328 w 690"/>
                  <a:gd name="T71" fmla="*/ 296 h 957"/>
                  <a:gd name="T72" fmla="*/ 312 w 690"/>
                  <a:gd name="T73" fmla="*/ 342 h 957"/>
                  <a:gd name="T74" fmla="*/ 239 w 690"/>
                  <a:gd name="T75" fmla="*/ 328 h 957"/>
                  <a:gd name="T76" fmla="*/ 252 w 690"/>
                  <a:gd name="T77" fmla="*/ 253 h 957"/>
                  <a:gd name="T78" fmla="*/ 425 w 690"/>
                  <a:gd name="T79" fmla="*/ 253 h 957"/>
                  <a:gd name="T80" fmla="*/ 443 w 690"/>
                  <a:gd name="T81" fmla="*/ 295 h 957"/>
                  <a:gd name="T82" fmla="*/ 363 w 690"/>
                  <a:gd name="T83" fmla="*/ 341 h 957"/>
                  <a:gd name="T84" fmla="*/ 355 w 690"/>
                  <a:gd name="T85" fmla="*/ 263 h 957"/>
                  <a:gd name="T86" fmla="*/ 483 w 690"/>
                  <a:gd name="T87" fmla="*/ 253 h 957"/>
                  <a:gd name="T88" fmla="*/ 559 w 690"/>
                  <a:gd name="T89" fmla="*/ 273 h 957"/>
                  <a:gd name="T90" fmla="*/ 543 w 690"/>
                  <a:gd name="T91" fmla="*/ 341 h 957"/>
                  <a:gd name="T92" fmla="*/ 471 w 690"/>
                  <a:gd name="T93" fmla="*/ 327 h 957"/>
                  <a:gd name="T94" fmla="*/ 483 w 690"/>
                  <a:gd name="T95" fmla="*/ 253 h 957"/>
                  <a:gd name="T96" fmla="*/ 194 w 690"/>
                  <a:gd name="T97" fmla="*/ 363 h 957"/>
                  <a:gd name="T98" fmla="*/ 211 w 690"/>
                  <a:gd name="T99" fmla="*/ 432 h 957"/>
                  <a:gd name="T100" fmla="*/ 168 w 690"/>
                  <a:gd name="T101" fmla="*/ 452 h 957"/>
                  <a:gd name="T102" fmla="*/ 123 w 690"/>
                  <a:gd name="T103" fmla="*/ 436 h 957"/>
                  <a:gd name="T104" fmla="*/ 128 w 690"/>
                  <a:gd name="T105" fmla="*/ 367 h 957"/>
                  <a:gd name="T106" fmla="*/ 250 w 690"/>
                  <a:gd name="T107" fmla="*/ 363 h 957"/>
                  <a:gd name="T108" fmla="*/ 328 w 690"/>
                  <a:gd name="T109" fmla="*/ 380 h 957"/>
                  <a:gd name="T110" fmla="*/ 321 w 690"/>
                  <a:gd name="T111" fmla="*/ 448 h 957"/>
                  <a:gd name="T112" fmla="*/ 252 w 690"/>
                  <a:gd name="T113" fmla="*/ 451 h 957"/>
                  <a:gd name="T114" fmla="*/ 239 w 690"/>
                  <a:gd name="T115" fmla="*/ 432 h 957"/>
                  <a:gd name="T116" fmla="*/ 250 w 690"/>
                  <a:gd name="T117" fmla="*/ 363 h 957"/>
                  <a:gd name="T118" fmla="*/ 283 w 690"/>
                  <a:gd name="T119" fmla="*/ 822 h 957"/>
                  <a:gd name="T120" fmla="*/ 331 w 690"/>
                  <a:gd name="T121" fmla="*/ 781 h 957"/>
                  <a:gd name="T122" fmla="*/ 347 w 690"/>
                  <a:gd name="T123" fmla="*/ 870 h 957"/>
                  <a:gd name="T124" fmla="*/ 338 w 690"/>
                  <a:gd name="T125" fmla="*/ 811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90" h="957">
                    <a:moveTo>
                      <a:pt x="61" y="1"/>
                    </a:moveTo>
                    <a:cubicBezTo>
                      <a:pt x="207" y="1"/>
                      <a:pt x="353" y="1"/>
                      <a:pt x="499" y="1"/>
                    </a:cubicBezTo>
                    <a:cubicBezTo>
                      <a:pt x="530" y="3"/>
                      <a:pt x="581" y="0"/>
                      <a:pt x="623" y="2"/>
                    </a:cubicBezTo>
                    <a:cubicBezTo>
                      <a:pt x="653" y="4"/>
                      <a:pt x="673" y="33"/>
                      <a:pt x="673" y="63"/>
                    </a:cubicBezTo>
                    <a:cubicBezTo>
                      <a:pt x="676" y="122"/>
                      <a:pt x="675" y="157"/>
                      <a:pt x="675" y="230"/>
                    </a:cubicBezTo>
                    <a:cubicBezTo>
                      <a:pt x="675" y="399"/>
                      <a:pt x="676" y="569"/>
                      <a:pt x="676" y="739"/>
                    </a:cubicBezTo>
                    <a:cubicBezTo>
                      <a:pt x="675" y="822"/>
                      <a:pt x="690" y="908"/>
                      <a:pt x="633" y="936"/>
                    </a:cubicBezTo>
                    <a:cubicBezTo>
                      <a:pt x="611" y="956"/>
                      <a:pt x="514" y="945"/>
                      <a:pt x="482" y="948"/>
                    </a:cubicBezTo>
                    <a:cubicBezTo>
                      <a:pt x="380" y="948"/>
                      <a:pt x="277" y="948"/>
                      <a:pt x="174" y="948"/>
                    </a:cubicBezTo>
                    <a:cubicBezTo>
                      <a:pt x="87" y="949"/>
                      <a:pt x="45" y="957"/>
                      <a:pt x="14" y="904"/>
                    </a:cubicBezTo>
                    <a:cubicBezTo>
                      <a:pt x="1" y="877"/>
                      <a:pt x="6" y="812"/>
                      <a:pt x="6" y="771"/>
                    </a:cubicBezTo>
                    <a:cubicBezTo>
                      <a:pt x="6" y="663"/>
                      <a:pt x="6" y="555"/>
                      <a:pt x="6" y="447"/>
                    </a:cubicBezTo>
                    <a:cubicBezTo>
                      <a:pt x="6" y="350"/>
                      <a:pt x="6" y="253"/>
                      <a:pt x="6" y="155"/>
                    </a:cubicBezTo>
                    <a:cubicBezTo>
                      <a:pt x="6" y="112"/>
                      <a:pt x="0" y="55"/>
                      <a:pt x="18" y="28"/>
                    </a:cubicBezTo>
                    <a:cubicBezTo>
                      <a:pt x="28" y="12"/>
                      <a:pt x="44" y="5"/>
                      <a:pt x="61" y="1"/>
                    </a:cubicBezTo>
                    <a:close/>
                    <a:moveTo>
                      <a:pt x="66" y="81"/>
                    </a:moveTo>
                    <a:cubicBezTo>
                      <a:pt x="66" y="300"/>
                      <a:pt x="66" y="519"/>
                      <a:pt x="66" y="738"/>
                    </a:cubicBezTo>
                    <a:cubicBezTo>
                      <a:pt x="249" y="738"/>
                      <a:pt x="433" y="738"/>
                      <a:pt x="616" y="738"/>
                    </a:cubicBezTo>
                    <a:cubicBezTo>
                      <a:pt x="616" y="519"/>
                      <a:pt x="616" y="300"/>
                      <a:pt x="616" y="81"/>
                    </a:cubicBezTo>
                    <a:cubicBezTo>
                      <a:pt x="433" y="81"/>
                      <a:pt x="249" y="81"/>
                      <a:pt x="66" y="81"/>
                    </a:cubicBezTo>
                    <a:close/>
                    <a:moveTo>
                      <a:pt x="134" y="145"/>
                    </a:moveTo>
                    <a:cubicBezTo>
                      <a:pt x="152" y="144"/>
                      <a:pt x="180" y="144"/>
                      <a:pt x="197" y="145"/>
                    </a:cubicBezTo>
                    <a:cubicBezTo>
                      <a:pt x="205" y="146"/>
                      <a:pt x="213" y="154"/>
                      <a:pt x="211" y="161"/>
                    </a:cubicBezTo>
                    <a:cubicBezTo>
                      <a:pt x="212" y="179"/>
                      <a:pt x="212" y="203"/>
                      <a:pt x="211" y="219"/>
                    </a:cubicBezTo>
                    <a:cubicBezTo>
                      <a:pt x="211" y="225"/>
                      <a:pt x="207" y="231"/>
                      <a:pt x="200" y="233"/>
                    </a:cubicBezTo>
                    <a:cubicBezTo>
                      <a:pt x="179" y="233"/>
                      <a:pt x="156" y="233"/>
                      <a:pt x="134" y="233"/>
                    </a:cubicBezTo>
                    <a:cubicBezTo>
                      <a:pt x="126" y="229"/>
                      <a:pt x="125" y="225"/>
                      <a:pt x="123" y="219"/>
                    </a:cubicBezTo>
                    <a:cubicBezTo>
                      <a:pt x="123" y="201"/>
                      <a:pt x="124" y="175"/>
                      <a:pt x="123" y="157"/>
                    </a:cubicBezTo>
                    <a:cubicBezTo>
                      <a:pt x="122" y="149"/>
                      <a:pt x="132" y="145"/>
                      <a:pt x="134" y="145"/>
                    </a:cubicBezTo>
                    <a:close/>
                    <a:moveTo>
                      <a:pt x="250" y="145"/>
                    </a:moveTo>
                    <a:cubicBezTo>
                      <a:pt x="265" y="144"/>
                      <a:pt x="293" y="144"/>
                      <a:pt x="312" y="145"/>
                    </a:cubicBezTo>
                    <a:cubicBezTo>
                      <a:pt x="318" y="146"/>
                      <a:pt x="324" y="148"/>
                      <a:pt x="326" y="152"/>
                    </a:cubicBezTo>
                    <a:cubicBezTo>
                      <a:pt x="327" y="154"/>
                      <a:pt x="328" y="158"/>
                      <a:pt x="328" y="163"/>
                    </a:cubicBezTo>
                    <a:cubicBezTo>
                      <a:pt x="329" y="177"/>
                      <a:pt x="327" y="199"/>
                      <a:pt x="327" y="219"/>
                    </a:cubicBezTo>
                    <a:cubicBezTo>
                      <a:pt x="325" y="229"/>
                      <a:pt x="316" y="231"/>
                      <a:pt x="314" y="233"/>
                    </a:cubicBezTo>
                    <a:cubicBezTo>
                      <a:pt x="306" y="233"/>
                      <a:pt x="276" y="233"/>
                      <a:pt x="252" y="233"/>
                    </a:cubicBezTo>
                    <a:cubicBezTo>
                      <a:pt x="243" y="230"/>
                      <a:pt x="240" y="224"/>
                      <a:pt x="239" y="221"/>
                    </a:cubicBezTo>
                    <a:cubicBezTo>
                      <a:pt x="238" y="210"/>
                      <a:pt x="238" y="165"/>
                      <a:pt x="239" y="155"/>
                    </a:cubicBezTo>
                    <a:cubicBezTo>
                      <a:pt x="240" y="150"/>
                      <a:pt x="246" y="146"/>
                      <a:pt x="250" y="145"/>
                    </a:cubicBezTo>
                    <a:close/>
                    <a:moveTo>
                      <a:pt x="366" y="145"/>
                    </a:moveTo>
                    <a:cubicBezTo>
                      <a:pt x="381" y="144"/>
                      <a:pt x="408" y="145"/>
                      <a:pt x="428" y="145"/>
                    </a:cubicBezTo>
                    <a:cubicBezTo>
                      <a:pt x="436" y="146"/>
                      <a:pt x="442" y="150"/>
                      <a:pt x="443" y="157"/>
                    </a:cubicBezTo>
                    <a:cubicBezTo>
                      <a:pt x="443" y="166"/>
                      <a:pt x="443" y="173"/>
                      <a:pt x="443" y="182"/>
                    </a:cubicBezTo>
                    <a:cubicBezTo>
                      <a:pt x="443" y="197"/>
                      <a:pt x="443" y="205"/>
                      <a:pt x="442" y="220"/>
                    </a:cubicBezTo>
                    <a:cubicBezTo>
                      <a:pt x="442" y="223"/>
                      <a:pt x="439" y="230"/>
                      <a:pt x="430" y="233"/>
                    </a:cubicBezTo>
                    <a:cubicBezTo>
                      <a:pt x="411" y="234"/>
                      <a:pt x="390" y="233"/>
                      <a:pt x="369" y="233"/>
                    </a:cubicBezTo>
                    <a:cubicBezTo>
                      <a:pt x="364" y="232"/>
                      <a:pt x="360" y="229"/>
                      <a:pt x="358" y="227"/>
                    </a:cubicBezTo>
                    <a:cubicBezTo>
                      <a:pt x="356" y="225"/>
                      <a:pt x="355" y="221"/>
                      <a:pt x="354" y="216"/>
                    </a:cubicBezTo>
                    <a:cubicBezTo>
                      <a:pt x="354" y="198"/>
                      <a:pt x="352" y="167"/>
                      <a:pt x="355" y="156"/>
                    </a:cubicBezTo>
                    <a:cubicBezTo>
                      <a:pt x="356" y="150"/>
                      <a:pt x="363" y="146"/>
                      <a:pt x="366" y="145"/>
                    </a:cubicBezTo>
                    <a:close/>
                    <a:moveTo>
                      <a:pt x="484" y="145"/>
                    </a:moveTo>
                    <a:cubicBezTo>
                      <a:pt x="502" y="144"/>
                      <a:pt x="527" y="145"/>
                      <a:pt x="544" y="145"/>
                    </a:cubicBezTo>
                    <a:cubicBezTo>
                      <a:pt x="550" y="146"/>
                      <a:pt x="558" y="150"/>
                      <a:pt x="559" y="158"/>
                    </a:cubicBezTo>
                    <a:cubicBezTo>
                      <a:pt x="559" y="177"/>
                      <a:pt x="560" y="197"/>
                      <a:pt x="559" y="221"/>
                    </a:cubicBezTo>
                    <a:cubicBezTo>
                      <a:pt x="558" y="226"/>
                      <a:pt x="552" y="232"/>
                      <a:pt x="544" y="234"/>
                    </a:cubicBezTo>
                    <a:cubicBezTo>
                      <a:pt x="527" y="234"/>
                      <a:pt x="500" y="233"/>
                      <a:pt x="483" y="233"/>
                    </a:cubicBezTo>
                    <a:cubicBezTo>
                      <a:pt x="478" y="231"/>
                      <a:pt x="475" y="229"/>
                      <a:pt x="473" y="227"/>
                    </a:cubicBezTo>
                    <a:cubicBezTo>
                      <a:pt x="470" y="216"/>
                      <a:pt x="471" y="169"/>
                      <a:pt x="471" y="157"/>
                    </a:cubicBezTo>
                    <a:cubicBezTo>
                      <a:pt x="473" y="152"/>
                      <a:pt x="477" y="144"/>
                      <a:pt x="484" y="145"/>
                    </a:cubicBezTo>
                    <a:close/>
                    <a:moveTo>
                      <a:pt x="137" y="254"/>
                    </a:moveTo>
                    <a:cubicBezTo>
                      <a:pt x="155" y="254"/>
                      <a:pt x="180" y="253"/>
                      <a:pt x="196" y="253"/>
                    </a:cubicBezTo>
                    <a:cubicBezTo>
                      <a:pt x="202" y="254"/>
                      <a:pt x="206" y="257"/>
                      <a:pt x="209" y="260"/>
                    </a:cubicBezTo>
                    <a:cubicBezTo>
                      <a:pt x="212" y="271"/>
                      <a:pt x="212" y="313"/>
                      <a:pt x="210" y="332"/>
                    </a:cubicBezTo>
                    <a:cubicBezTo>
                      <a:pt x="208" y="339"/>
                      <a:pt x="202" y="341"/>
                      <a:pt x="192" y="342"/>
                    </a:cubicBezTo>
                    <a:cubicBezTo>
                      <a:pt x="176" y="342"/>
                      <a:pt x="151" y="342"/>
                      <a:pt x="135" y="341"/>
                    </a:cubicBezTo>
                    <a:cubicBezTo>
                      <a:pt x="128" y="339"/>
                      <a:pt x="124" y="334"/>
                      <a:pt x="123" y="331"/>
                    </a:cubicBezTo>
                    <a:cubicBezTo>
                      <a:pt x="123" y="311"/>
                      <a:pt x="123" y="289"/>
                      <a:pt x="123" y="267"/>
                    </a:cubicBezTo>
                    <a:cubicBezTo>
                      <a:pt x="127" y="255"/>
                      <a:pt x="131" y="255"/>
                      <a:pt x="137" y="254"/>
                    </a:cubicBezTo>
                    <a:close/>
                    <a:moveTo>
                      <a:pt x="252" y="253"/>
                    </a:moveTo>
                    <a:cubicBezTo>
                      <a:pt x="265" y="253"/>
                      <a:pt x="290" y="253"/>
                      <a:pt x="307" y="253"/>
                    </a:cubicBezTo>
                    <a:cubicBezTo>
                      <a:pt x="316" y="254"/>
                      <a:pt x="321" y="256"/>
                      <a:pt x="324" y="260"/>
                    </a:cubicBezTo>
                    <a:cubicBezTo>
                      <a:pt x="330" y="266"/>
                      <a:pt x="328" y="284"/>
                      <a:pt x="328" y="296"/>
                    </a:cubicBezTo>
                    <a:cubicBezTo>
                      <a:pt x="328" y="311"/>
                      <a:pt x="326" y="320"/>
                      <a:pt x="328" y="328"/>
                    </a:cubicBezTo>
                    <a:cubicBezTo>
                      <a:pt x="325" y="341"/>
                      <a:pt x="318" y="342"/>
                      <a:pt x="312" y="342"/>
                    </a:cubicBezTo>
                    <a:cubicBezTo>
                      <a:pt x="300" y="342"/>
                      <a:pt x="263" y="342"/>
                      <a:pt x="251" y="342"/>
                    </a:cubicBezTo>
                    <a:cubicBezTo>
                      <a:pt x="246" y="341"/>
                      <a:pt x="241" y="336"/>
                      <a:pt x="239" y="328"/>
                    </a:cubicBezTo>
                    <a:cubicBezTo>
                      <a:pt x="239" y="308"/>
                      <a:pt x="237" y="274"/>
                      <a:pt x="241" y="260"/>
                    </a:cubicBezTo>
                    <a:cubicBezTo>
                      <a:pt x="243" y="257"/>
                      <a:pt x="247" y="255"/>
                      <a:pt x="252" y="253"/>
                    </a:cubicBezTo>
                    <a:close/>
                    <a:moveTo>
                      <a:pt x="368" y="253"/>
                    </a:moveTo>
                    <a:cubicBezTo>
                      <a:pt x="384" y="254"/>
                      <a:pt x="408" y="252"/>
                      <a:pt x="425" y="253"/>
                    </a:cubicBezTo>
                    <a:cubicBezTo>
                      <a:pt x="433" y="255"/>
                      <a:pt x="439" y="257"/>
                      <a:pt x="441" y="262"/>
                    </a:cubicBezTo>
                    <a:cubicBezTo>
                      <a:pt x="445" y="269"/>
                      <a:pt x="443" y="285"/>
                      <a:pt x="443" y="295"/>
                    </a:cubicBezTo>
                    <a:cubicBezTo>
                      <a:pt x="443" y="341"/>
                      <a:pt x="446" y="342"/>
                      <a:pt x="399" y="342"/>
                    </a:cubicBezTo>
                    <a:cubicBezTo>
                      <a:pt x="387" y="342"/>
                      <a:pt x="375" y="341"/>
                      <a:pt x="363" y="341"/>
                    </a:cubicBezTo>
                    <a:cubicBezTo>
                      <a:pt x="360" y="340"/>
                      <a:pt x="356" y="335"/>
                      <a:pt x="354" y="327"/>
                    </a:cubicBezTo>
                    <a:cubicBezTo>
                      <a:pt x="354" y="306"/>
                      <a:pt x="354" y="274"/>
                      <a:pt x="355" y="263"/>
                    </a:cubicBezTo>
                    <a:cubicBezTo>
                      <a:pt x="358" y="257"/>
                      <a:pt x="363" y="256"/>
                      <a:pt x="368" y="253"/>
                    </a:cubicBezTo>
                    <a:close/>
                    <a:moveTo>
                      <a:pt x="483" y="253"/>
                    </a:moveTo>
                    <a:cubicBezTo>
                      <a:pt x="505" y="253"/>
                      <a:pt x="533" y="251"/>
                      <a:pt x="552" y="255"/>
                    </a:cubicBezTo>
                    <a:cubicBezTo>
                      <a:pt x="556" y="260"/>
                      <a:pt x="560" y="261"/>
                      <a:pt x="559" y="273"/>
                    </a:cubicBezTo>
                    <a:cubicBezTo>
                      <a:pt x="559" y="287"/>
                      <a:pt x="560" y="309"/>
                      <a:pt x="559" y="325"/>
                    </a:cubicBezTo>
                    <a:cubicBezTo>
                      <a:pt x="558" y="331"/>
                      <a:pt x="553" y="341"/>
                      <a:pt x="543" y="341"/>
                    </a:cubicBezTo>
                    <a:cubicBezTo>
                      <a:pt x="527" y="341"/>
                      <a:pt x="503" y="342"/>
                      <a:pt x="484" y="342"/>
                    </a:cubicBezTo>
                    <a:cubicBezTo>
                      <a:pt x="475" y="339"/>
                      <a:pt x="471" y="333"/>
                      <a:pt x="471" y="327"/>
                    </a:cubicBezTo>
                    <a:cubicBezTo>
                      <a:pt x="470" y="309"/>
                      <a:pt x="468" y="284"/>
                      <a:pt x="471" y="268"/>
                    </a:cubicBezTo>
                    <a:cubicBezTo>
                      <a:pt x="472" y="257"/>
                      <a:pt x="478" y="255"/>
                      <a:pt x="483" y="253"/>
                    </a:cubicBezTo>
                    <a:close/>
                    <a:moveTo>
                      <a:pt x="134" y="363"/>
                    </a:moveTo>
                    <a:cubicBezTo>
                      <a:pt x="151" y="362"/>
                      <a:pt x="175" y="363"/>
                      <a:pt x="194" y="363"/>
                    </a:cubicBezTo>
                    <a:cubicBezTo>
                      <a:pt x="201" y="364"/>
                      <a:pt x="212" y="367"/>
                      <a:pt x="211" y="378"/>
                    </a:cubicBezTo>
                    <a:cubicBezTo>
                      <a:pt x="212" y="391"/>
                      <a:pt x="211" y="416"/>
                      <a:pt x="211" y="432"/>
                    </a:cubicBezTo>
                    <a:cubicBezTo>
                      <a:pt x="211" y="442"/>
                      <a:pt x="207" y="447"/>
                      <a:pt x="203" y="450"/>
                    </a:cubicBezTo>
                    <a:cubicBezTo>
                      <a:pt x="195" y="453"/>
                      <a:pt x="179" y="452"/>
                      <a:pt x="168" y="452"/>
                    </a:cubicBezTo>
                    <a:cubicBezTo>
                      <a:pt x="157" y="452"/>
                      <a:pt x="138" y="453"/>
                      <a:pt x="130" y="450"/>
                    </a:cubicBezTo>
                    <a:cubicBezTo>
                      <a:pt x="127" y="448"/>
                      <a:pt x="125" y="443"/>
                      <a:pt x="123" y="436"/>
                    </a:cubicBezTo>
                    <a:cubicBezTo>
                      <a:pt x="123" y="421"/>
                      <a:pt x="123" y="395"/>
                      <a:pt x="123" y="378"/>
                    </a:cubicBezTo>
                    <a:cubicBezTo>
                      <a:pt x="124" y="369"/>
                      <a:pt x="126" y="370"/>
                      <a:pt x="128" y="367"/>
                    </a:cubicBezTo>
                    <a:cubicBezTo>
                      <a:pt x="130" y="366"/>
                      <a:pt x="132" y="364"/>
                      <a:pt x="134" y="363"/>
                    </a:cubicBezTo>
                    <a:close/>
                    <a:moveTo>
                      <a:pt x="250" y="363"/>
                    </a:moveTo>
                    <a:cubicBezTo>
                      <a:pt x="272" y="362"/>
                      <a:pt x="296" y="363"/>
                      <a:pt x="315" y="363"/>
                    </a:cubicBezTo>
                    <a:cubicBezTo>
                      <a:pt x="325" y="365"/>
                      <a:pt x="326" y="371"/>
                      <a:pt x="328" y="380"/>
                    </a:cubicBezTo>
                    <a:cubicBezTo>
                      <a:pt x="327" y="396"/>
                      <a:pt x="328" y="414"/>
                      <a:pt x="328" y="432"/>
                    </a:cubicBezTo>
                    <a:cubicBezTo>
                      <a:pt x="327" y="440"/>
                      <a:pt x="324" y="446"/>
                      <a:pt x="321" y="448"/>
                    </a:cubicBezTo>
                    <a:cubicBezTo>
                      <a:pt x="318" y="450"/>
                      <a:pt x="312" y="450"/>
                      <a:pt x="304" y="451"/>
                    </a:cubicBezTo>
                    <a:cubicBezTo>
                      <a:pt x="290" y="452"/>
                      <a:pt x="269" y="451"/>
                      <a:pt x="252" y="451"/>
                    </a:cubicBezTo>
                    <a:cubicBezTo>
                      <a:pt x="244" y="449"/>
                      <a:pt x="242" y="446"/>
                      <a:pt x="241" y="443"/>
                    </a:cubicBezTo>
                    <a:cubicBezTo>
                      <a:pt x="240" y="442"/>
                      <a:pt x="239" y="438"/>
                      <a:pt x="239" y="432"/>
                    </a:cubicBezTo>
                    <a:cubicBezTo>
                      <a:pt x="239" y="414"/>
                      <a:pt x="238" y="381"/>
                      <a:pt x="239" y="373"/>
                    </a:cubicBezTo>
                    <a:cubicBezTo>
                      <a:pt x="240" y="368"/>
                      <a:pt x="246" y="366"/>
                      <a:pt x="250" y="363"/>
                    </a:cubicBezTo>
                    <a:close/>
                    <a:moveTo>
                      <a:pt x="331" y="781"/>
                    </a:moveTo>
                    <a:cubicBezTo>
                      <a:pt x="311" y="786"/>
                      <a:pt x="291" y="798"/>
                      <a:pt x="283" y="822"/>
                    </a:cubicBezTo>
                    <a:cubicBezTo>
                      <a:pt x="268" y="865"/>
                      <a:pt x="303" y="907"/>
                      <a:pt x="349" y="901"/>
                    </a:cubicBezTo>
                    <a:cubicBezTo>
                      <a:pt x="423" y="889"/>
                      <a:pt x="421" y="774"/>
                      <a:pt x="331" y="781"/>
                    </a:cubicBezTo>
                    <a:close/>
                    <a:moveTo>
                      <a:pt x="338" y="811"/>
                    </a:moveTo>
                    <a:cubicBezTo>
                      <a:pt x="377" y="811"/>
                      <a:pt x="379" y="863"/>
                      <a:pt x="347" y="870"/>
                    </a:cubicBezTo>
                    <a:cubicBezTo>
                      <a:pt x="317" y="872"/>
                      <a:pt x="303" y="842"/>
                      <a:pt x="317" y="823"/>
                    </a:cubicBezTo>
                    <a:cubicBezTo>
                      <a:pt x="322" y="816"/>
                      <a:pt x="330" y="813"/>
                      <a:pt x="338" y="8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1800" dirty="0">
                  <a:solidFill>
                    <a:schemeClr val="accent1">
                      <a:lumMod val="10000"/>
                    </a:schemeClr>
                  </a:solidFill>
                </a:endParaRPr>
              </a:p>
            </p:txBody>
          </p:sp>
        </p:grpSp>
      </p:grpSp>
      <p:grpSp>
        <p:nvGrpSpPr>
          <p:cNvPr id="20505" name="Group 1049"/>
          <p:cNvGrpSpPr>
            <a:grpSpLocks/>
          </p:cNvGrpSpPr>
          <p:nvPr/>
        </p:nvGrpSpPr>
        <p:grpSpPr bwMode="auto">
          <a:xfrm>
            <a:off x="698505" y="5726432"/>
            <a:ext cx="1313179" cy="863786"/>
            <a:chOff x="141988" y="4611165"/>
            <a:chExt cx="1096806" cy="959949"/>
          </a:xfrm>
        </p:grpSpPr>
        <p:sp>
          <p:nvSpPr>
            <p:cNvPr id="20534" name="TextBox 44"/>
            <p:cNvSpPr txBox="1">
              <a:spLocks noChangeArrowheads="1"/>
            </p:cNvSpPr>
            <p:nvPr/>
          </p:nvSpPr>
          <p:spPr bwMode="auto">
            <a:xfrm>
              <a:off x="141988" y="5010453"/>
              <a:ext cx="1096806" cy="560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500">
                  <a:solidFill>
                    <a:schemeClr val="tx1"/>
                  </a:solidFill>
                  <a:latin typeface="Calibri" pitchFamily="34" charset="0"/>
                  <a:ea typeface="MS PGothic" pitchFamily="34" charset="-128"/>
                </a:defRPr>
              </a:lvl1pPr>
              <a:lvl2pPr marL="742950" indent="-285750">
                <a:defRPr sz="1500">
                  <a:solidFill>
                    <a:schemeClr val="tx1"/>
                  </a:solidFill>
                  <a:latin typeface="Calibri" pitchFamily="34" charset="0"/>
                  <a:ea typeface="MS PGothic" pitchFamily="34" charset="-128"/>
                </a:defRPr>
              </a:lvl2pPr>
              <a:lvl3pPr marL="1143000" indent="-228600">
                <a:defRPr sz="1500">
                  <a:solidFill>
                    <a:schemeClr val="tx1"/>
                  </a:solidFill>
                  <a:latin typeface="Calibri" pitchFamily="34" charset="0"/>
                  <a:ea typeface="MS PGothic" pitchFamily="34" charset="-128"/>
                </a:defRPr>
              </a:lvl3pPr>
              <a:lvl4pPr marL="1600200" indent="-228600">
                <a:defRPr sz="1500">
                  <a:solidFill>
                    <a:schemeClr val="tx1"/>
                  </a:solidFill>
                  <a:latin typeface="Calibri" pitchFamily="34" charset="0"/>
                  <a:ea typeface="MS PGothic" pitchFamily="34" charset="-128"/>
                </a:defRPr>
              </a:lvl4pPr>
              <a:lvl5pPr marL="2057400" indent="-228600">
                <a:defRPr sz="1500">
                  <a:solidFill>
                    <a:schemeClr val="tx1"/>
                  </a:solidFill>
                  <a:latin typeface="Calibri" pitchFamily="34" charset="0"/>
                  <a:ea typeface="MS PGothic" pitchFamily="34" charset="-128"/>
                </a:defRPr>
              </a:lvl5pPr>
              <a:lvl6pPr marL="2514600" indent="-228600" defTabSz="787400" eaLnBrk="0" fontAlgn="base" hangingPunct="0">
                <a:spcBef>
                  <a:spcPct val="0"/>
                </a:spcBef>
                <a:spcAft>
                  <a:spcPct val="0"/>
                </a:spcAft>
                <a:defRPr sz="1500">
                  <a:solidFill>
                    <a:schemeClr val="tx1"/>
                  </a:solidFill>
                  <a:latin typeface="Calibri" pitchFamily="34" charset="0"/>
                  <a:ea typeface="MS PGothic" pitchFamily="34" charset="-128"/>
                </a:defRPr>
              </a:lvl6pPr>
              <a:lvl7pPr marL="2971800" indent="-228600" defTabSz="787400" eaLnBrk="0" fontAlgn="base" hangingPunct="0">
                <a:spcBef>
                  <a:spcPct val="0"/>
                </a:spcBef>
                <a:spcAft>
                  <a:spcPct val="0"/>
                </a:spcAft>
                <a:defRPr sz="1500">
                  <a:solidFill>
                    <a:schemeClr val="tx1"/>
                  </a:solidFill>
                  <a:latin typeface="Calibri" pitchFamily="34" charset="0"/>
                  <a:ea typeface="MS PGothic" pitchFamily="34" charset="-128"/>
                </a:defRPr>
              </a:lvl7pPr>
              <a:lvl8pPr marL="3429000" indent="-228600" defTabSz="787400" eaLnBrk="0" fontAlgn="base" hangingPunct="0">
                <a:spcBef>
                  <a:spcPct val="0"/>
                </a:spcBef>
                <a:spcAft>
                  <a:spcPct val="0"/>
                </a:spcAft>
                <a:defRPr sz="1500">
                  <a:solidFill>
                    <a:schemeClr val="tx1"/>
                  </a:solidFill>
                  <a:latin typeface="Calibri" pitchFamily="34" charset="0"/>
                  <a:ea typeface="MS PGothic" pitchFamily="34" charset="-128"/>
                </a:defRPr>
              </a:lvl8pPr>
              <a:lvl9pPr marL="3886200" indent="-228600" defTabSz="787400" eaLnBrk="0" fontAlgn="base" hangingPunct="0">
                <a:spcBef>
                  <a:spcPct val="0"/>
                </a:spcBef>
                <a:spcAft>
                  <a:spcPct val="0"/>
                </a:spcAft>
                <a:defRPr sz="1500">
                  <a:solidFill>
                    <a:schemeClr val="tx1"/>
                  </a:solidFill>
                  <a:latin typeface="Calibri" pitchFamily="34" charset="0"/>
                  <a:ea typeface="MS PGothic" pitchFamily="34" charset="-128"/>
                </a:defRPr>
              </a:lvl9pPr>
            </a:lstStyle>
            <a:p>
              <a:pPr algn="ctr" eaLnBrk="1">
                <a:lnSpc>
                  <a:spcPct val="93000"/>
                </a:lnSpc>
                <a:buClr>
                  <a:srgbClr val="000000"/>
                </a:buClr>
                <a:buSzPct val="100000"/>
                <a:buFont typeface="Times New Roman" pitchFamily="18" charset="0"/>
                <a:buNone/>
              </a:pPr>
              <a:r>
                <a:rPr lang="en-US" altLang="en-US" sz="1440" b="1" dirty="0">
                  <a:solidFill>
                    <a:schemeClr val="accent1">
                      <a:lumMod val="10000"/>
                    </a:schemeClr>
                  </a:solidFill>
                  <a:latin typeface="Gill Sans"/>
                  <a:ea typeface="MS Gothic" pitchFamily="49" charset="-128"/>
                  <a:cs typeface="Gill Sans"/>
                </a:rPr>
                <a:t>Enterprise Assets</a:t>
              </a:r>
            </a:p>
          </p:txBody>
        </p:sp>
        <p:grpSp>
          <p:nvGrpSpPr>
            <p:cNvPr id="1049" name="Group 1048"/>
            <p:cNvGrpSpPr/>
            <p:nvPr/>
          </p:nvGrpSpPr>
          <p:grpSpPr>
            <a:xfrm>
              <a:off x="345498" y="4611165"/>
              <a:ext cx="568636" cy="374352"/>
              <a:chOff x="2166937" y="1787525"/>
              <a:chExt cx="1524001" cy="1003300"/>
            </a:xfrm>
            <a:solidFill>
              <a:srgbClr val="8DC63F"/>
            </a:solidFill>
          </p:grpSpPr>
          <p:sp>
            <p:nvSpPr>
              <p:cNvPr id="97" name="Freeform 17"/>
              <p:cNvSpPr>
                <a:spLocks noEditPoints="1"/>
              </p:cNvSpPr>
              <p:nvPr/>
            </p:nvSpPr>
            <p:spPr bwMode="auto">
              <a:xfrm>
                <a:off x="3030538" y="1787525"/>
                <a:ext cx="660400" cy="985838"/>
              </a:xfrm>
              <a:custGeom>
                <a:avLst/>
                <a:gdLst>
                  <a:gd name="T0" fmla="*/ 924 w 924"/>
                  <a:gd name="T1" fmla="*/ 0 h 1380"/>
                  <a:gd name="T2" fmla="*/ 640 w 924"/>
                  <a:gd name="T3" fmla="*/ 1380 h 1380"/>
                  <a:gd name="T4" fmla="*/ 284 w 924"/>
                  <a:gd name="T5" fmla="*/ 1219 h 1380"/>
                  <a:gd name="T6" fmla="*/ 0 w 924"/>
                  <a:gd name="T7" fmla="*/ 1380 h 1380"/>
                  <a:gd name="T8" fmla="*/ 108 w 924"/>
                  <a:gd name="T9" fmla="*/ 127 h 1380"/>
                  <a:gd name="T10" fmla="*/ 236 w 924"/>
                  <a:gd name="T11" fmla="*/ 256 h 1380"/>
                  <a:gd name="T12" fmla="*/ 108 w 924"/>
                  <a:gd name="T13" fmla="*/ 127 h 1380"/>
                  <a:gd name="T14" fmla="*/ 300 w 924"/>
                  <a:gd name="T15" fmla="*/ 256 h 1380"/>
                  <a:gd name="T16" fmla="*/ 430 w 924"/>
                  <a:gd name="T17" fmla="*/ 127 h 1380"/>
                  <a:gd name="T18" fmla="*/ 494 w 924"/>
                  <a:gd name="T19" fmla="*/ 127 h 1380"/>
                  <a:gd name="T20" fmla="*/ 624 w 924"/>
                  <a:gd name="T21" fmla="*/ 256 h 1380"/>
                  <a:gd name="T22" fmla="*/ 494 w 924"/>
                  <a:gd name="T23" fmla="*/ 127 h 1380"/>
                  <a:gd name="T24" fmla="*/ 688 w 924"/>
                  <a:gd name="T25" fmla="*/ 256 h 1380"/>
                  <a:gd name="T26" fmla="*/ 816 w 924"/>
                  <a:gd name="T27" fmla="*/ 127 h 1380"/>
                  <a:gd name="T28" fmla="*/ 108 w 924"/>
                  <a:gd name="T29" fmla="*/ 323 h 1380"/>
                  <a:gd name="T30" fmla="*/ 236 w 924"/>
                  <a:gd name="T31" fmla="*/ 453 h 1380"/>
                  <a:gd name="T32" fmla="*/ 108 w 924"/>
                  <a:gd name="T33" fmla="*/ 323 h 1380"/>
                  <a:gd name="T34" fmla="*/ 430 w 924"/>
                  <a:gd name="T35" fmla="*/ 453 h 1380"/>
                  <a:gd name="T36" fmla="*/ 300 w 924"/>
                  <a:gd name="T37" fmla="*/ 325 h 1380"/>
                  <a:gd name="T38" fmla="*/ 494 w 924"/>
                  <a:gd name="T39" fmla="*/ 323 h 1380"/>
                  <a:gd name="T40" fmla="*/ 624 w 924"/>
                  <a:gd name="T41" fmla="*/ 453 h 1380"/>
                  <a:gd name="T42" fmla="*/ 494 w 924"/>
                  <a:gd name="T43" fmla="*/ 323 h 1380"/>
                  <a:gd name="T44" fmla="*/ 688 w 924"/>
                  <a:gd name="T45" fmla="*/ 453 h 1380"/>
                  <a:gd name="T46" fmla="*/ 816 w 924"/>
                  <a:gd name="T47" fmla="*/ 323 h 1380"/>
                  <a:gd name="T48" fmla="*/ 108 w 924"/>
                  <a:gd name="T49" fmla="*/ 520 h 1380"/>
                  <a:gd name="T50" fmla="*/ 236 w 924"/>
                  <a:gd name="T51" fmla="*/ 649 h 1380"/>
                  <a:gd name="T52" fmla="*/ 108 w 924"/>
                  <a:gd name="T53" fmla="*/ 520 h 1380"/>
                  <a:gd name="T54" fmla="*/ 300 w 924"/>
                  <a:gd name="T55" fmla="*/ 649 h 1380"/>
                  <a:gd name="T56" fmla="*/ 430 w 924"/>
                  <a:gd name="T57" fmla="*/ 520 h 1380"/>
                  <a:gd name="T58" fmla="*/ 494 w 924"/>
                  <a:gd name="T59" fmla="*/ 520 h 1380"/>
                  <a:gd name="T60" fmla="*/ 624 w 924"/>
                  <a:gd name="T61" fmla="*/ 649 h 1380"/>
                  <a:gd name="T62" fmla="*/ 494 w 924"/>
                  <a:gd name="T63" fmla="*/ 520 h 1380"/>
                  <a:gd name="T64" fmla="*/ 688 w 924"/>
                  <a:gd name="T65" fmla="*/ 649 h 1380"/>
                  <a:gd name="T66" fmla="*/ 816 w 924"/>
                  <a:gd name="T67" fmla="*/ 520 h 1380"/>
                  <a:gd name="T68" fmla="*/ 108 w 924"/>
                  <a:gd name="T69" fmla="*/ 716 h 1380"/>
                  <a:gd name="T70" fmla="*/ 236 w 924"/>
                  <a:gd name="T71" fmla="*/ 847 h 1380"/>
                  <a:gd name="T72" fmla="*/ 108 w 924"/>
                  <a:gd name="T73" fmla="*/ 716 h 1380"/>
                  <a:gd name="T74" fmla="*/ 430 w 924"/>
                  <a:gd name="T75" fmla="*/ 847 h 1380"/>
                  <a:gd name="T76" fmla="*/ 300 w 924"/>
                  <a:gd name="T77" fmla="*/ 718 h 1380"/>
                  <a:gd name="T78" fmla="*/ 494 w 924"/>
                  <a:gd name="T79" fmla="*/ 716 h 1380"/>
                  <a:gd name="T80" fmla="*/ 624 w 924"/>
                  <a:gd name="T81" fmla="*/ 847 h 1380"/>
                  <a:gd name="T82" fmla="*/ 494 w 924"/>
                  <a:gd name="T83" fmla="*/ 716 h 1380"/>
                  <a:gd name="T84" fmla="*/ 688 w 924"/>
                  <a:gd name="T85" fmla="*/ 847 h 1380"/>
                  <a:gd name="T86" fmla="*/ 816 w 924"/>
                  <a:gd name="T87" fmla="*/ 716 h 1380"/>
                  <a:gd name="T88" fmla="*/ 108 w 924"/>
                  <a:gd name="T89" fmla="*/ 913 h 1380"/>
                  <a:gd name="T90" fmla="*/ 236 w 924"/>
                  <a:gd name="T91" fmla="*/ 1042 h 1380"/>
                  <a:gd name="T92" fmla="*/ 108 w 924"/>
                  <a:gd name="T93" fmla="*/ 913 h 1380"/>
                  <a:gd name="T94" fmla="*/ 300 w 924"/>
                  <a:gd name="T95" fmla="*/ 1042 h 1380"/>
                  <a:gd name="T96" fmla="*/ 430 w 924"/>
                  <a:gd name="T97" fmla="*/ 913 h 1380"/>
                  <a:gd name="T98" fmla="*/ 494 w 924"/>
                  <a:gd name="T99" fmla="*/ 913 h 1380"/>
                  <a:gd name="T100" fmla="*/ 624 w 924"/>
                  <a:gd name="T101" fmla="*/ 1042 h 1380"/>
                  <a:gd name="T102" fmla="*/ 494 w 924"/>
                  <a:gd name="T103" fmla="*/ 913 h 1380"/>
                  <a:gd name="T104" fmla="*/ 688 w 924"/>
                  <a:gd name="T105" fmla="*/ 1042 h 1380"/>
                  <a:gd name="T106" fmla="*/ 816 w 924"/>
                  <a:gd name="T107" fmla="*/ 913 h 1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4" h="1380">
                    <a:moveTo>
                      <a:pt x="0" y="0"/>
                    </a:moveTo>
                    <a:cubicBezTo>
                      <a:pt x="308" y="0"/>
                      <a:pt x="616" y="0"/>
                      <a:pt x="924" y="0"/>
                    </a:cubicBezTo>
                    <a:cubicBezTo>
                      <a:pt x="924" y="460"/>
                      <a:pt x="924" y="920"/>
                      <a:pt x="924" y="1380"/>
                    </a:cubicBezTo>
                    <a:cubicBezTo>
                      <a:pt x="829" y="1380"/>
                      <a:pt x="735" y="1380"/>
                      <a:pt x="640" y="1380"/>
                    </a:cubicBezTo>
                    <a:cubicBezTo>
                      <a:pt x="640" y="1326"/>
                      <a:pt x="640" y="1272"/>
                      <a:pt x="640" y="1219"/>
                    </a:cubicBezTo>
                    <a:cubicBezTo>
                      <a:pt x="521" y="1219"/>
                      <a:pt x="403" y="1219"/>
                      <a:pt x="284" y="1219"/>
                    </a:cubicBezTo>
                    <a:cubicBezTo>
                      <a:pt x="284" y="1272"/>
                      <a:pt x="284" y="1326"/>
                      <a:pt x="284" y="1380"/>
                    </a:cubicBezTo>
                    <a:cubicBezTo>
                      <a:pt x="189" y="1380"/>
                      <a:pt x="95" y="1380"/>
                      <a:pt x="0" y="1380"/>
                    </a:cubicBezTo>
                    <a:cubicBezTo>
                      <a:pt x="0" y="920"/>
                      <a:pt x="0" y="460"/>
                      <a:pt x="0" y="0"/>
                    </a:cubicBezTo>
                    <a:close/>
                    <a:moveTo>
                      <a:pt x="108" y="127"/>
                    </a:moveTo>
                    <a:cubicBezTo>
                      <a:pt x="108" y="170"/>
                      <a:pt x="108" y="213"/>
                      <a:pt x="108" y="256"/>
                    </a:cubicBezTo>
                    <a:cubicBezTo>
                      <a:pt x="150" y="256"/>
                      <a:pt x="193" y="256"/>
                      <a:pt x="236" y="256"/>
                    </a:cubicBezTo>
                    <a:cubicBezTo>
                      <a:pt x="236" y="213"/>
                      <a:pt x="236" y="170"/>
                      <a:pt x="236" y="127"/>
                    </a:cubicBezTo>
                    <a:cubicBezTo>
                      <a:pt x="193" y="127"/>
                      <a:pt x="150" y="127"/>
                      <a:pt x="108" y="127"/>
                    </a:cubicBezTo>
                    <a:close/>
                    <a:moveTo>
                      <a:pt x="300" y="127"/>
                    </a:moveTo>
                    <a:cubicBezTo>
                      <a:pt x="300" y="170"/>
                      <a:pt x="300" y="213"/>
                      <a:pt x="300" y="256"/>
                    </a:cubicBezTo>
                    <a:cubicBezTo>
                      <a:pt x="343" y="256"/>
                      <a:pt x="387" y="256"/>
                      <a:pt x="430" y="256"/>
                    </a:cubicBezTo>
                    <a:cubicBezTo>
                      <a:pt x="430" y="213"/>
                      <a:pt x="430" y="170"/>
                      <a:pt x="430" y="127"/>
                    </a:cubicBezTo>
                    <a:cubicBezTo>
                      <a:pt x="387" y="127"/>
                      <a:pt x="343" y="127"/>
                      <a:pt x="300" y="127"/>
                    </a:cubicBezTo>
                    <a:close/>
                    <a:moveTo>
                      <a:pt x="494" y="127"/>
                    </a:moveTo>
                    <a:cubicBezTo>
                      <a:pt x="494" y="170"/>
                      <a:pt x="494" y="213"/>
                      <a:pt x="494" y="256"/>
                    </a:cubicBezTo>
                    <a:cubicBezTo>
                      <a:pt x="537" y="256"/>
                      <a:pt x="581" y="256"/>
                      <a:pt x="624" y="256"/>
                    </a:cubicBezTo>
                    <a:cubicBezTo>
                      <a:pt x="624" y="213"/>
                      <a:pt x="624" y="170"/>
                      <a:pt x="624" y="127"/>
                    </a:cubicBezTo>
                    <a:cubicBezTo>
                      <a:pt x="581" y="127"/>
                      <a:pt x="537" y="127"/>
                      <a:pt x="494" y="127"/>
                    </a:cubicBezTo>
                    <a:close/>
                    <a:moveTo>
                      <a:pt x="688" y="127"/>
                    </a:moveTo>
                    <a:cubicBezTo>
                      <a:pt x="688" y="170"/>
                      <a:pt x="688" y="213"/>
                      <a:pt x="688" y="256"/>
                    </a:cubicBezTo>
                    <a:cubicBezTo>
                      <a:pt x="731" y="256"/>
                      <a:pt x="774" y="256"/>
                      <a:pt x="816" y="256"/>
                    </a:cubicBezTo>
                    <a:cubicBezTo>
                      <a:pt x="816" y="213"/>
                      <a:pt x="816" y="170"/>
                      <a:pt x="816" y="127"/>
                    </a:cubicBezTo>
                    <a:cubicBezTo>
                      <a:pt x="774" y="127"/>
                      <a:pt x="731" y="127"/>
                      <a:pt x="688" y="127"/>
                    </a:cubicBezTo>
                    <a:close/>
                    <a:moveTo>
                      <a:pt x="108" y="323"/>
                    </a:moveTo>
                    <a:cubicBezTo>
                      <a:pt x="108" y="366"/>
                      <a:pt x="108" y="410"/>
                      <a:pt x="108" y="453"/>
                    </a:cubicBezTo>
                    <a:cubicBezTo>
                      <a:pt x="150" y="453"/>
                      <a:pt x="193" y="453"/>
                      <a:pt x="236" y="453"/>
                    </a:cubicBezTo>
                    <a:cubicBezTo>
                      <a:pt x="236" y="410"/>
                      <a:pt x="236" y="366"/>
                      <a:pt x="236" y="323"/>
                    </a:cubicBezTo>
                    <a:cubicBezTo>
                      <a:pt x="193" y="323"/>
                      <a:pt x="150" y="323"/>
                      <a:pt x="108" y="323"/>
                    </a:cubicBezTo>
                    <a:close/>
                    <a:moveTo>
                      <a:pt x="300" y="453"/>
                    </a:moveTo>
                    <a:cubicBezTo>
                      <a:pt x="343" y="453"/>
                      <a:pt x="387" y="453"/>
                      <a:pt x="430" y="453"/>
                    </a:cubicBezTo>
                    <a:cubicBezTo>
                      <a:pt x="430" y="410"/>
                      <a:pt x="430" y="366"/>
                      <a:pt x="430" y="323"/>
                    </a:cubicBezTo>
                    <a:cubicBezTo>
                      <a:pt x="387" y="324"/>
                      <a:pt x="343" y="324"/>
                      <a:pt x="300" y="325"/>
                    </a:cubicBezTo>
                    <a:cubicBezTo>
                      <a:pt x="300" y="368"/>
                      <a:pt x="300" y="411"/>
                      <a:pt x="300" y="453"/>
                    </a:cubicBezTo>
                    <a:close/>
                    <a:moveTo>
                      <a:pt x="494" y="323"/>
                    </a:moveTo>
                    <a:cubicBezTo>
                      <a:pt x="494" y="366"/>
                      <a:pt x="494" y="410"/>
                      <a:pt x="494" y="453"/>
                    </a:cubicBezTo>
                    <a:cubicBezTo>
                      <a:pt x="537" y="453"/>
                      <a:pt x="581" y="453"/>
                      <a:pt x="624" y="453"/>
                    </a:cubicBezTo>
                    <a:cubicBezTo>
                      <a:pt x="624" y="410"/>
                      <a:pt x="623" y="366"/>
                      <a:pt x="623" y="323"/>
                    </a:cubicBezTo>
                    <a:cubicBezTo>
                      <a:pt x="580" y="323"/>
                      <a:pt x="537" y="323"/>
                      <a:pt x="494" y="323"/>
                    </a:cubicBezTo>
                    <a:close/>
                    <a:moveTo>
                      <a:pt x="688" y="323"/>
                    </a:moveTo>
                    <a:cubicBezTo>
                      <a:pt x="688" y="366"/>
                      <a:pt x="688" y="410"/>
                      <a:pt x="688" y="453"/>
                    </a:cubicBezTo>
                    <a:cubicBezTo>
                      <a:pt x="731" y="453"/>
                      <a:pt x="774" y="453"/>
                      <a:pt x="816" y="453"/>
                    </a:cubicBezTo>
                    <a:cubicBezTo>
                      <a:pt x="816" y="410"/>
                      <a:pt x="816" y="366"/>
                      <a:pt x="816" y="323"/>
                    </a:cubicBezTo>
                    <a:cubicBezTo>
                      <a:pt x="774" y="323"/>
                      <a:pt x="731" y="323"/>
                      <a:pt x="688" y="323"/>
                    </a:cubicBezTo>
                    <a:close/>
                    <a:moveTo>
                      <a:pt x="108" y="520"/>
                    </a:moveTo>
                    <a:cubicBezTo>
                      <a:pt x="108" y="563"/>
                      <a:pt x="108" y="606"/>
                      <a:pt x="108" y="649"/>
                    </a:cubicBezTo>
                    <a:cubicBezTo>
                      <a:pt x="150" y="649"/>
                      <a:pt x="193" y="649"/>
                      <a:pt x="236" y="649"/>
                    </a:cubicBezTo>
                    <a:cubicBezTo>
                      <a:pt x="236" y="606"/>
                      <a:pt x="236" y="563"/>
                      <a:pt x="236" y="520"/>
                    </a:cubicBezTo>
                    <a:cubicBezTo>
                      <a:pt x="193" y="520"/>
                      <a:pt x="150" y="520"/>
                      <a:pt x="108" y="520"/>
                    </a:cubicBezTo>
                    <a:close/>
                    <a:moveTo>
                      <a:pt x="300" y="520"/>
                    </a:moveTo>
                    <a:cubicBezTo>
                      <a:pt x="300" y="563"/>
                      <a:pt x="300" y="606"/>
                      <a:pt x="300" y="649"/>
                    </a:cubicBezTo>
                    <a:cubicBezTo>
                      <a:pt x="343" y="649"/>
                      <a:pt x="387" y="649"/>
                      <a:pt x="430" y="649"/>
                    </a:cubicBezTo>
                    <a:cubicBezTo>
                      <a:pt x="430" y="606"/>
                      <a:pt x="430" y="563"/>
                      <a:pt x="430" y="520"/>
                    </a:cubicBezTo>
                    <a:cubicBezTo>
                      <a:pt x="387" y="520"/>
                      <a:pt x="343" y="520"/>
                      <a:pt x="300" y="520"/>
                    </a:cubicBezTo>
                    <a:close/>
                    <a:moveTo>
                      <a:pt x="494" y="520"/>
                    </a:moveTo>
                    <a:cubicBezTo>
                      <a:pt x="494" y="563"/>
                      <a:pt x="494" y="606"/>
                      <a:pt x="494" y="649"/>
                    </a:cubicBezTo>
                    <a:cubicBezTo>
                      <a:pt x="537" y="649"/>
                      <a:pt x="581" y="649"/>
                      <a:pt x="624" y="649"/>
                    </a:cubicBezTo>
                    <a:cubicBezTo>
                      <a:pt x="624" y="606"/>
                      <a:pt x="624" y="563"/>
                      <a:pt x="624" y="520"/>
                    </a:cubicBezTo>
                    <a:cubicBezTo>
                      <a:pt x="581" y="520"/>
                      <a:pt x="537" y="520"/>
                      <a:pt x="494" y="520"/>
                    </a:cubicBezTo>
                    <a:close/>
                    <a:moveTo>
                      <a:pt x="688" y="520"/>
                    </a:moveTo>
                    <a:cubicBezTo>
                      <a:pt x="688" y="563"/>
                      <a:pt x="688" y="606"/>
                      <a:pt x="688" y="649"/>
                    </a:cubicBezTo>
                    <a:cubicBezTo>
                      <a:pt x="731" y="649"/>
                      <a:pt x="774" y="649"/>
                      <a:pt x="816" y="649"/>
                    </a:cubicBezTo>
                    <a:cubicBezTo>
                      <a:pt x="816" y="606"/>
                      <a:pt x="816" y="563"/>
                      <a:pt x="816" y="520"/>
                    </a:cubicBezTo>
                    <a:cubicBezTo>
                      <a:pt x="774" y="520"/>
                      <a:pt x="731" y="520"/>
                      <a:pt x="688" y="520"/>
                    </a:cubicBezTo>
                    <a:close/>
                    <a:moveTo>
                      <a:pt x="108" y="716"/>
                    </a:moveTo>
                    <a:cubicBezTo>
                      <a:pt x="108" y="760"/>
                      <a:pt x="108" y="803"/>
                      <a:pt x="108" y="847"/>
                    </a:cubicBezTo>
                    <a:cubicBezTo>
                      <a:pt x="150" y="847"/>
                      <a:pt x="193" y="847"/>
                      <a:pt x="236" y="847"/>
                    </a:cubicBezTo>
                    <a:cubicBezTo>
                      <a:pt x="236" y="803"/>
                      <a:pt x="236" y="760"/>
                      <a:pt x="236" y="716"/>
                    </a:cubicBezTo>
                    <a:cubicBezTo>
                      <a:pt x="193" y="716"/>
                      <a:pt x="150" y="716"/>
                      <a:pt x="108" y="716"/>
                    </a:cubicBezTo>
                    <a:close/>
                    <a:moveTo>
                      <a:pt x="300" y="847"/>
                    </a:moveTo>
                    <a:cubicBezTo>
                      <a:pt x="343" y="847"/>
                      <a:pt x="387" y="847"/>
                      <a:pt x="430" y="847"/>
                    </a:cubicBezTo>
                    <a:cubicBezTo>
                      <a:pt x="430" y="803"/>
                      <a:pt x="430" y="760"/>
                      <a:pt x="430" y="716"/>
                    </a:cubicBezTo>
                    <a:cubicBezTo>
                      <a:pt x="387" y="717"/>
                      <a:pt x="343" y="717"/>
                      <a:pt x="300" y="718"/>
                    </a:cubicBezTo>
                    <a:cubicBezTo>
                      <a:pt x="300" y="761"/>
                      <a:pt x="300" y="804"/>
                      <a:pt x="300" y="847"/>
                    </a:cubicBezTo>
                    <a:close/>
                    <a:moveTo>
                      <a:pt x="494" y="716"/>
                    </a:moveTo>
                    <a:cubicBezTo>
                      <a:pt x="494" y="760"/>
                      <a:pt x="494" y="803"/>
                      <a:pt x="494" y="847"/>
                    </a:cubicBezTo>
                    <a:cubicBezTo>
                      <a:pt x="537" y="847"/>
                      <a:pt x="581" y="847"/>
                      <a:pt x="624" y="847"/>
                    </a:cubicBezTo>
                    <a:cubicBezTo>
                      <a:pt x="624" y="803"/>
                      <a:pt x="623" y="760"/>
                      <a:pt x="623" y="716"/>
                    </a:cubicBezTo>
                    <a:cubicBezTo>
                      <a:pt x="580" y="716"/>
                      <a:pt x="537" y="716"/>
                      <a:pt x="494" y="716"/>
                    </a:cubicBezTo>
                    <a:close/>
                    <a:moveTo>
                      <a:pt x="688" y="716"/>
                    </a:moveTo>
                    <a:cubicBezTo>
                      <a:pt x="688" y="760"/>
                      <a:pt x="688" y="803"/>
                      <a:pt x="688" y="847"/>
                    </a:cubicBezTo>
                    <a:cubicBezTo>
                      <a:pt x="731" y="847"/>
                      <a:pt x="774" y="847"/>
                      <a:pt x="816" y="847"/>
                    </a:cubicBezTo>
                    <a:cubicBezTo>
                      <a:pt x="816" y="803"/>
                      <a:pt x="816" y="760"/>
                      <a:pt x="816" y="716"/>
                    </a:cubicBezTo>
                    <a:cubicBezTo>
                      <a:pt x="774" y="716"/>
                      <a:pt x="731" y="716"/>
                      <a:pt x="688" y="716"/>
                    </a:cubicBezTo>
                    <a:close/>
                    <a:moveTo>
                      <a:pt x="108" y="913"/>
                    </a:moveTo>
                    <a:cubicBezTo>
                      <a:pt x="108" y="956"/>
                      <a:pt x="108" y="999"/>
                      <a:pt x="108" y="1042"/>
                    </a:cubicBezTo>
                    <a:cubicBezTo>
                      <a:pt x="150" y="1042"/>
                      <a:pt x="193" y="1042"/>
                      <a:pt x="236" y="1042"/>
                    </a:cubicBezTo>
                    <a:cubicBezTo>
                      <a:pt x="236" y="999"/>
                      <a:pt x="236" y="956"/>
                      <a:pt x="236" y="913"/>
                    </a:cubicBezTo>
                    <a:cubicBezTo>
                      <a:pt x="193" y="913"/>
                      <a:pt x="150" y="913"/>
                      <a:pt x="108" y="913"/>
                    </a:cubicBezTo>
                    <a:close/>
                    <a:moveTo>
                      <a:pt x="300" y="913"/>
                    </a:moveTo>
                    <a:cubicBezTo>
                      <a:pt x="300" y="956"/>
                      <a:pt x="300" y="999"/>
                      <a:pt x="300" y="1042"/>
                    </a:cubicBezTo>
                    <a:cubicBezTo>
                      <a:pt x="343" y="1042"/>
                      <a:pt x="387" y="1042"/>
                      <a:pt x="430" y="1042"/>
                    </a:cubicBezTo>
                    <a:cubicBezTo>
                      <a:pt x="430" y="999"/>
                      <a:pt x="430" y="956"/>
                      <a:pt x="430" y="913"/>
                    </a:cubicBezTo>
                    <a:cubicBezTo>
                      <a:pt x="387" y="913"/>
                      <a:pt x="343" y="913"/>
                      <a:pt x="300" y="913"/>
                    </a:cubicBezTo>
                    <a:close/>
                    <a:moveTo>
                      <a:pt x="494" y="913"/>
                    </a:moveTo>
                    <a:cubicBezTo>
                      <a:pt x="494" y="956"/>
                      <a:pt x="494" y="999"/>
                      <a:pt x="494" y="1042"/>
                    </a:cubicBezTo>
                    <a:cubicBezTo>
                      <a:pt x="537" y="1042"/>
                      <a:pt x="581" y="1042"/>
                      <a:pt x="624" y="1042"/>
                    </a:cubicBezTo>
                    <a:cubicBezTo>
                      <a:pt x="624" y="999"/>
                      <a:pt x="624" y="956"/>
                      <a:pt x="624" y="913"/>
                    </a:cubicBezTo>
                    <a:cubicBezTo>
                      <a:pt x="581" y="913"/>
                      <a:pt x="537" y="913"/>
                      <a:pt x="494" y="913"/>
                    </a:cubicBezTo>
                    <a:close/>
                    <a:moveTo>
                      <a:pt x="688" y="913"/>
                    </a:moveTo>
                    <a:cubicBezTo>
                      <a:pt x="688" y="956"/>
                      <a:pt x="688" y="999"/>
                      <a:pt x="688" y="1042"/>
                    </a:cubicBezTo>
                    <a:cubicBezTo>
                      <a:pt x="731" y="1042"/>
                      <a:pt x="774" y="1042"/>
                      <a:pt x="816" y="1042"/>
                    </a:cubicBezTo>
                    <a:cubicBezTo>
                      <a:pt x="816" y="999"/>
                      <a:pt x="816" y="956"/>
                      <a:pt x="816" y="913"/>
                    </a:cubicBezTo>
                    <a:cubicBezTo>
                      <a:pt x="774" y="913"/>
                      <a:pt x="731" y="913"/>
                      <a:pt x="688" y="9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1800" dirty="0">
                  <a:solidFill>
                    <a:schemeClr val="accent1">
                      <a:lumMod val="10000"/>
                    </a:schemeClr>
                  </a:solidFill>
                </a:endParaRPr>
              </a:p>
            </p:txBody>
          </p:sp>
          <p:sp>
            <p:nvSpPr>
              <p:cNvPr id="98" name="Freeform 21"/>
              <p:cNvSpPr>
                <a:spLocks noEditPoints="1"/>
              </p:cNvSpPr>
              <p:nvPr/>
            </p:nvSpPr>
            <p:spPr bwMode="auto">
              <a:xfrm>
                <a:off x="2166937" y="1995487"/>
                <a:ext cx="839788" cy="795338"/>
              </a:xfrm>
              <a:custGeom>
                <a:avLst/>
                <a:gdLst>
                  <a:gd name="T0" fmla="*/ 354 w 873"/>
                  <a:gd name="T1" fmla="*/ 1 h 828"/>
                  <a:gd name="T2" fmla="*/ 508 w 873"/>
                  <a:gd name="T3" fmla="*/ 96 h 828"/>
                  <a:gd name="T4" fmla="*/ 408 w 873"/>
                  <a:gd name="T5" fmla="*/ 89 h 828"/>
                  <a:gd name="T6" fmla="*/ 323 w 873"/>
                  <a:gd name="T7" fmla="*/ 155 h 828"/>
                  <a:gd name="T8" fmla="*/ 172 w 873"/>
                  <a:gd name="T9" fmla="*/ 305 h 828"/>
                  <a:gd name="T10" fmla="*/ 191 w 873"/>
                  <a:gd name="T11" fmla="*/ 324 h 828"/>
                  <a:gd name="T12" fmla="*/ 180 w 873"/>
                  <a:gd name="T13" fmla="*/ 336 h 828"/>
                  <a:gd name="T14" fmla="*/ 121 w 873"/>
                  <a:gd name="T15" fmla="*/ 397 h 828"/>
                  <a:gd name="T16" fmla="*/ 0 w 873"/>
                  <a:gd name="T17" fmla="*/ 277 h 828"/>
                  <a:gd name="T18" fmla="*/ 39 w 873"/>
                  <a:gd name="T19" fmla="*/ 237 h 828"/>
                  <a:gd name="T20" fmla="*/ 72 w 873"/>
                  <a:gd name="T21" fmla="*/ 205 h 828"/>
                  <a:gd name="T22" fmla="*/ 93 w 873"/>
                  <a:gd name="T23" fmla="*/ 226 h 828"/>
                  <a:gd name="T24" fmla="*/ 250 w 873"/>
                  <a:gd name="T25" fmla="*/ 71 h 828"/>
                  <a:gd name="T26" fmla="*/ 305 w 873"/>
                  <a:gd name="T27" fmla="*/ 19 h 828"/>
                  <a:gd name="T28" fmla="*/ 354 w 873"/>
                  <a:gd name="T29" fmla="*/ 1 h 828"/>
                  <a:gd name="T30" fmla="*/ 726 w 873"/>
                  <a:gd name="T31" fmla="*/ 59 h 828"/>
                  <a:gd name="T32" fmla="*/ 773 w 873"/>
                  <a:gd name="T33" fmla="*/ 64 h 828"/>
                  <a:gd name="T34" fmla="*/ 677 w 873"/>
                  <a:gd name="T35" fmla="*/ 160 h 828"/>
                  <a:gd name="T36" fmla="*/ 771 w 873"/>
                  <a:gd name="T37" fmla="*/ 254 h 828"/>
                  <a:gd name="T38" fmla="*/ 867 w 873"/>
                  <a:gd name="T39" fmla="*/ 159 h 828"/>
                  <a:gd name="T40" fmla="*/ 867 w 873"/>
                  <a:gd name="T41" fmla="*/ 161 h 828"/>
                  <a:gd name="T42" fmla="*/ 871 w 873"/>
                  <a:gd name="T43" fmla="*/ 206 h 828"/>
                  <a:gd name="T44" fmla="*/ 774 w 873"/>
                  <a:gd name="T45" fmla="*/ 316 h 828"/>
                  <a:gd name="T46" fmla="*/ 710 w 873"/>
                  <a:gd name="T47" fmla="*/ 313 h 828"/>
                  <a:gd name="T48" fmla="*/ 709 w 873"/>
                  <a:gd name="T49" fmla="*/ 313 h 828"/>
                  <a:gd name="T50" fmla="*/ 589 w 873"/>
                  <a:gd name="T51" fmla="*/ 434 h 828"/>
                  <a:gd name="T52" fmla="*/ 863 w 873"/>
                  <a:gd name="T53" fmla="*/ 696 h 828"/>
                  <a:gd name="T54" fmla="*/ 832 w 873"/>
                  <a:gd name="T55" fmla="*/ 729 h 828"/>
                  <a:gd name="T56" fmla="*/ 754 w 873"/>
                  <a:gd name="T57" fmla="*/ 807 h 828"/>
                  <a:gd name="T58" fmla="*/ 491 w 873"/>
                  <a:gd name="T59" fmla="*/ 533 h 828"/>
                  <a:gd name="T60" fmla="*/ 375 w 873"/>
                  <a:gd name="T61" fmla="*/ 647 h 828"/>
                  <a:gd name="T62" fmla="*/ 222 w 873"/>
                  <a:gd name="T63" fmla="*/ 805 h 828"/>
                  <a:gd name="T64" fmla="*/ 317 w 873"/>
                  <a:gd name="T65" fmla="*/ 710 h 828"/>
                  <a:gd name="T66" fmla="*/ 224 w 873"/>
                  <a:gd name="T67" fmla="*/ 615 h 828"/>
                  <a:gd name="T68" fmla="*/ 128 w 873"/>
                  <a:gd name="T69" fmla="*/ 711 h 828"/>
                  <a:gd name="T70" fmla="*/ 126 w 873"/>
                  <a:gd name="T71" fmla="*/ 710 h 828"/>
                  <a:gd name="T72" fmla="*/ 226 w 873"/>
                  <a:gd name="T73" fmla="*/ 552 h 828"/>
                  <a:gd name="T74" fmla="*/ 284 w 873"/>
                  <a:gd name="T75" fmla="*/ 555 h 828"/>
                  <a:gd name="T76" fmla="*/ 400 w 873"/>
                  <a:gd name="T77" fmla="*/ 438 h 828"/>
                  <a:gd name="T78" fmla="*/ 385 w 873"/>
                  <a:gd name="T79" fmla="*/ 423 h 828"/>
                  <a:gd name="T80" fmla="*/ 229 w 873"/>
                  <a:gd name="T81" fmla="*/ 259 h 828"/>
                  <a:gd name="T82" fmla="*/ 316 w 873"/>
                  <a:gd name="T83" fmla="*/ 172 h 828"/>
                  <a:gd name="T84" fmla="*/ 333 w 873"/>
                  <a:gd name="T85" fmla="*/ 190 h 828"/>
                  <a:gd name="T86" fmla="*/ 494 w 873"/>
                  <a:gd name="T87" fmla="*/ 344 h 828"/>
                  <a:gd name="T88" fmla="*/ 617 w 873"/>
                  <a:gd name="T89" fmla="*/ 221 h 828"/>
                  <a:gd name="T90" fmla="*/ 617 w 873"/>
                  <a:gd name="T91" fmla="*/ 220 h 828"/>
                  <a:gd name="T92" fmla="*/ 684 w 873"/>
                  <a:gd name="T93" fmla="*/ 70 h 828"/>
                  <a:gd name="T94" fmla="*/ 726 w 873"/>
                  <a:gd name="T95" fmla="*/ 59 h 828"/>
                  <a:gd name="T96" fmla="*/ 209 w 873"/>
                  <a:gd name="T97" fmla="*/ 67 h 828"/>
                  <a:gd name="T98" fmla="*/ 226 w 873"/>
                  <a:gd name="T99" fmla="*/ 83 h 828"/>
                  <a:gd name="T100" fmla="*/ 141 w 873"/>
                  <a:gd name="T101" fmla="*/ 169 h 828"/>
                  <a:gd name="T102" fmla="*/ 124 w 873"/>
                  <a:gd name="T103" fmla="*/ 153 h 828"/>
                  <a:gd name="T104" fmla="*/ 209 w 873"/>
                  <a:gd name="T105" fmla="*/ 67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73" h="828">
                    <a:moveTo>
                      <a:pt x="354" y="1"/>
                    </a:moveTo>
                    <a:cubicBezTo>
                      <a:pt x="430" y="0"/>
                      <a:pt x="479" y="50"/>
                      <a:pt x="508" y="96"/>
                    </a:cubicBezTo>
                    <a:cubicBezTo>
                      <a:pt x="480" y="90"/>
                      <a:pt x="443" y="78"/>
                      <a:pt x="408" y="89"/>
                    </a:cubicBezTo>
                    <a:cubicBezTo>
                      <a:pt x="369" y="100"/>
                      <a:pt x="348" y="130"/>
                      <a:pt x="323" y="155"/>
                    </a:cubicBezTo>
                    <a:cubicBezTo>
                      <a:pt x="272" y="205"/>
                      <a:pt x="222" y="255"/>
                      <a:pt x="172" y="305"/>
                    </a:cubicBezTo>
                    <a:cubicBezTo>
                      <a:pt x="178" y="311"/>
                      <a:pt x="185" y="318"/>
                      <a:pt x="191" y="324"/>
                    </a:cubicBezTo>
                    <a:cubicBezTo>
                      <a:pt x="188" y="328"/>
                      <a:pt x="184" y="332"/>
                      <a:pt x="180" y="336"/>
                    </a:cubicBezTo>
                    <a:cubicBezTo>
                      <a:pt x="160" y="356"/>
                      <a:pt x="140" y="377"/>
                      <a:pt x="121" y="397"/>
                    </a:cubicBezTo>
                    <a:cubicBezTo>
                      <a:pt x="80" y="357"/>
                      <a:pt x="40" y="317"/>
                      <a:pt x="0" y="277"/>
                    </a:cubicBezTo>
                    <a:cubicBezTo>
                      <a:pt x="13" y="263"/>
                      <a:pt x="26" y="250"/>
                      <a:pt x="39" y="237"/>
                    </a:cubicBezTo>
                    <a:cubicBezTo>
                      <a:pt x="50" y="226"/>
                      <a:pt x="61" y="216"/>
                      <a:pt x="72" y="205"/>
                    </a:cubicBezTo>
                    <a:cubicBezTo>
                      <a:pt x="79" y="212"/>
                      <a:pt x="86" y="219"/>
                      <a:pt x="93" y="226"/>
                    </a:cubicBezTo>
                    <a:cubicBezTo>
                      <a:pt x="145" y="174"/>
                      <a:pt x="198" y="123"/>
                      <a:pt x="250" y="71"/>
                    </a:cubicBezTo>
                    <a:cubicBezTo>
                      <a:pt x="267" y="54"/>
                      <a:pt x="284" y="32"/>
                      <a:pt x="305" y="19"/>
                    </a:cubicBezTo>
                    <a:cubicBezTo>
                      <a:pt x="320" y="9"/>
                      <a:pt x="336" y="9"/>
                      <a:pt x="354" y="1"/>
                    </a:cubicBezTo>
                    <a:close/>
                    <a:moveTo>
                      <a:pt x="726" y="59"/>
                    </a:moveTo>
                    <a:cubicBezTo>
                      <a:pt x="744" y="59"/>
                      <a:pt x="759" y="61"/>
                      <a:pt x="773" y="64"/>
                    </a:cubicBezTo>
                    <a:cubicBezTo>
                      <a:pt x="741" y="96"/>
                      <a:pt x="709" y="128"/>
                      <a:pt x="677" y="160"/>
                    </a:cubicBezTo>
                    <a:cubicBezTo>
                      <a:pt x="708" y="191"/>
                      <a:pt x="740" y="223"/>
                      <a:pt x="771" y="254"/>
                    </a:cubicBezTo>
                    <a:cubicBezTo>
                      <a:pt x="803" y="222"/>
                      <a:pt x="835" y="191"/>
                      <a:pt x="867" y="159"/>
                    </a:cubicBezTo>
                    <a:cubicBezTo>
                      <a:pt x="867" y="159"/>
                      <a:pt x="867" y="160"/>
                      <a:pt x="867" y="161"/>
                    </a:cubicBezTo>
                    <a:cubicBezTo>
                      <a:pt x="872" y="171"/>
                      <a:pt x="873" y="193"/>
                      <a:pt x="871" y="206"/>
                    </a:cubicBezTo>
                    <a:cubicBezTo>
                      <a:pt x="860" y="266"/>
                      <a:pt x="830" y="303"/>
                      <a:pt x="774" y="316"/>
                    </a:cubicBezTo>
                    <a:cubicBezTo>
                      <a:pt x="763" y="319"/>
                      <a:pt x="714" y="319"/>
                      <a:pt x="710" y="313"/>
                    </a:cubicBezTo>
                    <a:cubicBezTo>
                      <a:pt x="710" y="313"/>
                      <a:pt x="710" y="313"/>
                      <a:pt x="709" y="313"/>
                    </a:cubicBezTo>
                    <a:cubicBezTo>
                      <a:pt x="669" y="353"/>
                      <a:pt x="629" y="394"/>
                      <a:pt x="589" y="434"/>
                    </a:cubicBezTo>
                    <a:cubicBezTo>
                      <a:pt x="680" y="522"/>
                      <a:pt x="772" y="609"/>
                      <a:pt x="863" y="696"/>
                    </a:cubicBezTo>
                    <a:cubicBezTo>
                      <a:pt x="859" y="709"/>
                      <a:pt x="841" y="720"/>
                      <a:pt x="832" y="729"/>
                    </a:cubicBezTo>
                    <a:cubicBezTo>
                      <a:pt x="806" y="755"/>
                      <a:pt x="780" y="781"/>
                      <a:pt x="754" y="807"/>
                    </a:cubicBezTo>
                    <a:cubicBezTo>
                      <a:pt x="666" y="716"/>
                      <a:pt x="579" y="624"/>
                      <a:pt x="491" y="533"/>
                    </a:cubicBezTo>
                    <a:cubicBezTo>
                      <a:pt x="452" y="571"/>
                      <a:pt x="414" y="609"/>
                      <a:pt x="375" y="647"/>
                    </a:cubicBezTo>
                    <a:cubicBezTo>
                      <a:pt x="410" y="746"/>
                      <a:pt x="317" y="828"/>
                      <a:pt x="222" y="805"/>
                    </a:cubicBezTo>
                    <a:cubicBezTo>
                      <a:pt x="253" y="773"/>
                      <a:pt x="285" y="742"/>
                      <a:pt x="317" y="710"/>
                    </a:cubicBezTo>
                    <a:cubicBezTo>
                      <a:pt x="286" y="678"/>
                      <a:pt x="255" y="647"/>
                      <a:pt x="224" y="615"/>
                    </a:cubicBezTo>
                    <a:cubicBezTo>
                      <a:pt x="192" y="647"/>
                      <a:pt x="160" y="679"/>
                      <a:pt x="128" y="711"/>
                    </a:cubicBezTo>
                    <a:cubicBezTo>
                      <a:pt x="128" y="710"/>
                      <a:pt x="127" y="710"/>
                      <a:pt x="126" y="710"/>
                    </a:cubicBezTo>
                    <a:cubicBezTo>
                      <a:pt x="116" y="622"/>
                      <a:pt x="152" y="566"/>
                      <a:pt x="226" y="552"/>
                    </a:cubicBezTo>
                    <a:cubicBezTo>
                      <a:pt x="247" y="548"/>
                      <a:pt x="266" y="554"/>
                      <a:pt x="284" y="555"/>
                    </a:cubicBezTo>
                    <a:cubicBezTo>
                      <a:pt x="323" y="516"/>
                      <a:pt x="362" y="477"/>
                      <a:pt x="400" y="438"/>
                    </a:cubicBezTo>
                    <a:cubicBezTo>
                      <a:pt x="395" y="433"/>
                      <a:pt x="390" y="428"/>
                      <a:pt x="385" y="423"/>
                    </a:cubicBezTo>
                    <a:cubicBezTo>
                      <a:pt x="333" y="368"/>
                      <a:pt x="281" y="314"/>
                      <a:pt x="229" y="259"/>
                    </a:cubicBezTo>
                    <a:cubicBezTo>
                      <a:pt x="258" y="230"/>
                      <a:pt x="287" y="201"/>
                      <a:pt x="316" y="172"/>
                    </a:cubicBezTo>
                    <a:cubicBezTo>
                      <a:pt x="322" y="178"/>
                      <a:pt x="327" y="184"/>
                      <a:pt x="333" y="190"/>
                    </a:cubicBezTo>
                    <a:cubicBezTo>
                      <a:pt x="387" y="241"/>
                      <a:pt x="440" y="292"/>
                      <a:pt x="494" y="344"/>
                    </a:cubicBezTo>
                    <a:cubicBezTo>
                      <a:pt x="535" y="303"/>
                      <a:pt x="576" y="262"/>
                      <a:pt x="617" y="221"/>
                    </a:cubicBezTo>
                    <a:cubicBezTo>
                      <a:pt x="617" y="221"/>
                      <a:pt x="617" y="220"/>
                      <a:pt x="617" y="220"/>
                    </a:cubicBezTo>
                    <a:cubicBezTo>
                      <a:pt x="610" y="145"/>
                      <a:pt x="629" y="94"/>
                      <a:pt x="684" y="70"/>
                    </a:cubicBezTo>
                    <a:cubicBezTo>
                      <a:pt x="697" y="65"/>
                      <a:pt x="712" y="65"/>
                      <a:pt x="726" y="59"/>
                    </a:cubicBezTo>
                    <a:close/>
                    <a:moveTo>
                      <a:pt x="209" y="67"/>
                    </a:moveTo>
                    <a:cubicBezTo>
                      <a:pt x="215" y="72"/>
                      <a:pt x="221" y="78"/>
                      <a:pt x="226" y="83"/>
                    </a:cubicBezTo>
                    <a:cubicBezTo>
                      <a:pt x="198" y="112"/>
                      <a:pt x="169" y="141"/>
                      <a:pt x="141" y="169"/>
                    </a:cubicBezTo>
                    <a:cubicBezTo>
                      <a:pt x="135" y="164"/>
                      <a:pt x="130" y="158"/>
                      <a:pt x="124" y="153"/>
                    </a:cubicBezTo>
                    <a:cubicBezTo>
                      <a:pt x="153" y="124"/>
                      <a:pt x="181" y="96"/>
                      <a:pt x="209"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1800" dirty="0">
                  <a:solidFill>
                    <a:schemeClr val="accent1">
                      <a:lumMod val="10000"/>
                    </a:schemeClr>
                  </a:solidFill>
                </a:endParaRPr>
              </a:p>
            </p:txBody>
          </p:sp>
        </p:grpSp>
      </p:grpSp>
      <p:sp>
        <p:nvSpPr>
          <p:cNvPr id="20506" name="Text Box 25"/>
          <p:cNvSpPr txBox="1">
            <a:spLocks noChangeArrowheads="1"/>
          </p:cNvSpPr>
          <p:nvPr/>
        </p:nvSpPr>
        <p:spPr bwMode="auto">
          <a:xfrm>
            <a:off x="5844546" y="6332742"/>
            <a:ext cx="2667000" cy="775593"/>
          </a:xfrm>
          <a:prstGeom prst="rect">
            <a:avLst/>
          </a:prstGeom>
          <a:noFill/>
          <a:ln>
            <a:noFill/>
          </a:ln>
          <a:effectLst>
            <a:prstShdw prst="shdw17" dist="17961" dir="2700000">
              <a:srgbClr val="004373"/>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9687" tIns="54862" rIns="109687" bIns="54862">
            <a:spAutoFit/>
          </a:bodyPr>
          <a:lstStyle>
            <a:lvl1pPr marL="171450" indent="-171450">
              <a:defRPr sz="1500">
                <a:solidFill>
                  <a:schemeClr val="tx1"/>
                </a:solidFill>
                <a:latin typeface="Calibri" pitchFamily="34" charset="0"/>
                <a:ea typeface="MS PGothic" pitchFamily="34" charset="-128"/>
              </a:defRPr>
            </a:lvl1pPr>
            <a:lvl2pPr marL="742950" indent="-285750">
              <a:defRPr sz="1500">
                <a:solidFill>
                  <a:schemeClr val="tx1"/>
                </a:solidFill>
                <a:latin typeface="Calibri" pitchFamily="34" charset="0"/>
                <a:ea typeface="MS PGothic" pitchFamily="34" charset="-128"/>
              </a:defRPr>
            </a:lvl2pPr>
            <a:lvl3pPr marL="1143000" indent="-228600">
              <a:defRPr sz="1500">
                <a:solidFill>
                  <a:schemeClr val="tx1"/>
                </a:solidFill>
                <a:latin typeface="Calibri" pitchFamily="34" charset="0"/>
                <a:ea typeface="MS PGothic" pitchFamily="34" charset="-128"/>
              </a:defRPr>
            </a:lvl3pPr>
            <a:lvl4pPr marL="1600200" indent="-228600">
              <a:defRPr sz="1500">
                <a:solidFill>
                  <a:schemeClr val="tx1"/>
                </a:solidFill>
                <a:latin typeface="Calibri" pitchFamily="34" charset="0"/>
                <a:ea typeface="MS PGothic" pitchFamily="34" charset="-128"/>
              </a:defRPr>
            </a:lvl4pPr>
            <a:lvl5pPr marL="2057400" indent="-228600">
              <a:defRPr sz="1500">
                <a:solidFill>
                  <a:schemeClr val="tx1"/>
                </a:solidFill>
                <a:latin typeface="Calibri" pitchFamily="34" charset="0"/>
                <a:ea typeface="MS PGothic" pitchFamily="34" charset="-128"/>
              </a:defRPr>
            </a:lvl5pPr>
            <a:lvl6pPr marL="2514600" indent="-228600" defTabSz="787400" eaLnBrk="0" fontAlgn="base" hangingPunct="0">
              <a:spcBef>
                <a:spcPct val="0"/>
              </a:spcBef>
              <a:spcAft>
                <a:spcPct val="0"/>
              </a:spcAft>
              <a:defRPr sz="1500">
                <a:solidFill>
                  <a:schemeClr val="tx1"/>
                </a:solidFill>
                <a:latin typeface="Calibri" pitchFamily="34" charset="0"/>
                <a:ea typeface="MS PGothic" pitchFamily="34" charset="-128"/>
              </a:defRPr>
            </a:lvl6pPr>
            <a:lvl7pPr marL="2971800" indent="-228600" defTabSz="787400" eaLnBrk="0" fontAlgn="base" hangingPunct="0">
              <a:spcBef>
                <a:spcPct val="0"/>
              </a:spcBef>
              <a:spcAft>
                <a:spcPct val="0"/>
              </a:spcAft>
              <a:defRPr sz="1500">
                <a:solidFill>
                  <a:schemeClr val="tx1"/>
                </a:solidFill>
                <a:latin typeface="Calibri" pitchFamily="34" charset="0"/>
                <a:ea typeface="MS PGothic" pitchFamily="34" charset="-128"/>
              </a:defRPr>
            </a:lvl7pPr>
            <a:lvl8pPr marL="3429000" indent="-228600" defTabSz="787400" eaLnBrk="0" fontAlgn="base" hangingPunct="0">
              <a:spcBef>
                <a:spcPct val="0"/>
              </a:spcBef>
              <a:spcAft>
                <a:spcPct val="0"/>
              </a:spcAft>
              <a:defRPr sz="1500">
                <a:solidFill>
                  <a:schemeClr val="tx1"/>
                </a:solidFill>
                <a:latin typeface="Calibri" pitchFamily="34" charset="0"/>
                <a:ea typeface="MS PGothic" pitchFamily="34" charset="-128"/>
              </a:defRPr>
            </a:lvl8pPr>
            <a:lvl9pPr marL="3886200" indent="-228600" defTabSz="787400" eaLnBrk="0" fontAlgn="base" hangingPunct="0">
              <a:spcBef>
                <a:spcPct val="0"/>
              </a:spcBef>
              <a:spcAft>
                <a:spcPct val="0"/>
              </a:spcAft>
              <a:defRPr sz="1500">
                <a:solidFill>
                  <a:schemeClr val="tx1"/>
                </a:solidFill>
                <a:latin typeface="Calibri" pitchFamily="34" charset="0"/>
                <a:ea typeface="MS PGothic" pitchFamily="34" charset="-128"/>
              </a:defRPr>
            </a:lvl9pPr>
          </a:lstStyle>
          <a:p>
            <a:pPr>
              <a:buFont typeface="Arial" pitchFamily="34" charset="0"/>
              <a:buChar char="•"/>
            </a:pPr>
            <a:r>
              <a:rPr lang="en-US" altLang="en-US" sz="1440" dirty="0">
                <a:solidFill>
                  <a:schemeClr val="accent1">
                    <a:lumMod val="10000"/>
                  </a:schemeClr>
                </a:solidFill>
                <a:latin typeface="Arail"/>
                <a:ea typeface="Gill Sans"/>
                <a:cs typeface="Gill Sans"/>
              </a:rPr>
              <a:t>24 x7 availability</a:t>
            </a:r>
          </a:p>
          <a:p>
            <a:pPr>
              <a:buFont typeface="Arial" pitchFamily="34" charset="0"/>
              <a:buChar char="•"/>
            </a:pPr>
            <a:r>
              <a:rPr lang="en-US" altLang="en-US" sz="1440" dirty="0">
                <a:solidFill>
                  <a:schemeClr val="accent1">
                    <a:lumMod val="10000"/>
                  </a:schemeClr>
                </a:solidFill>
                <a:latin typeface="Arail"/>
                <a:ea typeface="Gill Sans"/>
                <a:cs typeface="Gill Sans"/>
              </a:rPr>
              <a:t>Rock solid security</a:t>
            </a:r>
          </a:p>
          <a:p>
            <a:pPr>
              <a:buFont typeface="Arial" pitchFamily="34" charset="0"/>
              <a:buChar char="•"/>
            </a:pPr>
            <a:r>
              <a:rPr lang="en-US" altLang="en-US" sz="1440" dirty="0">
                <a:solidFill>
                  <a:schemeClr val="accent1">
                    <a:lumMod val="10000"/>
                  </a:schemeClr>
                </a:solidFill>
                <a:latin typeface="Arail"/>
                <a:ea typeface="Gill Sans"/>
                <a:cs typeface="Gill Sans"/>
              </a:rPr>
              <a:t>Deployment flexibility</a:t>
            </a:r>
          </a:p>
        </p:txBody>
      </p:sp>
      <p:grpSp>
        <p:nvGrpSpPr>
          <p:cNvPr id="20509" name="Group 4"/>
          <p:cNvGrpSpPr>
            <a:grpSpLocks/>
          </p:cNvGrpSpPr>
          <p:nvPr/>
        </p:nvGrpSpPr>
        <p:grpSpPr bwMode="auto">
          <a:xfrm>
            <a:off x="12264863" y="5339754"/>
            <a:ext cx="739305" cy="893761"/>
            <a:chOff x="10056019" y="4420090"/>
            <a:chExt cx="786470" cy="991817"/>
          </a:xfrm>
        </p:grpSpPr>
        <p:sp>
          <p:nvSpPr>
            <p:cNvPr id="20518" name="Rectangle 31"/>
            <p:cNvSpPr>
              <a:spLocks noChangeArrowheads="1"/>
            </p:cNvSpPr>
            <p:nvPr/>
          </p:nvSpPr>
          <p:spPr bwMode="auto">
            <a:xfrm>
              <a:off x="10056019" y="5080752"/>
              <a:ext cx="786470" cy="331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500">
                  <a:solidFill>
                    <a:schemeClr val="tx1"/>
                  </a:solidFill>
                  <a:latin typeface="Calibri" pitchFamily="34" charset="0"/>
                  <a:ea typeface="MS PGothic" pitchFamily="34" charset="-128"/>
                </a:defRPr>
              </a:lvl1pPr>
              <a:lvl2pPr marL="742950" indent="-285750">
                <a:defRPr sz="1500">
                  <a:solidFill>
                    <a:schemeClr val="tx1"/>
                  </a:solidFill>
                  <a:latin typeface="Calibri" pitchFamily="34" charset="0"/>
                  <a:ea typeface="MS PGothic" pitchFamily="34" charset="-128"/>
                </a:defRPr>
              </a:lvl2pPr>
              <a:lvl3pPr marL="1143000" indent="-228600">
                <a:defRPr sz="1500">
                  <a:solidFill>
                    <a:schemeClr val="tx1"/>
                  </a:solidFill>
                  <a:latin typeface="Calibri" pitchFamily="34" charset="0"/>
                  <a:ea typeface="MS PGothic" pitchFamily="34" charset="-128"/>
                </a:defRPr>
              </a:lvl3pPr>
              <a:lvl4pPr marL="1600200" indent="-228600">
                <a:defRPr sz="1500">
                  <a:solidFill>
                    <a:schemeClr val="tx1"/>
                  </a:solidFill>
                  <a:latin typeface="Calibri" pitchFamily="34" charset="0"/>
                  <a:ea typeface="MS PGothic" pitchFamily="34" charset="-128"/>
                </a:defRPr>
              </a:lvl4pPr>
              <a:lvl5pPr marL="2057400" indent="-228600">
                <a:defRPr sz="1500">
                  <a:solidFill>
                    <a:schemeClr val="tx1"/>
                  </a:solidFill>
                  <a:latin typeface="Calibri" pitchFamily="34" charset="0"/>
                  <a:ea typeface="MS PGothic" pitchFamily="34" charset="-128"/>
                </a:defRPr>
              </a:lvl5pPr>
              <a:lvl6pPr marL="2514600" indent="-228600" defTabSz="787400" eaLnBrk="0" fontAlgn="base" hangingPunct="0">
                <a:spcBef>
                  <a:spcPct val="0"/>
                </a:spcBef>
                <a:spcAft>
                  <a:spcPct val="0"/>
                </a:spcAft>
                <a:defRPr sz="1500">
                  <a:solidFill>
                    <a:schemeClr val="tx1"/>
                  </a:solidFill>
                  <a:latin typeface="Calibri" pitchFamily="34" charset="0"/>
                  <a:ea typeface="MS PGothic" pitchFamily="34" charset="-128"/>
                </a:defRPr>
              </a:lvl6pPr>
              <a:lvl7pPr marL="2971800" indent="-228600" defTabSz="787400" eaLnBrk="0" fontAlgn="base" hangingPunct="0">
                <a:spcBef>
                  <a:spcPct val="0"/>
                </a:spcBef>
                <a:spcAft>
                  <a:spcPct val="0"/>
                </a:spcAft>
                <a:defRPr sz="1500">
                  <a:solidFill>
                    <a:schemeClr val="tx1"/>
                  </a:solidFill>
                  <a:latin typeface="Calibri" pitchFamily="34" charset="0"/>
                  <a:ea typeface="MS PGothic" pitchFamily="34" charset="-128"/>
                </a:defRPr>
              </a:lvl7pPr>
              <a:lvl8pPr marL="3429000" indent="-228600" defTabSz="787400" eaLnBrk="0" fontAlgn="base" hangingPunct="0">
                <a:spcBef>
                  <a:spcPct val="0"/>
                </a:spcBef>
                <a:spcAft>
                  <a:spcPct val="0"/>
                </a:spcAft>
                <a:defRPr sz="1500">
                  <a:solidFill>
                    <a:schemeClr val="tx1"/>
                  </a:solidFill>
                  <a:latin typeface="Calibri" pitchFamily="34" charset="0"/>
                  <a:ea typeface="MS PGothic" pitchFamily="34" charset="-128"/>
                </a:defRPr>
              </a:lvl8pPr>
              <a:lvl9pPr marL="3886200" indent="-228600" defTabSz="787400" eaLnBrk="0" fontAlgn="base" hangingPunct="0">
                <a:spcBef>
                  <a:spcPct val="0"/>
                </a:spcBef>
                <a:spcAft>
                  <a:spcPct val="0"/>
                </a:spcAft>
                <a:defRPr sz="1500">
                  <a:solidFill>
                    <a:schemeClr val="tx1"/>
                  </a:solidFill>
                  <a:latin typeface="Calibri" pitchFamily="34" charset="0"/>
                  <a:ea typeface="MS PGothic" pitchFamily="34" charset="-128"/>
                </a:defRPr>
              </a:lvl9pPr>
            </a:lstStyle>
            <a:p>
              <a:pPr algn="ctr" eaLnBrk="1">
                <a:lnSpc>
                  <a:spcPct val="93000"/>
                </a:lnSpc>
                <a:buClr>
                  <a:srgbClr val="000000"/>
                </a:buClr>
                <a:buSzPct val="100000"/>
                <a:buFont typeface="Times New Roman" pitchFamily="18" charset="0"/>
                <a:buNone/>
              </a:pPr>
              <a:r>
                <a:rPr lang="en-US" altLang="en-US" sz="1440" b="1" dirty="0">
                  <a:solidFill>
                    <a:schemeClr val="accent1">
                      <a:lumMod val="10000"/>
                    </a:schemeClr>
                  </a:solidFill>
                  <a:latin typeface="Arail"/>
                  <a:ea typeface="MS Gothic" pitchFamily="49" charset="-128"/>
                  <a:cs typeface="Gill Sans"/>
                </a:rPr>
                <a:t>Mobile</a:t>
              </a:r>
            </a:p>
          </p:txBody>
        </p:sp>
        <p:grpSp>
          <p:nvGrpSpPr>
            <p:cNvPr id="20521" name="Group 13"/>
            <p:cNvGrpSpPr>
              <a:grpSpLocks/>
            </p:cNvGrpSpPr>
            <p:nvPr/>
          </p:nvGrpSpPr>
          <p:grpSpPr bwMode="auto">
            <a:xfrm>
              <a:off x="10107477" y="4420090"/>
              <a:ext cx="663500" cy="624191"/>
              <a:chOff x="5029200" y="2252133"/>
              <a:chExt cx="1307592" cy="1307592"/>
            </a:xfrm>
          </p:grpSpPr>
          <p:sp>
            <p:nvSpPr>
              <p:cNvPr id="90" name="Donut 21"/>
              <p:cNvSpPr>
                <a:spLocks/>
              </p:cNvSpPr>
              <p:nvPr/>
            </p:nvSpPr>
            <p:spPr bwMode="auto">
              <a:xfrm>
                <a:off x="5029961" y="2252133"/>
                <a:ext cx="1308135" cy="1306418"/>
              </a:xfrm>
              <a:custGeom>
                <a:avLst/>
                <a:gdLst>
                  <a:gd name="T0" fmla="*/ 0 w 1308522"/>
                  <a:gd name="T1" fmla="*/ 654073 h 1308146"/>
                  <a:gd name="T2" fmla="*/ 654261 w 1308522"/>
                  <a:gd name="T3" fmla="*/ 0 h 1308146"/>
                  <a:gd name="T4" fmla="*/ 1308522 w 1308522"/>
                  <a:gd name="T5" fmla="*/ 654073 h 1308146"/>
                  <a:gd name="T6" fmla="*/ 654261 w 1308522"/>
                  <a:gd name="T7" fmla="*/ 1308146 h 1308146"/>
                  <a:gd name="T8" fmla="*/ 0 w 1308522"/>
                  <a:gd name="T9" fmla="*/ 654073 h 1308146"/>
                  <a:gd name="T10" fmla="*/ 109008 w 1308522"/>
                  <a:gd name="T11" fmla="*/ 654073 h 1308146"/>
                  <a:gd name="T12" fmla="*/ 654261 w 1308522"/>
                  <a:gd name="T13" fmla="*/ 1199138 h 1308146"/>
                  <a:gd name="T14" fmla="*/ 1199514 w 1308522"/>
                  <a:gd name="T15" fmla="*/ 654073 h 1308146"/>
                  <a:gd name="T16" fmla="*/ 654261 w 1308522"/>
                  <a:gd name="T17" fmla="*/ 109008 h 1308146"/>
                  <a:gd name="T18" fmla="*/ 109008 w 1308522"/>
                  <a:gd name="T19" fmla="*/ 654073 h 1308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8522" h="1308146">
                    <a:moveTo>
                      <a:pt x="0" y="654073"/>
                    </a:moveTo>
                    <a:cubicBezTo>
                      <a:pt x="0" y="292838"/>
                      <a:pt x="292923" y="0"/>
                      <a:pt x="654261" y="0"/>
                    </a:cubicBezTo>
                    <a:cubicBezTo>
                      <a:pt x="1015599" y="0"/>
                      <a:pt x="1308522" y="292838"/>
                      <a:pt x="1308522" y="654073"/>
                    </a:cubicBezTo>
                    <a:cubicBezTo>
                      <a:pt x="1308522" y="1015308"/>
                      <a:pt x="1015599" y="1308146"/>
                      <a:pt x="654261" y="1308146"/>
                    </a:cubicBezTo>
                    <a:cubicBezTo>
                      <a:pt x="292923" y="1308146"/>
                      <a:pt x="0" y="1015308"/>
                      <a:pt x="0" y="654073"/>
                    </a:cubicBezTo>
                    <a:close/>
                    <a:moveTo>
                      <a:pt x="109008" y="654073"/>
                    </a:moveTo>
                    <a:cubicBezTo>
                      <a:pt x="109008" y="955104"/>
                      <a:pt x="353126" y="1199138"/>
                      <a:pt x="654261" y="1199138"/>
                    </a:cubicBezTo>
                    <a:cubicBezTo>
                      <a:pt x="955396" y="1199138"/>
                      <a:pt x="1199514" y="955104"/>
                      <a:pt x="1199514" y="654073"/>
                    </a:cubicBezTo>
                    <a:cubicBezTo>
                      <a:pt x="1199514" y="353042"/>
                      <a:pt x="955396" y="109008"/>
                      <a:pt x="654261" y="109008"/>
                    </a:cubicBezTo>
                    <a:cubicBezTo>
                      <a:pt x="353126" y="109008"/>
                      <a:pt x="109008" y="353042"/>
                      <a:pt x="109008" y="654073"/>
                    </a:cubicBezTo>
                    <a:close/>
                  </a:path>
                </a:pathLst>
              </a:custGeom>
              <a:solidFill>
                <a:srgbClr val="801B7D"/>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tIns="2084832" anchor="ctr"/>
              <a:lstStyle/>
              <a:p>
                <a:pPr>
                  <a:defRPr/>
                </a:pPr>
                <a:endParaRPr lang="en-US" sz="1800" dirty="0">
                  <a:solidFill>
                    <a:schemeClr val="accent1">
                      <a:lumMod val="10000"/>
                    </a:schemeClr>
                  </a:solidFill>
                </a:endParaRPr>
              </a:p>
            </p:txBody>
          </p:sp>
          <p:pic>
            <p:nvPicPr>
              <p:cNvPr id="91" name="Picture 90"/>
              <p:cNvPicPr>
                <a:picLocks noChangeAspect="1"/>
              </p:cNvPicPr>
              <p:nvPr/>
            </p:nvPicPr>
            <p:blipFill>
              <a:blip r:embed="rId3"/>
              <a:srcRect/>
              <a:stretch>
                <a:fillRect/>
              </a:stretch>
            </p:blipFill>
            <p:spPr bwMode="auto">
              <a:xfrm>
                <a:off x="5334080" y="2619700"/>
                <a:ext cx="699894" cy="571283"/>
              </a:xfrm>
              <a:prstGeom prst="rect">
                <a:avLst/>
              </a:prstGeom>
              <a:noFill/>
              <a:ln>
                <a:noFill/>
              </a:ln>
              <a:effectLst>
                <a:outerShdw blurRad="50800" dist="38100" dir="8100000" algn="tr"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20511" name="Title 1"/>
          <p:cNvSpPr txBox="1">
            <a:spLocks/>
          </p:cNvSpPr>
          <p:nvPr/>
        </p:nvSpPr>
        <p:spPr bwMode="auto">
          <a:xfrm>
            <a:off x="6153157" y="2289395"/>
            <a:ext cx="1508760"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9685" tIns="54862" rIns="109685" bIns="54862" anchor="ctr"/>
          <a:lstStyle>
            <a:lvl1pPr defTabSz="342900">
              <a:spcBef>
                <a:spcPct val="20000"/>
              </a:spcBef>
              <a:buFont typeface="Arial" pitchFamily="34" charset="0"/>
              <a:buChar char="•"/>
              <a:defRPr sz="2800">
                <a:solidFill>
                  <a:schemeClr val="tx1"/>
                </a:solidFill>
                <a:latin typeface="Arial" pitchFamily="34" charset="0"/>
                <a:cs typeface="Arial" pitchFamily="34" charset="0"/>
              </a:defRPr>
            </a:lvl1pPr>
            <a:lvl2pPr marL="868363" indent="-331788" defTabSz="342900">
              <a:spcBef>
                <a:spcPct val="20000"/>
              </a:spcBef>
              <a:buFont typeface="Arial" pitchFamily="34" charset="0"/>
              <a:buChar char="–"/>
              <a:defRPr sz="2300">
                <a:solidFill>
                  <a:schemeClr val="tx1"/>
                </a:solidFill>
                <a:latin typeface="Arial" pitchFamily="34" charset="0"/>
                <a:cs typeface="Arial" pitchFamily="34" charset="0"/>
              </a:defRPr>
            </a:lvl2pPr>
            <a:lvl3pPr marL="1338263" indent="-265113" defTabSz="342900">
              <a:spcBef>
                <a:spcPct val="20000"/>
              </a:spcBef>
              <a:buFont typeface="Arial" pitchFamily="34" charset="0"/>
              <a:buChar char="•"/>
              <a:defRPr>
                <a:solidFill>
                  <a:schemeClr val="tx1"/>
                </a:solidFill>
                <a:latin typeface="Arial" pitchFamily="34" charset="0"/>
                <a:cs typeface="Arial" pitchFamily="34" charset="0"/>
              </a:defRPr>
            </a:lvl3pPr>
            <a:lvl4pPr marL="1874838" indent="-265113" defTabSz="342900">
              <a:spcBef>
                <a:spcPct val="20000"/>
              </a:spcBef>
              <a:buFont typeface="Arial" pitchFamily="34" charset="0"/>
              <a:buChar char="–"/>
              <a:defRPr sz="1900">
                <a:solidFill>
                  <a:schemeClr val="tx1"/>
                </a:solidFill>
                <a:latin typeface="Arial" pitchFamily="34" charset="0"/>
                <a:cs typeface="Arial" pitchFamily="34" charset="0"/>
              </a:defRPr>
            </a:lvl4pPr>
            <a:lvl5pPr marL="2409825" indent="-265113" defTabSz="342900">
              <a:spcBef>
                <a:spcPct val="20000"/>
              </a:spcBef>
              <a:buFont typeface="Arial" pitchFamily="34" charset="0"/>
              <a:buChar char="»"/>
              <a:defRPr sz="1900">
                <a:solidFill>
                  <a:schemeClr val="tx1"/>
                </a:solidFill>
                <a:latin typeface="Arial" pitchFamily="34" charset="0"/>
                <a:cs typeface="Arial" pitchFamily="34" charset="0"/>
              </a:defRPr>
            </a:lvl5pPr>
            <a:lvl6pPr marL="2867025" indent="-265113" defTabSz="342900" eaLnBrk="0" fontAlgn="base" hangingPunct="0">
              <a:spcBef>
                <a:spcPct val="20000"/>
              </a:spcBef>
              <a:spcAft>
                <a:spcPct val="0"/>
              </a:spcAft>
              <a:buFont typeface="Arial" pitchFamily="34" charset="0"/>
              <a:buChar char="»"/>
              <a:defRPr sz="1900">
                <a:solidFill>
                  <a:schemeClr val="tx1"/>
                </a:solidFill>
                <a:latin typeface="Arial" pitchFamily="34" charset="0"/>
                <a:cs typeface="Arial" pitchFamily="34" charset="0"/>
              </a:defRPr>
            </a:lvl6pPr>
            <a:lvl7pPr marL="3324225" indent="-265113" defTabSz="342900" eaLnBrk="0" fontAlgn="base" hangingPunct="0">
              <a:spcBef>
                <a:spcPct val="20000"/>
              </a:spcBef>
              <a:spcAft>
                <a:spcPct val="0"/>
              </a:spcAft>
              <a:buFont typeface="Arial" pitchFamily="34" charset="0"/>
              <a:buChar char="»"/>
              <a:defRPr sz="1900">
                <a:solidFill>
                  <a:schemeClr val="tx1"/>
                </a:solidFill>
                <a:latin typeface="Arial" pitchFamily="34" charset="0"/>
                <a:cs typeface="Arial" pitchFamily="34" charset="0"/>
              </a:defRPr>
            </a:lvl7pPr>
            <a:lvl8pPr marL="3781425" indent="-265113" defTabSz="342900" eaLnBrk="0" fontAlgn="base" hangingPunct="0">
              <a:spcBef>
                <a:spcPct val="20000"/>
              </a:spcBef>
              <a:spcAft>
                <a:spcPct val="0"/>
              </a:spcAft>
              <a:buFont typeface="Arial" pitchFamily="34" charset="0"/>
              <a:buChar char="»"/>
              <a:defRPr sz="1900">
                <a:solidFill>
                  <a:schemeClr val="tx1"/>
                </a:solidFill>
                <a:latin typeface="Arial" pitchFamily="34" charset="0"/>
                <a:cs typeface="Arial" pitchFamily="34" charset="0"/>
              </a:defRPr>
            </a:lvl8pPr>
            <a:lvl9pPr marL="4238625" indent="-265113" defTabSz="342900" eaLnBrk="0" fontAlgn="base" hangingPunct="0">
              <a:spcBef>
                <a:spcPct val="20000"/>
              </a:spcBef>
              <a:spcAft>
                <a:spcPct val="0"/>
              </a:spcAft>
              <a:buFont typeface="Arial" pitchFamily="34" charset="0"/>
              <a:buChar char="»"/>
              <a:defRPr sz="1900">
                <a:solidFill>
                  <a:schemeClr val="tx1"/>
                </a:solidFill>
                <a:latin typeface="Arial" pitchFamily="34" charset="0"/>
                <a:cs typeface="Arial" pitchFamily="34" charset="0"/>
              </a:defRPr>
            </a:lvl9pPr>
          </a:lstStyle>
          <a:p>
            <a:pPr>
              <a:lnSpc>
                <a:spcPct val="85000"/>
              </a:lnSpc>
              <a:spcBef>
                <a:spcPct val="0"/>
              </a:spcBef>
              <a:buFontTx/>
              <a:buNone/>
            </a:pPr>
            <a:r>
              <a:rPr lang="en-US" altLang="en-US" sz="3840" b="1" dirty="0">
                <a:solidFill>
                  <a:srgbClr val="008BC0"/>
                </a:solidFill>
              </a:rPr>
              <a:t>Plus </a:t>
            </a:r>
          </a:p>
        </p:txBody>
      </p:sp>
      <p:grpSp>
        <p:nvGrpSpPr>
          <p:cNvPr id="4" name="Group 3"/>
          <p:cNvGrpSpPr/>
          <p:nvPr/>
        </p:nvGrpSpPr>
        <p:grpSpPr>
          <a:xfrm>
            <a:off x="13523738" y="5320733"/>
            <a:ext cx="623955" cy="913151"/>
            <a:chOff x="8343900" y="4433888"/>
            <a:chExt cx="498475" cy="760956"/>
          </a:xfrm>
        </p:grpSpPr>
        <p:sp>
          <p:nvSpPr>
            <p:cNvPr id="101" name="Rectangle 33"/>
            <p:cNvSpPr>
              <a:spLocks noChangeArrowheads="1"/>
            </p:cNvSpPr>
            <p:nvPr/>
          </p:nvSpPr>
          <p:spPr bwMode="auto">
            <a:xfrm>
              <a:off x="8382077" y="4946166"/>
              <a:ext cx="451038" cy="248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500">
                  <a:solidFill>
                    <a:schemeClr val="tx1"/>
                  </a:solidFill>
                  <a:latin typeface="Calibri" pitchFamily="34" charset="0"/>
                  <a:ea typeface="MS PGothic" pitchFamily="34" charset="-128"/>
                </a:defRPr>
              </a:lvl1pPr>
              <a:lvl2pPr marL="742950" indent="-285750">
                <a:defRPr sz="1500">
                  <a:solidFill>
                    <a:schemeClr val="tx1"/>
                  </a:solidFill>
                  <a:latin typeface="Calibri" pitchFamily="34" charset="0"/>
                  <a:ea typeface="MS PGothic" pitchFamily="34" charset="-128"/>
                </a:defRPr>
              </a:lvl2pPr>
              <a:lvl3pPr marL="1143000" indent="-228600">
                <a:defRPr sz="1500">
                  <a:solidFill>
                    <a:schemeClr val="tx1"/>
                  </a:solidFill>
                  <a:latin typeface="Calibri" pitchFamily="34" charset="0"/>
                  <a:ea typeface="MS PGothic" pitchFamily="34" charset="-128"/>
                </a:defRPr>
              </a:lvl3pPr>
              <a:lvl4pPr marL="1600200" indent="-228600">
                <a:defRPr sz="1500">
                  <a:solidFill>
                    <a:schemeClr val="tx1"/>
                  </a:solidFill>
                  <a:latin typeface="Calibri" pitchFamily="34" charset="0"/>
                  <a:ea typeface="MS PGothic" pitchFamily="34" charset="-128"/>
                </a:defRPr>
              </a:lvl4pPr>
              <a:lvl5pPr marL="2057400" indent="-228600">
                <a:defRPr sz="1500">
                  <a:solidFill>
                    <a:schemeClr val="tx1"/>
                  </a:solidFill>
                  <a:latin typeface="Calibri" pitchFamily="34" charset="0"/>
                  <a:ea typeface="MS PGothic" pitchFamily="34" charset="-128"/>
                </a:defRPr>
              </a:lvl5pPr>
              <a:lvl6pPr marL="2514600" indent="-228600" defTabSz="787400" eaLnBrk="0" fontAlgn="base" hangingPunct="0">
                <a:spcBef>
                  <a:spcPct val="0"/>
                </a:spcBef>
                <a:spcAft>
                  <a:spcPct val="0"/>
                </a:spcAft>
                <a:defRPr sz="1500">
                  <a:solidFill>
                    <a:schemeClr val="tx1"/>
                  </a:solidFill>
                  <a:latin typeface="Calibri" pitchFamily="34" charset="0"/>
                  <a:ea typeface="MS PGothic" pitchFamily="34" charset="-128"/>
                </a:defRPr>
              </a:lvl6pPr>
              <a:lvl7pPr marL="2971800" indent="-228600" defTabSz="787400" eaLnBrk="0" fontAlgn="base" hangingPunct="0">
                <a:spcBef>
                  <a:spcPct val="0"/>
                </a:spcBef>
                <a:spcAft>
                  <a:spcPct val="0"/>
                </a:spcAft>
                <a:defRPr sz="1500">
                  <a:solidFill>
                    <a:schemeClr val="tx1"/>
                  </a:solidFill>
                  <a:latin typeface="Calibri" pitchFamily="34" charset="0"/>
                  <a:ea typeface="MS PGothic" pitchFamily="34" charset="-128"/>
                </a:defRPr>
              </a:lvl7pPr>
              <a:lvl8pPr marL="3429000" indent="-228600" defTabSz="787400" eaLnBrk="0" fontAlgn="base" hangingPunct="0">
                <a:spcBef>
                  <a:spcPct val="0"/>
                </a:spcBef>
                <a:spcAft>
                  <a:spcPct val="0"/>
                </a:spcAft>
                <a:defRPr sz="1500">
                  <a:solidFill>
                    <a:schemeClr val="tx1"/>
                  </a:solidFill>
                  <a:latin typeface="Calibri" pitchFamily="34" charset="0"/>
                  <a:ea typeface="MS PGothic" pitchFamily="34" charset="-128"/>
                </a:defRPr>
              </a:lvl8pPr>
              <a:lvl9pPr marL="3886200" indent="-228600" defTabSz="787400" eaLnBrk="0" fontAlgn="base" hangingPunct="0">
                <a:spcBef>
                  <a:spcPct val="0"/>
                </a:spcBef>
                <a:spcAft>
                  <a:spcPct val="0"/>
                </a:spcAft>
                <a:defRPr sz="1500">
                  <a:solidFill>
                    <a:schemeClr val="tx1"/>
                  </a:solidFill>
                  <a:latin typeface="Calibri" pitchFamily="34" charset="0"/>
                  <a:ea typeface="MS PGothic" pitchFamily="34" charset="-128"/>
                </a:defRPr>
              </a:lvl9pPr>
            </a:lstStyle>
            <a:p>
              <a:pPr algn="ctr" defTabSz="1462464">
                <a:lnSpc>
                  <a:spcPct val="93000"/>
                </a:lnSpc>
                <a:buClr>
                  <a:srgbClr val="000000"/>
                </a:buClr>
                <a:buSzPct val="100000"/>
                <a:defRPr/>
              </a:pPr>
              <a:r>
                <a:rPr lang="en-US" altLang="en-US" sz="1440" b="1" kern="0" dirty="0">
                  <a:solidFill>
                    <a:srgbClr val="000000"/>
                  </a:solidFill>
                  <a:latin typeface="Arail"/>
                  <a:ea typeface="MS Gothic" pitchFamily="49" charset="-128"/>
                  <a:cs typeface="Gill Sans"/>
                </a:rPr>
                <a:t>Data</a:t>
              </a:r>
            </a:p>
          </p:txBody>
        </p:sp>
        <p:grpSp>
          <p:nvGrpSpPr>
            <p:cNvPr id="102" name="Group 5"/>
            <p:cNvGrpSpPr>
              <a:grpSpLocks/>
            </p:cNvGrpSpPr>
            <p:nvPr/>
          </p:nvGrpSpPr>
          <p:grpSpPr bwMode="auto">
            <a:xfrm>
              <a:off x="8343900" y="4433888"/>
              <a:ext cx="498475" cy="468135"/>
              <a:chOff x="737212" y="1409290"/>
              <a:chExt cx="1307592" cy="1307592"/>
            </a:xfrm>
          </p:grpSpPr>
          <p:sp>
            <p:nvSpPr>
              <p:cNvPr id="103" name="Oval 102"/>
              <p:cNvSpPr/>
              <p:nvPr/>
            </p:nvSpPr>
            <p:spPr>
              <a:xfrm>
                <a:off x="828827" y="1497974"/>
                <a:ext cx="1124363" cy="1130719"/>
              </a:xfrm>
              <a:prstGeom prst="ellipse">
                <a:avLst/>
              </a:prstGeom>
              <a:solidFill>
                <a:srgbClr val="FFFFFF"/>
              </a:solidFill>
              <a:ln w="9525" cap="flat" cmpd="sng" algn="ctr">
                <a:noFill/>
                <a:prstDash val="solid"/>
              </a:ln>
              <a:effectLst/>
            </p:spPr>
            <p:txBody>
              <a:bodyPr tIns="2084832" anchor="ctr"/>
              <a:lstStyle/>
              <a:p>
                <a:pPr algn="ctr" defTabSz="730756">
                  <a:defRPr/>
                </a:pPr>
                <a:endParaRPr lang="en-US" sz="1800" kern="0" dirty="0">
                  <a:solidFill>
                    <a:srgbClr val="FFFFFF"/>
                  </a:solidFill>
                  <a:latin typeface="Arial"/>
                </a:endParaRPr>
              </a:p>
            </p:txBody>
          </p:sp>
          <p:grpSp>
            <p:nvGrpSpPr>
              <p:cNvPr id="104" name="Group 12"/>
              <p:cNvGrpSpPr>
                <a:grpSpLocks/>
              </p:cNvGrpSpPr>
              <p:nvPr/>
            </p:nvGrpSpPr>
            <p:grpSpPr bwMode="auto">
              <a:xfrm>
                <a:off x="737212" y="1409290"/>
                <a:ext cx="1307592" cy="1307592"/>
                <a:chOff x="1219200" y="2252133"/>
                <a:chExt cx="1307592" cy="1307592"/>
              </a:xfrm>
            </p:grpSpPr>
            <p:sp>
              <p:nvSpPr>
                <p:cNvPr id="105" name="Donut 23"/>
                <p:cNvSpPr>
                  <a:spLocks/>
                </p:cNvSpPr>
                <p:nvPr/>
              </p:nvSpPr>
              <p:spPr bwMode="auto">
                <a:xfrm>
                  <a:off x="1219200" y="2252133"/>
                  <a:ext cx="1307592" cy="1308086"/>
                </a:xfrm>
                <a:custGeom>
                  <a:avLst/>
                  <a:gdLst>
                    <a:gd name="T0" fmla="*/ 0 w 1307157"/>
                    <a:gd name="T1" fmla="*/ 654073 h 1308146"/>
                    <a:gd name="T2" fmla="*/ 653579 w 1307157"/>
                    <a:gd name="T3" fmla="*/ 0 h 1308146"/>
                    <a:gd name="T4" fmla="*/ 1307158 w 1307157"/>
                    <a:gd name="T5" fmla="*/ 654073 h 1308146"/>
                    <a:gd name="T6" fmla="*/ 653579 w 1307157"/>
                    <a:gd name="T7" fmla="*/ 1308146 h 1308146"/>
                    <a:gd name="T8" fmla="*/ 0 w 1307157"/>
                    <a:gd name="T9" fmla="*/ 654073 h 1308146"/>
                    <a:gd name="T10" fmla="*/ 108925 w 1307157"/>
                    <a:gd name="T11" fmla="*/ 654073 h 1308146"/>
                    <a:gd name="T12" fmla="*/ 653578 w 1307157"/>
                    <a:gd name="T13" fmla="*/ 1199221 h 1308146"/>
                    <a:gd name="T14" fmla="*/ 1198231 w 1307157"/>
                    <a:gd name="T15" fmla="*/ 654073 h 1308146"/>
                    <a:gd name="T16" fmla="*/ 653578 w 1307157"/>
                    <a:gd name="T17" fmla="*/ 108925 h 1308146"/>
                    <a:gd name="T18" fmla="*/ 108925 w 1307157"/>
                    <a:gd name="T19" fmla="*/ 654073 h 1308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7157" h="1308146">
                      <a:moveTo>
                        <a:pt x="0" y="654073"/>
                      </a:moveTo>
                      <a:cubicBezTo>
                        <a:pt x="0" y="292838"/>
                        <a:pt x="292617" y="0"/>
                        <a:pt x="653579" y="0"/>
                      </a:cubicBezTo>
                      <a:cubicBezTo>
                        <a:pt x="1014541" y="0"/>
                        <a:pt x="1307158" y="292838"/>
                        <a:pt x="1307158" y="654073"/>
                      </a:cubicBezTo>
                      <a:cubicBezTo>
                        <a:pt x="1307158" y="1015308"/>
                        <a:pt x="1014541" y="1308146"/>
                        <a:pt x="653579" y="1308146"/>
                      </a:cubicBezTo>
                      <a:cubicBezTo>
                        <a:pt x="292617" y="1308146"/>
                        <a:pt x="0" y="1015308"/>
                        <a:pt x="0" y="654073"/>
                      </a:cubicBezTo>
                      <a:close/>
                      <a:moveTo>
                        <a:pt x="108925" y="654073"/>
                      </a:moveTo>
                      <a:cubicBezTo>
                        <a:pt x="108925" y="955150"/>
                        <a:pt x="352774" y="1199221"/>
                        <a:pt x="653578" y="1199221"/>
                      </a:cubicBezTo>
                      <a:cubicBezTo>
                        <a:pt x="954382" y="1199221"/>
                        <a:pt x="1198231" y="955150"/>
                        <a:pt x="1198231" y="654073"/>
                      </a:cubicBezTo>
                      <a:cubicBezTo>
                        <a:pt x="1198231" y="352996"/>
                        <a:pt x="954382" y="108925"/>
                        <a:pt x="653578" y="108925"/>
                      </a:cubicBezTo>
                      <a:cubicBezTo>
                        <a:pt x="352774" y="108925"/>
                        <a:pt x="108925" y="352996"/>
                        <a:pt x="108925" y="654073"/>
                      </a:cubicBezTo>
                      <a:close/>
                    </a:path>
                  </a:pathLst>
                </a:custGeom>
                <a:solidFill>
                  <a:srgbClr val="F39228"/>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tIns="2084832" anchor="ctr"/>
                <a:lstStyle/>
                <a:p>
                  <a:pPr defTabSz="1462464">
                    <a:defRPr/>
                  </a:pPr>
                  <a:endParaRPr lang="en-US" sz="1800" kern="0" dirty="0">
                    <a:solidFill>
                      <a:srgbClr val="000000"/>
                    </a:solidFill>
                  </a:endParaRPr>
                </a:p>
              </p:txBody>
            </p:sp>
            <p:pic>
              <p:nvPicPr>
                <p:cNvPr id="107" name="Picture 106"/>
                <p:cNvPicPr>
                  <a:picLocks noChangeAspect="1"/>
                </p:cNvPicPr>
                <p:nvPr/>
              </p:nvPicPr>
              <p:blipFill>
                <a:blip r:embed="rId4"/>
                <a:srcRect/>
                <a:stretch>
                  <a:fillRect/>
                </a:stretch>
              </p:blipFill>
              <p:spPr bwMode="auto">
                <a:xfrm>
                  <a:off x="1569002" y="2562527"/>
                  <a:ext cx="607989" cy="687299"/>
                </a:xfrm>
                <a:prstGeom prst="rect">
                  <a:avLst/>
                </a:prstGeom>
                <a:noFill/>
                <a:ln>
                  <a:noFill/>
                </a:ln>
                <a:effectLst>
                  <a:outerShdw blurRad="50800" dist="38100" dir="8100000" algn="tr"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108" name="Group 1"/>
          <p:cNvGrpSpPr>
            <a:grpSpLocks/>
          </p:cNvGrpSpPr>
          <p:nvPr/>
        </p:nvGrpSpPr>
        <p:grpSpPr bwMode="auto">
          <a:xfrm>
            <a:off x="13523848" y="4013869"/>
            <a:ext cx="623956" cy="916559"/>
            <a:chOff x="11125200" y="3429000"/>
            <a:chExt cx="664035" cy="1016878"/>
          </a:xfrm>
        </p:grpSpPr>
        <p:grpSp>
          <p:nvGrpSpPr>
            <p:cNvPr id="109" name="Group 8"/>
            <p:cNvGrpSpPr>
              <a:grpSpLocks/>
            </p:cNvGrpSpPr>
            <p:nvPr/>
          </p:nvGrpSpPr>
          <p:grpSpPr bwMode="auto">
            <a:xfrm>
              <a:off x="11125200" y="3429000"/>
              <a:ext cx="664035" cy="624233"/>
              <a:chOff x="7089418" y="1389739"/>
              <a:chExt cx="1307592" cy="1307592"/>
            </a:xfrm>
          </p:grpSpPr>
          <p:sp>
            <p:nvSpPr>
              <p:cNvPr id="111" name="Oval 110"/>
              <p:cNvSpPr/>
              <p:nvPr/>
            </p:nvSpPr>
            <p:spPr>
              <a:xfrm>
                <a:off x="7189361" y="1487138"/>
                <a:ext cx="1128528" cy="1128936"/>
              </a:xfrm>
              <a:prstGeom prst="ellipse">
                <a:avLst/>
              </a:prstGeom>
              <a:solidFill>
                <a:srgbClr val="FFFFFF"/>
              </a:solidFill>
              <a:ln w="9525" cap="flat" cmpd="sng" algn="ctr">
                <a:noFill/>
                <a:prstDash val="solid"/>
              </a:ln>
              <a:effectLst/>
            </p:spPr>
            <p:txBody>
              <a:bodyPr tIns="2084832" anchor="ctr"/>
              <a:lstStyle/>
              <a:p>
                <a:pPr algn="ctr" defTabSz="730756">
                  <a:defRPr/>
                </a:pPr>
                <a:endParaRPr lang="en-US" sz="1800" kern="0" dirty="0">
                  <a:solidFill>
                    <a:srgbClr val="FFFFFF"/>
                  </a:solidFill>
                  <a:latin typeface="Arial"/>
                </a:endParaRPr>
              </a:p>
            </p:txBody>
          </p:sp>
          <p:grpSp>
            <p:nvGrpSpPr>
              <p:cNvPr id="112" name="Group 14"/>
              <p:cNvGrpSpPr>
                <a:grpSpLocks/>
              </p:cNvGrpSpPr>
              <p:nvPr/>
            </p:nvGrpSpPr>
            <p:grpSpPr bwMode="auto">
              <a:xfrm>
                <a:off x="7089418" y="1389739"/>
                <a:ext cx="1307592" cy="1307592"/>
                <a:chOff x="6934200" y="2252133"/>
                <a:chExt cx="1307592" cy="1307592"/>
              </a:xfrm>
            </p:grpSpPr>
            <p:sp>
              <p:nvSpPr>
                <p:cNvPr id="113" name="Donut 19"/>
                <p:cNvSpPr>
                  <a:spLocks/>
                </p:cNvSpPr>
                <p:nvPr/>
              </p:nvSpPr>
              <p:spPr bwMode="auto">
                <a:xfrm>
                  <a:off x="6934200" y="2252133"/>
                  <a:ext cx="1307592" cy="1306025"/>
                </a:xfrm>
                <a:custGeom>
                  <a:avLst/>
                  <a:gdLst>
                    <a:gd name="T0" fmla="*/ 0 w 1309052"/>
                    <a:gd name="T1" fmla="*/ 654029 h 1308057"/>
                    <a:gd name="T2" fmla="*/ 654526 w 1309052"/>
                    <a:gd name="T3" fmla="*/ 0 h 1308057"/>
                    <a:gd name="T4" fmla="*/ 1309052 w 1309052"/>
                    <a:gd name="T5" fmla="*/ 654029 h 1308057"/>
                    <a:gd name="T6" fmla="*/ 654526 w 1309052"/>
                    <a:gd name="T7" fmla="*/ 1308058 h 1308057"/>
                    <a:gd name="T8" fmla="*/ 0 w 1309052"/>
                    <a:gd name="T9" fmla="*/ 654029 h 1308057"/>
                    <a:gd name="T10" fmla="*/ 109000 w 1309052"/>
                    <a:gd name="T11" fmla="*/ 654029 h 1308057"/>
                    <a:gd name="T12" fmla="*/ 654526 w 1309052"/>
                    <a:gd name="T13" fmla="*/ 1199057 h 1308057"/>
                    <a:gd name="T14" fmla="*/ 1200052 w 1309052"/>
                    <a:gd name="T15" fmla="*/ 654029 h 1308057"/>
                    <a:gd name="T16" fmla="*/ 654526 w 1309052"/>
                    <a:gd name="T17" fmla="*/ 109001 h 1308057"/>
                    <a:gd name="T18" fmla="*/ 109000 w 1309052"/>
                    <a:gd name="T19" fmla="*/ 654029 h 13080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9052" h="1308057">
                      <a:moveTo>
                        <a:pt x="0" y="654029"/>
                      </a:moveTo>
                      <a:cubicBezTo>
                        <a:pt x="0" y="292819"/>
                        <a:pt x="293041" y="0"/>
                        <a:pt x="654526" y="0"/>
                      </a:cubicBezTo>
                      <a:cubicBezTo>
                        <a:pt x="1016011" y="0"/>
                        <a:pt x="1309052" y="292819"/>
                        <a:pt x="1309052" y="654029"/>
                      </a:cubicBezTo>
                      <a:cubicBezTo>
                        <a:pt x="1309052" y="1015239"/>
                        <a:pt x="1016011" y="1308058"/>
                        <a:pt x="654526" y="1308058"/>
                      </a:cubicBezTo>
                      <a:cubicBezTo>
                        <a:pt x="293041" y="1308058"/>
                        <a:pt x="0" y="1015239"/>
                        <a:pt x="0" y="654029"/>
                      </a:cubicBezTo>
                      <a:close/>
                      <a:moveTo>
                        <a:pt x="109000" y="654029"/>
                      </a:moveTo>
                      <a:cubicBezTo>
                        <a:pt x="109000" y="955040"/>
                        <a:pt x="353240" y="1199057"/>
                        <a:pt x="654526" y="1199057"/>
                      </a:cubicBezTo>
                      <a:cubicBezTo>
                        <a:pt x="955812" y="1199057"/>
                        <a:pt x="1200052" y="955040"/>
                        <a:pt x="1200052" y="654029"/>
                      </a:cubicBezTo>
                      <a:cubicBezTo>
                        <a:pt x="1200052" y="353018"/>
                        <a:pt x="955812" y="109001"/>
                        <a:pt x="654526" y="109001"/>
                      </a:cubicBezTo>
                      <a:cubicBezTo>
                        <a:pt x="353240" y="109001"/>
                        <a:pt x="109000" y="353018"/>
                        <a:pt x="109000" y="654029"/>
                      </a:cubicBezTo>
                      <a:close/>
                    </a:path>
                  </a:pathLst>
                </a:custGeom>
                <a:solidFill>
                  <a:srgbClr val="00A7A0"/>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tIns="2084832" anchor="ctr"/>
                <a:lstStyle/>
                <a:p>
                  <a:pPr defTabSz="1462464">
                    <a:defRPr/>
                  </a:pPr>
                  <a:endParaRPr lang="en-US" sz="1800" kern="0" dirty="0">
                    <a:solidFill>
                      <a:srgbClr val="000000"/>
                    </a:solidFill>
                  </a:endParaRPr>
                </a:p>
              </p:txBody>
            </p:sp>
            <p:pic>
              <p:nvPicPr>
                <p:cNvPr id="114" name="Picture 113"/>
                <p:cNvPicPr>
                  <a:picLocks noChangeAspect="1"/>
                </p:cNvPicPr>
                <p:nvPr/>
              </p:nvPicPr>
              <p:blipFill>
                <a:blip r:embed="rId5"/>
                <a:srcRect/>
                <a:stretch>
                  <a:fillRect/>
                </a:stretch>
              </p:blipFill>
              <p:spPr bwMode="auto">
                <a:xfrm>
                  <a:off x="7263181" y="2584172"/>
                  <a:ext cx="649632" cy="641946"/>
                </a:xfrm>
                <a:prstGeom prst="rect">
                  <a:avLst/>
                </a:prstGeom>
                <a:noFill/>
                <a:ln>
                  <a:noFill/>
                </a:ln>
                <a:effectLst>
                  <a:outerShdw blurRad="50800" dist="38100" dir="8100000" algn="tr"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10" name="Rectangle 33"/>
            <p:cNvSpPr>
              <a:spLocks noChangeArrowheads="1"/>
            </p:cNvSpPr>
            <p:nvPr/>
          </p:nvSpPr>
          <p:spPr bwMode="auto">
            <a:xfrm>
              <a:off x="11198247" y="4114801"/>
              <a:ext cx="503602" cy="331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500">
                  <a:solidFill>
                    <a:schemeClr val="tx1"/>
                  </a:solidFill>
                  <a:latin typeface="Calibri" pitchFamily="34" charset="0"/>
                  <a:ea typeface="MS PGothic" pitchFamily="34" charset="-128"/>
                </a:defRPr>
              </a:lvl1pPr>
              <a:lvl2pPr marL="742950" indent="-285750">
                <a:defRPr sz="1500">
                  <a:solidFill>
                    <a:schemeClr val="tx1"/>
                  </a:solidFill>
                  <a:latin typeface="Calibri" pitchFamily="34" charset="0"/>
                  <a:ea typeface="MS PGothic" pitchFamily="34" charset="-128"/>
                </a:defRPr>
              </a:lvl2pPr>
              <a:lvl3pPr marL="1143000" indent="-228600">
                <a:defRPr sz="1500">
                  <a:solidFill>
                    <a:schemeClr val="tx1"/>
                  </a:solidFill>
                  <a:latin typeface="Calibri" pitchFamily="34" charset="0"/>
                  <a:ea typeface="MS PGothic" pitchFamily="34" charset="-128"/>
                </a:defRPr>
              </a:lvl3pPr>
              <a:lvl4pPr marL="1600200" indent="-228600">
                <a:defRPr sz="1500">
                  <a:solidFill>
                    <a:schemeClr val="tx1"/>
                  </a:solidFill>
                  <a:latin typeface="Calibri" pitchFamily="34" charset="0"/>
                  <a:ea typeface="MS PGothic" pitchFamily="34" charset="-128"/>
                </a:defRPr>
              </a:lvl4pPr>
              <a:lvl5pPr marL="2057400" indent="-228600">
                <a:defRPr sz="1500">
                  <a:solidFill>
                    <a:schemeClr val="tx1"/>
                  </a:solidFill>
                  <a:latin typeface="Calibri" pitchFamily="34" charset="0"/>
                  <a:ea typeface="MS PGothic" pitchFamily="34" charset="-128"/>
                </a:defRPr>
              </a:lvl5pPr>
              <a:lvl6pPr marL="2514600" indent="-228600" defTabSz="787400" eaLnBrk="0" fontAlgn="base" hangingPunct="0">
                <a:spcBef>
                  <a:spcPct val="0"/>
                </a:spcBef>
                <a:spcAft>
                  <a:spcPct val="0"/>
                </a:spcAft>
                <a:defRPr sz="1500">
                  <a:solidFill>
                    <a:schemeClr val="tx1"/>
                  </a:solidFill>
                  <a:latin typeface="Calibri" pitchFamily="34" charset="0"/>
                  <a:ea typeface="MS PGothic" pitchFamily="34" charset="-128"/>
                </a:defRPr>
              </a:lvl6pPr>
              <a:lvl7pPr marL="2971800" indent="-228600" defTabSz="787400" eaLnBrk="0" fontAlgn="base" hangingPunct="0">
                <a:spcBef>
                  <a:spcPct val="0"/>
                </a:spcBef>
                <a:spcAft>
                  <a:spcPct val="0"/>
                </a:spcAft>
                <a:defRPr sz="1500">
                  <a:solidFill>
                    <a:schemeClr val="tx1"/>
                  </a:solidFill>
                  <a:latin typeface="Calibri" pitchFamily="34" charset="0"/>
                  <a:ea typeface="MS PGothic" pitchFamily="34" charset="-128"/>
                </a:defRPr>
              </a:lvl7pPr>
              <a:lvl8pPr marL="3429000" indent="-228600" defTabSz="787400" eaLnBrk="0" fontAlgn="base" hangingPunct="0">
                <a:spcBef>
                  <a:spcPct val="0"/>
                </a:spcBef>
                <a:spcAft>
                  <a:spcPct val="0"/>
                </a:spcAft>
                <a:defRPr sz="1500">
                  <a:solidFill>
                    <a:schemeClr val="tx1"/>
                  </a:solidFill>
                  <a:latin typeface="Calibri" pitchFamily="34" charset="0"/>
                  <a:ea typeface="MS PGothic" pitchFamily="34" charset="-128"/>
                </a:defRPr>
              </a:lvl8pPr>
              <a:lvl9pPr marL="3886200" indent="-228600" defTabSz="787400" eaLnBrk="0" fontAlgn="base" hangingPunct="0">
                <a:spcBef>
                  <a:spcPct val="0"/>
                </a:spcBef>
                <a:spcAft>
                  <a:spcPct val="0"/>
                </a:spcAft>
                <a:defRPr sz="1500">
                  <a:solidFill>
                    <a:schemeClr val="tx1"/>
                  </a:solidFill>
                  <a:latin typeface="Calibri" pitchFamily="34" charset="0"/>
                  <a:ea typeface="MS PGothic" pitchFamily="34" charset="-128"/>
                </a:defRPr>
              </a:lvl9pPr>
            </a:lstStyle>
            <a:p>
              <a:pPr algn="ctr" defTabSz="1462464">
                <a:lnSpc>
                  <a:spcPct val="93000"/>
                </a:lnSpc>
                <a:buClr>
                  <a:srgbClr val="000000"/>
                </a:buClr>
                <a:buSzPct val="100000"/>
                <a:defRPr/>
              </a:pPr>
              <a:r>
                <a:rPr lang="en-US" altLang="en-US" sz="1440" b="1" kern="0" dirty="0">
                  <a:solidFill>
                    <a:srgbClr val="000000"/>
                  </a:solidFill>
                  <a:latin typeface="Arail"/>
                  <a:ea typeface="MS Gothic" pitchFamily="49" charset="-128"/>
                  <a:cs typeface="Gill Sans"/>
                </a:rPr>
                <a:t>IoT</a:t>
              </a:r>
            </a:p>
          </p:txBody>
        </p:sp>
      </p:grpSp>
      <p:grpSp>
        <p:nvGrpSpPr>
          <p:cNvPr id="2" name="Group 1"/>
          <p:cNvGrpSpPr/>
          <p:nvPr/>
        </p:nvGrpSpPr>
        <p:grpSpPr>
          <a:xfrm>
            <a:off x="12295352" y="4032923"/>
            <a:ext cx="667170" cy="887059"/>
            <a:chOff x="7571003" y="3360738"/>
            <a:chExt cx="532999" cy="739216"/>
          </a:xfrm>
        </p:grpSpPr>
        <p:sp>
          <p:nvSpPr>
            <p:cNvPr id="115" name="Rectangle 4"/>
            <p:cNvSpPr>
              <a:spLocks noChangeArrowheads="1"/>
            </p:cNvSpPr>
            <p:nvPr/>
          </p:nvSpPr>
          <p:spPr bwMode="auto">
            <a:xfrm>
              <a:off x="7571003" y="3851275"/>
              <a:ext cx="532999" cy="248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500">
                  <a:solidFill>
                    <a:schemeClr val="tx1"/>
                  </a:solidFill>
                  <a:latin typeface="Calibri" pitchFamily="34" charset="0"/>
                  <a:ea typeface="MS PGothic" pitchFamily="34" charset="-128"/>
                </a:defRPr>
              </a:lvl1pPr>
              <a:lvl2pPr marL="742950" indent="-285750">
                <a:defRPr sz="1500">
                  <a:solidFill>
                    <a:schemeClr val="tx1"/>
                  </a:solidFill>
                  <a:latin typeface="Calibri" pitchFamily="34" charset="0"/>
                  <a:ea typeface="MS PGothic" pitchFamily="34" charset="-128"/>
                </a:defRPr>
              </a:lvl2pPr>
              <a:lvl3pPr marL="1143000" indent="-228600">
                <a:defRPr sz="1500">
                  <a:solidFill>
                    <a:schemeClr val="tx1"/>
                  </a:solidFill>
                  <a:latin typeface="Calibri" pitchFamily="34" charset="0"/>
                  <a:ea typeface="MS PGothic" pitchFamily="34" charset="-128"/>
                </a:defRPr>
              </a:lvl3pPr>
              <a:lvl4pPr marL="1600200" indent="-228600">
                <a:defRPr sz="1500">
                  <a:solidFill>
                    <a:schemeClr val="tx1"/>
                  </a:solidFill>
                  <a:latin typeface="Calibri" pitchFamily="34" charset="0"/>
                  <a:ea typeface="MS PGothic" pitchFamily="34" charset="-128"/>
                </a:defRPr>
              </a:lvl4pPr>
              <a:lvl5pPr marL="2057400" indent="-228600">
                <a:defRPr sz="1500">
                  <a:solidFill>
                    <a:schemeClr val="tx1"/>
                  </a:solidFill>
                  <a:latin typeface="Calibri" pitchFamily="34" charset="0"/>
                  <a:ea typeface="MS PGothic" pitchFamily="34" charset="-128"/>
                </a:defRPr>
              </a:lvl5pPr>
              <a:lvl6pPr marL="2514600" indent="-228600" defTabSz="787400" eaLnBrk="0" fontAlgn="base" hangingPunct="0">
                <a:spcBef>
                  <a:spcPct val="0"/>
                </a:spcBef>
                <a:spcAft>
                  <a:spcPct val="0"/>
                </a:spcAft>
                <a:defRPr sz="1500">
                  <a:solidFill>
                    <a:schemeClr val="tx1"/>
                  </a:solidFill>
                  <a:latin typeface="Calibri" pitchFamily="34" charset="0"/>
                  <a:ea typeface="MS PGothic" pitchFamily="34" charset="-128"/>
                </a:defRPr>
              </a:lvl6pPr>
              <a:lvl7pPr marL="2971800" indent="-228600" defTabSz="787400" eaLnBrk="0" fontAlgn="base" hangingPunct="0">
                <a:spcBef>
                  <a:spcPct val="0"/>
                </a:spcBef>
                <a:spcAft>
                  <a:spcPct val="0"/>
                </a:spcAft>
                <a:defRPr sz="1500">
                  <a:solidFill>
                    <a:schemeClr val="tx1"/>
                  </a:solidFill>
                  <a:latin typeface="Calibri" pitchFamily="34" charset="0"/>
                  <a:ea typeface="MS PGothic" pitchFamily="34" charset="-128"/>
                </a:defRPr>
              </a:lvl7pPr>
              <a:lvl8pPr marL="3429000" indent="-228600" defTabSz="787400" eaLnBrk="0" fontAlgn="base" hangingPunct="0">
                <a:spcBef>
                  <a:spcPct val="0"/>
                </a:spcBef>
                <a:spcAft>
                  <a:spcPct val="0"/>
                </a:spcAft>
                <a:defRPr sz="1500">
                  <a:solidFill>
                    <a:schemeClr val="tx1"/>
                  </a:solidFill>
                  <a:latin typeface="Calibri" pitchFamily="34" charset="0"/>
                  <a:ea typeface="MS PGothic" pitchFamily="34" charset="-128"/>
                </a:defRPr>
              </a:lvl8pPr>
              <a:lvl9pPr marL="3886200" indent="-228600" defTabSz="787400" eaLnBrk="0" fontAlgn="base" hangingPunct="0">
                <a:spcBef>
                  <a:spcPct val="0"/>
                </a:spcBef>
                <a:spcAft>
                  <a:spcPct val="0"/>
                </a:spcAft>
                <a:defRPr sz="1500">
                  <a:solidFill>
                    <a:schemeClr val="tx1"/>
                  </a:solidFill>
                  <a:latin typeface="Calibri" pitchFamily="34" charset="0"/>
                  <a:ea typeface="MS PGothic" pitchFamily="34" charset="-128"/>
                </a:defRPr>
              </a:lvl9pPr>
            </a:lstStyle>
            <a:p>
              <a:pPr algn="ctr" eaLnBrk="1">
                <a:lnSpc>
                  <a:spcPct val="93000"/>
                </a:lnSpc>
                <a:buClr>
                  <a:srgbClr val="000000"/>
                </a:buClr>
                <a:buSzPct val="100000"/>
                <a:buFont typeface="Times New Roman" pitchFamily="18" charset="0"/>
                <a:buNone/>
              </a:pPr>
              <a:r>
                <a:rPr lang="en-US" altLang="en-US" sz="1440" b="1" dirty="0">
                  <a:solidFill>
                    <a:srgbClr val="000000"/>
                  </a:solidFill>
                  <a:latin typeface="Arail"/>
                  <a:ea typeface="MS Gothic" pitchFamily="49" charset="-128"/>
                  <a:cs typeface="Gill Sans"/>
                </a:rPr>
                <a:t>Cloud</a:t>
              </a:r>
            </a:p>
          </p:txBody>
        </p:sp>
        <p:grpSp>
          <p:nvGrpSpPr>
            <p:cNvPr id="116" name="Group 6"/>
            <p:cNvGrpSpPr>
              <a:grpSpLocks/>
            </p:cNvGrpSpPr>
            <p:nvPr/>
          </p:nvGrpSpPr>
          <p:grpSpPr bwMode="auto">
            <a:xfrm>
              <a:off x="7588250" y="3360738"/>
              <a:ext cx="496888" cy="468312"/>
              <a:chOff x="2854988" y="1409290"/>
              <a:chExt cx="1307592" cy="1307592"/>
            </a:xfrm>
          </p:grpSpPr>
          <p:sp>
            <p:nvSpPr>
              <p:cNvPr id="117" name="Oval 116"/>
              <p:cNvSpPr/>
              <p:nvPr/>
            </p:nvSpPr>
            <p:spPr>
              <a:xfrm>
                <a:off x="2946895" y="1497940"/>
                <a:ext cx="1127954" cy="1125860"/>
              </a:xfrm>
              <a:prstGeom prst="ellipse">
                <a:avLst/>
              </a:prstGeom>
              <a:solidFill>
                <a:srgbClr val="FFFFFF"/>
              </a:solidFill>
              <a:ln w="9525" cap="flat" cmpd="sng" algn="ctr">
                <a:noFill/>
                <a:prstDash val="solid"/>
              </a:ln>
              <a:effectLst/>
            </p:spPr>
            <p:txBody>
              <a:bodyPr tIns="2084832" anchor="ctr"/>
              <a:lstStyle/>
              <a:p>
                <a:pPr algn="ctr" defTabSz="730756">
                  <a:defRPr/>
                </a:pPr>
                <a:endParaRPr lang="en-US" sz="1800" kern="0" dirty="0">
                  <a:solidFill>
                    <a:srgbClr val="FFFFFF"/>
                  </a:solidFill>
                  <a:latin typeface="Arial"/>
                </a:endParaRPr>
              </a:p>
            </p:txBody>
          </p:sp>
          <p:grpSp>
            <p:nvGrpSpPr>
              <p:cNvPr id="118" name="Group 11"/>
              <p:cNvGrpSpPr>
                <a:grpSpLocks/>
              </p:cNvGrpSpPr>
              <p:nvPr/>
            </p:nvGrpSpPr>
            <p:grpSpPr bwMode="auto">
              <a:xfrm>
                <a:off x="2854988" y="1409290"/>
                <a:ext cx="1307592" cy="1307592"/>
                <a:chOff x="3124200" y="2252133"/>
                <a:chExt cx="1307592" cy="1307592"/>
              </a:xfrm>
            </p:grpSpPr>
            <p:sp>
              <p:nvSpPr>
                <p:cNvPr id="119" name="Donut 25"/>
                <p:cNvSpPr>
                  <a:spLocks/>
                </p:cNvSpPr>
                <p:nvPr/>
              </p:nvSpPr>
              <p:spPr bwMode="auto">
                <a:xfrm>
                  <a:off x="3124200" y="2252133"/>
                  <a:ext cx="1307592" cy="1307592"/>
                </a:xfrm>
                <a:custGeom>
                  <a:avLst/>
                  <a:gdLst>
                    <a:gd name="T0" fmla="*/ 0 w 1308522"/>
                    <a:gd name="T1" fmla="*/ 654073 h 1308146"/>
                    <a:gd name="T2" fmla="*/ 654261 w 1308522"/>
                    <a:gd name="T3" fmla="*/ 0 h 1308146"/>
                    <a:gd name="T4" fmla="*/ 1308522 w 1308522"/>
                    <a:gd name="T5" fmla="*/ 654073 h 1308146"/>
                    <a:gd name="T6" fmla="*/ 654261 w 1308522"/>
                    <a:gd name="T7" fmla="*/ 1308146 h 1308146"/>
                    <a:gd name="T8" fmla="*/ 0 w 1308522"/>
                    <a:gd name="T9" fmla="*/ 654073 h 1308146"/>
                    <a:gd name="T10" fmla="*/ 109008 w 1308522"/>
                    <a:gd name="T11" fmla="*/ 654073 h 1308146"/>
                    <a:gd name="T12" fmla="*/ 654261 w 1308522"/>
                    <a:gd name="T13" fmla="*/ 1199138 h 1308146"/>
                    <a:gd name="T14" fmla="*/ 1199514 w 1308522"/>
                    <a:gd name="T15" fmla="*/ 654073 h 1308146"/>
                    <a:gd name="T16" fmla="*/ 654261 w 1308522"/>
                    <a:gd name="T17" fmla="*/ 109008 h 1308146"/>
                    <a:gd name="T18" fmla="*/ 109008 w 1308522"/>
                    <a:gd name="T19" fmla="*/ 654073 h 13081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08522" h="1308146">
                      <a:moveTo>
                        <a:pt x="0" y="654073"/>
                      </a:moveTo>
                      <a:cubicBezTo>
                        <a:pt x="0" y="292838"/>
                        <a:pt x="292923" y="0"/>
                        <a:pt x="654261" y="0"/>
                      </a:cubicBezTo>
                      <a:cubicBezTo>
                        <a:pt x="1015599" y="0"/>
                        <a:pt x="1308522" y="292838"/>
                        <a:pt x="1308522" y="654073"/>
                      </a:cubicBezTo>
                      <a:cubicBezTo>
                        <a:pt x="1308522" y="1015308"/>
                        <a:pt x="1015599" y="1308146"/>
                        <a:pt x="654261" y="1308146"/>
                      </a:cubicBezTo>
                      <a:cubicBezTo>
                        <a:pt x="292923" y="1308146"/>
                        <a:pt x="0" y="1015308"/>
                        <a:pt x="0" y="654073"/>
                      </a:cubicBezTo>
                      <a:close/>
                      <a:moveTo>
                        <a:pt x="109008" y="654073"/>
                      </a:moveTo>
                      <a:cubicBezTo>
                        <a:pt x="109008" y="955104"/>
                        <a:pt x="353126" y="1199138"/>
                        <a:pt x="654261" y="1199138"/>
                      </a:cubicBezTo>
                      <a:cubicBezTo>
                        <a:pt x="955396" y="1199138"/>
                        <a:pt x="1199514" y="955104"/>
                        <a:pt x="1199514" y="654073"/>
                      </a:cubicBezTo>
                      <a:cubicBezTo>
                        <a:pt x="1199514" y="353042"/>
                        <a:pt x="955396" y="109008"/>
                        <a:pt x="654261" y="109008"/>
                      </a:cubicBezTo>
                      <a:cubicBezTo>
                        <a:pt x="353126" y="109008"/>
                        <a:pt x="109008" y="353042"/>
                        <a:pt x="109008" y="654073"/>
                      </a:cubicBezTo>
                      <a:close/>
                    </a:path>
                  </a:pathLst>
                </a:custGeom>
                <a:solidFill>
                  <a:srgbClr val="E7412B"/>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tIns="2084832" anchor="ctr"/>
                <a:lstStyle/>
                <a:p>
                  <a:pPr defTabSz="1462464">
                    <a:defRPr/>
                  </a:pPr>
                  <a:endParaRPr lang="en-US" sz="1800" kern="0" dirty="0">
                    <a:solidFill>
                      <a:srgbClr val="000000"/>
                    </a:solidFill>
                  </a:endParaRPr>
                </a:p>
              </p:txBody>
            </p:sp>
            <p:pic>
              <p:nvPicPr>
                <p:cNvPr id="120" name="Picture 119"/>
                <p:cNvPicPr>
                  <a:picLocks noChangeAspect="1"/>
                </p:cNvPicPr>
                <p:nvPr/>
              </p:nvPicPr>
              <p:blipFill>
                <a:blip r:embed="rId6"/>
                <a:srcRect/>
                <a:stretch>
                  <a:fillRect/>
                </a:stretch>
              </p:blipFill>
              <p:spPr bwMode="auto">
                <a:xfrm>
                  <a:off x="3399922" y="2589005"/>
                  <a:ext cx="756148" cy="593958"/>
                </a:xfrm>
                <a:prstGeom prst="rect">
                  <a:avLst/>
                </a:prstGeom>
                <a:noFill/>
                <a:ln>
                  <a:noFill/>
                </a:ln>
                <a:effectLst>
                  <a:outerShdw blurRad="50800" dist="38100" dir="8100000" algn="tr"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sp>
        <p:nvSpPr>
          <p:cNvPr id="9" name="Title 8"/>
          <p:cNvSpPr>
            <a:spLocks noGrp="1"/>
          </p:cNvSpPr>
          <p:nvPr>
            <p:ph type="title"/>
          </p:nvPr>
        </p:nvSpPr>
        <p:spPr/>
        <p:txBody>
          <a:bodyPr/>
          <a:lstStyle/>
          <a:p>
            <a:r>
              <a:rPr lang="en-US" sz="4000" dirty="0"/>
              <a:t>WebSphere supports the entire hybrid cloud landscape</a:t>
            </a:r>
            <a:endParaRPr lang="en-GB" sz="4000" dirty="0"/>
          </a:p>
        </p:txBody>
      </p:sp>
    </p:spTree>
    <p:extLst>
      <p:ext uri="{BB962C8B-B14F-4D97-AF65-F5344CB8AC3E}">
        <p14:creationId xmlns:p14="http://schemas.microsoft.com/office/powerpoint/2010/main" val="343772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1667"/>
          <a:stretch/>
        </p:blipFill>
        <p:spPr bwMode="auto">
          <a:xfrm>
            <a:off x="2559712" y="921624"/>
            <a:ext cx="8882643" cy="3226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WebSphere Liberty continuous delivery</a:t>
            </a:r>
            <a:endParaRPr lang="en-US" dirty="0"/>
          </a:p>
        </p:txBody>
      </p:sp>
      <p:sp>
        <p:nvSpPr>
          <p:cNvPr id="3" name="Content Placeholder 2"/>
          <p:cNvSpPr>
            <a:spLocks noGrp="1"/>
          </p:cNvSpPr>
          <p:nvPr>
            <p:ph sz="quarter" idx="11"/>
          </p:nvPr>
        </p:nvSpPr>
        <p:spPr>
          <a:xfrm>
            <a:off x="595679" y="1665865"/>
            <a:ext cx="13064176" cy="6096082"/>
          </a:xfrm>
        </p:spPr>
        <p:txBody>
          <a:bodyPr/>
          <a:lstStyle/>
          <a:p>
            <a:pPr marL="457200" indent="-457200" defTabSz="1463040">
              <a:buFont typeface="Arial" charset="0"/>
              <a:buChar char="•"/>
              <a:defRPr/>
            </a:pPr>
            <a:endParaRPr kumimoji="1" lang="en-US" altLang="ja-JP" sz="2800" kern="0" dirty="0" smtClean="0">
              <a:solidFill>
                <a:srgbClr val="6D7777">
                  <a:lumMod val="50000"/>
                </a:srgbClr>
              </a:solidFill>
              <a:latin typeface="IBM Plex Sans" charset="0"/>
              <a:ea typeface="IBM Plex Sans" charset="0"/>
              <a:cs typeface="IBM Plex Sans" charset="0"/>
            </a:endParaRPr>
          </a:p>
          <a:p>
            <a:pPr marL="457200" indent="-457200" defTabSz="1463040">
              <a:buFont typeface="Arial" charset="0"/>
              <a:buChar char="•"/>
              <a:defRPr/>
            </a:pPr>
            <a:endParaRPr kumimoji="1" lang="en-US" altLang="ja-JP" sz="2800" kern="0" dirty="0">
              <a:solidFill>
                <a:srgbClr val="6D7777">
                  <a:lumMod val="50000"/>
                </a:srgbClr>
              </a:solidFill>
              <a:latin typeface="IBM Plex Sans" charset="0"/>
              <a:ea typeface="IBM Plex Sans" charset="0"/>
              <a:cs typeface="IBM Plex Sans" charset="0"/>
            </a:endParaRPr>
          </a:p>
          <a:p>
            <a:pPr marL="457200" indent="-457200" defTabSz="1463040">
              <a:buFont typeface="Arial" charset="0"/>
              <a:buChar char="•"/>
              <a:defRPr/>
            </a:pPr>
            <a:endParaRPr kumimoji="1" lang="en-US" altLang="ja-JP" sz="2800" kern="0" dirty="0" smtClean="0">
              <a:solidFill>
                <a:srgbClr val="6D7777">
                  <a:lumMod val="50000"/>
                </a:srgbClr>
              </a:solidFill>
              <a:latin typeface="IBM Plex Sans" charset="0"/>
              <a:ea typeface="IBM Plex Sans" charset="0"/>
              <a:cs typeface="IBM Plex Sans" charset="0"/>
            </a:endParaRPr>
          </a:p>
          <a:p>
            <a:pPr marL="457200" indent="-457200" defTabSz="1463040">
              <a:buFont typeface="Arial" charset="0"/>
              <a:buChar char="•"/>
              <a:defRPr/>
            </a:pPr>
            <a:endParaRPr kumimoji="1" lang="en-US" altLang="ja-JP" sz="2000" kern="0" dirty="0" smtClean="0">
              <a:solidFill>
                <a:srgbClr val="6D7777">
                  <a:lumMod val="50000"/>
                </a:srgbClr>
              </a:solidFill>
              <a:latin typeface="IBM Plex Sans" charset="0"/>
              <a:ea typeface="IBM Plex Sans" charset="0"/>
              <a:cs typeface="IBM Plex Sans" charset="0"/>
            </a:endParaRPr>
          </a:p>
          <a:p>
            <a:pPr marL="457200" indent="-457200" defTabSz="1463040">
              <a:buFont typeface="Arial" charset="0"/>
              <a:buChar char="•"/>
              <a:defRPr/>
            </a:pPr>
            <a:endParaRPr kumimoji="1" lang="en-US" altLang="ja-JP" sz="2000" kern="0" dirty="0" smtClean="0">
              <a:solidFill>
                <a:srgbClr val="6D7777">
                  <a:lumMod val="50000"/>
                </a:srgbClr>
              </a:solidFill>
              <a:latin typeface="IBM Plex Sans" charset="0"/>
              <a:ea typeface="IBM Plex Sans" charset="0"/>
              <a:cs typeface="IBM Plex Sans" charset="0"/>
            </a:endParaRPr>
          </a:p>
          <a:p>
            <a:pPr defTabSz="1463040">
              <a:defRPr/>
            </a:pPr>
            <a:r>
              <a:rPr kumimoji="1" lang="en-US" altLang="ja-JP" sz="2400" kern="0" dirty="0" smtClean="0">
                <a:solidFill>
                  <a:srgbClr val="6D7777">
                    <a:lumMod val="50000"/>
                  </a:srgbClr>
                </a:solidFill>
                <a:latin typeface="IBM Plex Sans" charset="0"/>
                <a:ea typeface="IBM Plex Sans" charset="0"/>
                <a:cs typeface="IBM Plex Sans" charset="0"/>
              </a:rPr>
              <a:t>WebSphere </a:t>
            </a:r>
            <a:r>
              <a:rPr kumimoji="1" lang="en-US" altLang="ja-JP" sz="2400" kern="0" dirty="0">
                <a:solidFill>
                  <a:srgbClr val="6D7777">
                    <a:lumMod val="50000"/>
                  </a:srgbClr>
                </a:solidFill>
                <a:latin typeface="IBM Plex Sans" charset="0"/>
                <a:ea typeface="IBM Plex Sans" charset="0"/>
                <a:cs typeface="IBM Plex Sans" charset="0"/>
              </a:rPr>
              <a:t>V9 introduces a new 9.0.0.0 service stream for traditional WebSphere fixpacks</a:t>
            </a:r>
          </a:p>
          <a:p>
            <a:pPr defTabSz="1463040">
              <a:defRPr/>
            </a:pPr>
            <a:r>
              <a:rPr kumimoji="1" lang="en-US" altLang="ja-JP" sz="2400" kern="0" dirty="0">
                <a:solidFill>
                  <a:srgbClr val="6D7777">
                    <a:lumMod val="50000"/>
                  </a:srgbClr>
                </a:solidFill>
                <a:latin typeface="IBM Plex Sans" charset="0"/>
                <a:ea typeface="IBM Plex Sans" charset="0"/>
                <a:cs typeface="IBM Plex Sans" charset="0"/>
              </a:rPr>
              <a:t>WebSphere Liberty follows a continuous delivery model with a single service </a:t>
            </a:r>
            <a:r>
              <a:rPr kumimoji="1" lang="en-US" altLang="ja-JP" sz="2400" kern="0" dirty="0" smtClean="0">
                <a:solidFill>
                  <a:srgbClr val="6D7777">
                    <a:lumMod val="50000"/>
                  </a:srgbClr>
                </a:solidFill>
                <a:latin typeface="IBM Plex Sans" charset="0"/>
                <a:ea typeface="IBM Plex Sans" charset="0"/>
                <a:cs typeface="IBM Plex Sans" charset="0"/>
              </a:rPr>
              <a:t>stream</a:t>
            </a:r>
          </a:p>
          <a:p>
            <a:pPr lvl="1" defTabSz="1463040">
              <a:defRPr/>
            </a:pPr>
            <a:r>
              <a:rPr kumimoji="1" lang="en-US" altLang="ja-JP" sz="1680" kern="0" dirty="0" smtClean="0">
                <a:solidFill>
                  <a:srgbClr val="6D7777">
                    <a:lumMod val="50000"/>
                  </a:srgbClr>
                </a:solidFill>
                <a:latin typeface="IBM Plex Sans" charset="0"/>
                <a:ea typeface="IBM Plex Sans" charset="0"/>
                <a:cs typeface="IBM Plex Sans" charset="0"/>
              </a:rPr>
              <a:t>It </a:t>
            </a:r>
            <a:r>
              <a:rPr kumimoji="1" lang="en-US" altLang="ja-JP" sz="1680" kern="0" dirty="0">
                <a:solidFill>
                  <a:srgbClr val="6D7777">
                    <a:lumMod val="50000"/>
                  </a:srgbClr>
                </a:solidFill>
                <a:latin typeface="IBM Plex Sans" charset="0"/>
                <a:ea typeface="IBM Plex Sans" charset="0"/>
                <a:cs typeface="IBM Plex Sans" charset="0"/>
              </a:rPr>
              <a:t>makes no sense to persist with a major version for Liberty fixpacks </a:t>
            </a:r>
            <a:r>
              <a:rPr kumimoji="1" lang="en-US" altLang="ja-JP" sz="1680" kern="0" dirty="0" smtClean="0">
                <a:solidFill>
                  <a:srgbClr val="6D7777">
                    <a:lumMod val="50000"/>
                  </a:srgbClr>
                </a:solidFill>
                <a:latin typeface="IBM Plex Sans" charset="0"/>
                <a:ea typeface="IBM Plex Sans" charset="0"/>
                <a:cs typeface="IBM Plex Sans" charset="0"/>
              </a:rPr>
              <a:t>in a </a:t>
            </a:r>
            <a:r>
              <a:rPr kumimoji="1" lang="en-US" altLang="ja-JP" sz="1680" kern="0" dirty="0">
                <a:solidFill>
                  <a:srgbClr val="6D7777">
                    <a:lumMod val="50000"/>
                  </a:srgbClr>
                </a:solidFill>
                <a:latin typeface="IBM Plex Sans" charset="0"/>
                <a:ea typeface="IBM Plex Sans" charset="0"/>
                <a:cs typeface="IBM Plex Sans" charset="0"/>
              </a:rPr>
              <a:t>‘versionless’ single delivery stream.</a:t>
            </a:r>
          </a:p>
          <a:p>
            <a:pPr defTabSz="1463040">
              <a:defRPr/>
            </a:pPr>
            <a:r>
              <a:rPr kumimoji="1" lang="en-US" altLang="ja-JP" sz="2400" kern="0" dirty="0">
                <a:solidFill>
                  <a:srgbClr val="6D7777">
                    <a:lumMod val="50000"/>
                  </a:srgbClr>
                </a:solidFill>
                <a:latin typeface="IBM Plex Sans" charset="0"/>
                <a:ea typeface="IBM Plex Sans" charset="0"/>
                <a:cs typeface="IBM Plex Sans" charset="0"/>
              </a:rPr>
              <a:t>To properly reflect this </a:t>
            </a:r>
            <a:r>
              <a:rPr kumimoji="1" lang="en-US" altLang="ja-JP" sz="2400" kern="0" dirty="0" smtClean="0">
                <a:solidFill>
                  <a:srgbClr val="6D7777">
                    <a:lumMod val="50000"/>
                  </a:srgbClr>
                </a:solidFill>
                <a:latin typeface="IBM Plex Sans" charset="0"/>
                <a:ea typeface="IBM Plex Sans" charset="0"/>
                <a:cs typeface="IBM Plex Sans" charset="0"/>
              </a:rPr>
              <a:t>the </a:t>
            </a:r>
            <a:r>
              <a:rPr kumimoji="1" lang="en-US" altLang="ja-JP" sz="2400" kern="0" dirty="0">
                <a:solidFill>
                  <a:srgbClr val="6D7777">
                    <a:lumMod val="50000"/>
                  </a:srgbClr>
                </a:solidFill>
                <a:latin typeface="IBM Plex Sans" charset="0"/>
                <a:ea typeface="IBM Plex Sans" charset="0"/>
                <a:cs typeface="IBM Plex Sans" charset="0"/>
              </a:rPr>
              <a:t>WebSphere Liberty fixpack numbering </a:t>
            </a:r>
            <a:r>
              <a:rPr kumimoji="1" lang="en-US" altLang="ja-JP" sz="2400" kern="0" dirty="0" smtClean="0">
                <a:solidFill>
                  <a:srgbClr val="6D7777">
                    <a:lumMod val="50000"/>
                  </a:srgbClr>
                </a:solidFill>
                <a:latin typeface="IBM Plex Sans" charset="0"/>
                <a:ea typeface="IBM Plex Sans" charset="0"/>
                <a:cs typeface="IBM Plex Sans" charset="0"/>
              </a:rPr>
              <a:t>is:</a:t>
            </a:r>
          </a:p>
          <a:p>
            <a:pPr lvl="1" defTabSz="1463040">
              <a:defRPr/>
            </a:pPr>
            <a:r>
              <a:rPr kumimoji="1" lang="en-US" altLang="ja-JP" sz="1680" kern="0" dirty="0" smtClean="0">
                <a:solidFill>
                  <a:srgbClr val="6D7777">
                    <a:lumMod val="50000"/>
                  </a:srgbClr>
                </a:solidFill>
                <a:latin typeface="IBM Plex Sans" charset="0"/>
                <a:ea typeface="IBM Plex Sans" charset="0"/>
                <a:cs typeface="IBM Plex Sans" charset="0"/>
              </a:rPr>
              <a:t>Y.R.M.F</a:t>
            </a:r>
            <a:r>
              <a:rPr kumimoji="1" lang="en-US" altLang="ja-JP" sz="1680" kern="0" dirty="0">
                <a:solidFill>
                  <a:srgbClr val="6D7777">
                    <a:lumMod val="50000"/>
                  </a:srgbClr>
                </a:solidFill>
                <a:latin typeface="IBM Plex Sans" charset="0"/>
                <a:ea typeface="IBM Plex Sans" charset="0"/>
                <a:cs typeface="IBM Plex Sans" charset="0"/>
              </a:rPr>
              <a:t>: </a:t>
            </a:r>
            <a:r>
              <a:rPr kumimoji="1" lang="en-US" altLang="ja-JP" sz="1680" kern="0" dirty="0" smtClean="0">
                <a:solidFill>
                  <a:srgbClr val="6D7777">
                    <a:lumMod val="50000"/>
                  </a:srgbClr>
                </a:solidFill>
                <a:latin typeface="IBM Plex Sans" charset="0"/>
                <a:ea typeface="IBM Plex Sans" charset="0"/>
                <a:cs typeface="IBM Plex Sans" charset="0"/>
              </a:rPr>
              <a:t>year.release.modlevel.fixpack </a:t>
            </a:r>
          </a:p>
          <a:p>
            <a:pPr lvl="1" defTabSz="1463040">
              <a:defRPr/>
            </a:pPr>
            <a:r>
              <a:rPr kumimoji="1" lang="en-US" altLang="ja-JP" sz="2000" kern="0" dirty="0" smtClean="0">
                <a:solidFill>
                  <a:srgbClr val="6D7777">
                    <a:lumMod val="50000"/>
                  </a:srgbClr>
                </a:solidFill>
                <a:latin typeface="IBM Plex Sans" charset="0"/>
                <a:ea typeface="IBM Plex Sans" charset="0"/>
                <a:cs typeface="IBM Plex Sans" charset="0"/>
              </a:rPr>
              <a:t>For example, 16.0.0.4 </a:t>
            </a:r>
            <a:r>
              <a:rPr kumimoji="1" lang="en-US" altLang="ja-JP" sz="2000" kern="0" dirty="0">
                <a:solidFill>
                  <a:srgbClr val="6D7777">
                    <a:lumMod val="50000"/>
                  </a:srgbClr>
                </a:solidFill>
                <a:latin typeface="IBM Plex Sans" charset="0"/>
                <a:ea typeface="IBM Plex Sans" charset="0"/>
                <a:cs typeface="IBM Plex Sans" charset="0"/>
              </a:rPr>
              <a:t>would be the fourth fix pack in 2016</a:t>
            </a:r>
          </a:p>
          <a:p>
            <a:pPr defTabSz="1463040">
              <a:defRPr/>
            </a:pPr>
            <a:r>
              <a:rPr kumimoji="1" lang="en-US" altLang="ja-JP" sz="2400" kern="0" dirty="0" smtClean="0">
                <a:solidFill>
                  <a:srgbClr val="6D7777">
                    <a:lumMod val="50000"/>
                  </a:srgbClr>
                </a:solidFill>
                <a:latin typeface="IBM Plex Sans" charset="0"/>
                <a:ea typeface="IBM Plex Sans" charset="0"/>
                <a:cs typeface="IBM Plex Sans" charset="0"/>
              </a:rPr>
              <a:t>It is </a:t>
            </a:r>
            <a:r>
              <a:rPr kumimoji="1" lang="en-US" altLang="ja-JP" sz="2400" kern="0" dirty="0">
                <a:solidFill>
                  <a:srgbClr val="6D7777">
                    <a:lumMod val="50000"/>
                  </a:srgbClr>
                </a:solidFill>
                <a:latin typeface="IBM Plex Sans" charset="0"/>
                <a:ea typeface="IBM Plex Sans" charset="0"/>
                <a:cs typeface="IBM Plex Sans" charset="0"/>
              </a:rPr>
              <a:t>just a number - </a:t>
            </a:r>
            <a:r>
              <a:rPr kumimoji="1" lang="en-US" altLang="ja-JP" sz="2400" b="1" kern="0" dirty="0">
                <a:solidFill>
                  <a:srgbClr val="6D7777">
                    <a:lumMod val="50000"/>
                  </a:srgbClr>
                </a:solidFill>
                <a:latin typeface="IBM Plex Sans" charset="0"/>
                <a:ea typeface="IBM Plex Sans" charset="0"/>
                <a:cs typeface="IBM Plex Sans" charset="0"/>
              </a:rPr>
              <a:t>there is no migration required at all </a:t>
            </a:r>
            <a:r>
              <a:rPr kumimoji="1" lang="en-US" altLang="ja-JP" sz="2400" kern="0" dirty="0">
                <a:solidFill>
                  <a:srgbClr val="6D7777">
                    <a:lumMod val="50000"/>
                  </a:srgbClr>
                </a:solidFill>
                <a:latin typeface="IBM Plex Sans" charset="0"/>
                <a:ea typeface="IBM Plex Sans" charset="0"/>
                <a:cs typeface="IBM Plex Sans" charset="0"/>
              </a:rPr>
              <a:t>to the first V9 release of WebSphere Liberty: 16.0.0.2.</a:t>
            </a:r>
            <a:endParaRPr kumimoji="1" lang="ja-JP" altLang="en-US" sz="2400" kern="0" dirty="0">
              <a:solidFill>
                <a:srgbClr val="6D7777">
                  <a:lumMod val="50000"/>
                </a:srgbClr>
              </a:solidFill>
              <a:latin typeface="IBM Plex Sans" charset="0"/>
              <a:ea typeface="IBM Plex Sans" charset="0"/>
              <a:cs typeface="IBM Plex Sans" charset="0"/>
            </a:endParaRPr>
          </a:p>
          <a:p>
            <a:endParaRPr lang="en-US" dirty="0"/>
          </a:p>
        </p:txBody>
      </p:sp>
    </p:spTree>
    <p:extLst>
      <p:ext uri="{BB962C8B-B14F-4D97-AF65-F5344CB8AC3E}">
        <p14:creationId xmlns:p14="http://schemas.microsoft.com/office/powerpoint/2010/main" val="16803050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microservices</a:t>
            </a:r>
            <a:endParaRPr lang="en-US" dirty="0"/>
          </a:p>
        </p:txBody>
      </p:sp>
      <p:sp>
        <p:nvSpPr>
          <p:cNvPr id="4" name="Content Placeholder 3"/>
          <p:cNvSpPr>
            <a:spLocks noGrp="1"/>
          </p:cNvSpPr>
          <p:nvPr>
            <p:ph sz="quarter" idx="11"/>
          </p:nvPr>
        </p:nvSpPr>
        <p:spPr/>
        <p:txBody>
          <a:bodyPr/>
          <a:lstStyle/>
          <a:p>
            <a:r>
              <a:rPr lang="en-US" dirty="0">
                <a:sym typeface="Helvetica Neue for IBM" charset="0"/>
              </a:rPr>
              <a:t>Microservices are:</a:t>
            </a:r>
            <a:endParaRPr lang="en-US" dirty="0">
              <a:sym typeface="Calibri" pitchFamily="34" charset="0"/>
            </a:endParaRPr>
          </a:p>
          <a:p>
            <a:pPr lvl="1"/>
            <a:r>
              <a:rPr lang="en-US" dirty="0">
                <a:sym typeface="Calibri" pitchFamily="34" charset="0"/>
              </a:rPr>
              <a:t>Decomposed into small pieces</a:t>
            </a:r>
          </a:p>
          <a:p>
            <a:pPr lvl="1"/>
            <a:r>
              <a:rPr lang="en-US" dirty="0" smtClean="0">
                <a:sym typeface="Calibri" pitchFamily="34" charset="0"/>
              </a:rPr>
              <a:t>Easier </a:t>
            </a:r>
            <a:r>
              <a:rPr lang="en-US" dirty="0">
                <a:sym typeface="Calibri" pitchFamily="34" charset="0"/>
              </a:rPr>
              <a:t>to scale development </a:t>
            </a:r>
          </a:p>
          <a:p>
            <a:pPr lvl="1"/>
            <a:r>
              <a:rPr lang="en-US" dirty="0" smtClean="0">
                <a:sym typeface="Calibri" pitchFamily="34" charset="0"/>
              </a:rPr>
              <a:t>Each </a:t>
            </a:r>
            <a:r>
              <a:rPr lang="en-US" dirty="0">
                <a:sym typeface="Calibri" pitchFamily="34" charset="0"/>
              </a:rPr>
              <a:t>service can be developed and deployed independently</a:t>
            </a:r>
          </a:p>
          <a:p>
            <a:pPr lvl="1"/>
            <a:r>
              <a:rPr lang="en-US" dirty="0">
                <a:sym typeface="Calibri" pitchFamily="34" charset="0"/>
              </a:rPr>
              <a:t>Eliminates any long-term commitment to a technology stack </a:t>
            </a:r>
            <a:endParaRPr lang="en-US" dirty="0" smtClean="0">
              <a:sym typeface="Calibri" pitchFamily="34" charset="0"/>
            </a:endParaRPr>
          </a:p>
          <a:p>
            <a:r>
              <a:rPr lang="en-US" dirty="0" smtClean="0">
                <a:sym typeface="Calibri" pitchFamily="34" charset="0"/>
              </a:rPr>
              <a:t>Focus on fine-grained units of work and coordination logic is omitted</a:t>
            </a:r>
          </a:p>
          <a:p>
            <a:r>
              <a:rPr lang="en-US" dirty="0"/>
              <a:t>Refactoring </a:t>
            </a:r>
            <a:endParaRPr lang="en-US" dirty="0" smtClean="0"/>
          </a:p>
          <a:p>
            <a:pPr lvl="1"/>
            <a:r>
              <a:rPr lang="en-US" dirty="0" smtClean="0"/>
              <a:t>Adds </a:t>
            </a:r>
            <a:r>
              <a:rPr lang="en-US" dirty="0"/>
              <a:t>microservices to an application without changing the </a:t>
            </a:r>
            <a:r>
              <a:rPr lang="en-US" dirty="0" smtClean="0"/>
              <a:t>purpose </a:t>
            </a:r>
            <a:r>
              <a:rPr lang="en-US" dirty="0"/>
              <a:t>of the </a:t>
            </a:r>
            <a:r>
              <a:rPr lang="en-US" dirty="0" smtClean="0"/>
              <a:t>application</a:t>
            </a:r>
          </a:p>
          <a:p>
            <a:pPr lvl="1"/>
            <a:r>
              <a:rPr lang="en-US" dirty="0" smtClean="0"/>
              <a:t>Modernizes </a:t>
            </a:r>
            <a:r>
              <a:rPr lang="en-US" dirty="0"/>
              <a:t>the application and gains resources provided by </a:t>
            </a:r>
            <a:r>
              <a:rPr lang="en-US" dirty="0" smtClean="0"/>
              <a:t>new </a:t>
            </a:r>
            <a:r>
              <a:rPr lang="en-US" dirty="0"/>
              <a:t>structures and platforms</a:t>
            </a:r>
          </a:p>
          <a:p>
            <a:endParaRPr lang="en-US" dirty="0"/>
          </a:p>
        </p:txBody>
      </p:sp>
      <p:sp>
        <p:nvSpPr>
          <p:cNvPr id="5" name="Content Placeholder 3"/>
          <p:cNvSpPr txBox="1">
            <a:spLocks/>
          </p:cNvSpPr>
          <p:nvPr/>
        </p:nvSpPr>
        <p:spPr>
          <a:xfrm>
            <a:off x="7367050" y="1989138"/>
            <a:ext cx="5530802" cy="1299493"/>
          </a:xfrm>
          <a:prstGeom prst="rect">
            <a:avLst/>
          </a:prstGeom>
        </p:spPr>
        <p:txBody>
          <a:bodyPr vert="horz" lIns="0" tIns="45576" rIns="91152" bIns="45576" rtlCol="0">
            <a:noAutofit/>
          </a:bodyPr>
          <a:lstStyle>
            <a:lvl1pPr marL="0" indent="0" algn="l" defTabSz="728758" rtl="0" eaLnBrk="1" latinLnBrk="0" hangingPunct="1">
              <a:spcBef>
                <a:spcPts val="960"/>
              </a:spcBef>
              <a:buClr>
                <a:schemeClr val="tx1"/>
              </a:buClr>
              <a:buFontTx/>
              <a:buNone/>
              <a:defRPr sz="3200" b="0" i="0" kern="1200">
                <a:solidFill>
                  <a:srgbClr val="595959"/>
                </a:solidFill>
                <a:latin typeface="IBM Plex Sans Regular" charset="0"/>
                <a:ea typeface="+mn-ea"/>
                <a:cs typeface="+mn-cs"/>
              </a:defRPr>
            </a:lvl1pPr>
            <a:lvl2pPr marL="635237" indent="-253078" algn="l" defTabSz="728758" rtl="0" eaLnBrk="1" latinLnBrk="0" hangingPunct="1">
              <a:spcBef>
                <a:spcPts val="960"/>
              </a:spcBef>
              <a:buClr>
                <a:schemeClr val="tx1"/>
              </a:buClr>
              <a:buSzPct val="90000"/>
              <a:buFont typeface=".AppleSystemUIFont" charset="-120"/>
              <a:buChar char="–"/>
              <a:defRPr sz="2880" b="0" i="0" kern="1200">
                <a:solidFill>
                  <a:srgbClr val="595959"/>
                </a:solidFill>
                <a:latin typeface="IBM Plex Sans Regular" charset="0"/>
                <a:ea typeface="+mn-ea"/>
                <a:cs typeface="+mn-cs"/>
              </a:defRPr>
            </a:lvl2pPr>
            <a:lvl3pPr marL="946506" indent="-275939" algn="l" defTabSz="728758" rtl="0" eaLnBrk="1" latinLnBrk="0" hangingPunct="1">
              <a:spcBef>
                <a:spcPts val="960"/>
              </a:spcBef>
              <a:buClr>
                <a:schemeClr val="tx1"/>
              </a:buClr>
              <a:buFont typeface="LucidaGrande" charset="0"/>
              <a:buChar char="-"/>
              <a:defRPr sz="2560" b="0" i="0" kern="1200">
                <a:solidFill>
                  <a:srgbClr val="595959"/>
                </a:solidFill>
                <a:latin typeface="IBM Plex Sans Regular" charset="0"/>
                <a:ea typeface="+mn-ea"/>
                <a:cs typeface="+mn-cs"/>
              </a:defRPr>
            </a:lvl3pPr>
            <a:lvl4pPr marL="1424952" indent="-478333" algn="l" defTabSz="728758" rtl="0" eaLnBrk="1" latinLnBrk="0" hangingPunct="1">
              <a:spcBef>
                <a:spcPts val="960"/>
              </a:spcBef>
              <a:buClr>
                <a:schemeClr val="tx1"/>
              </a:buClr>
              <a:buFont typeface="Lucida Grande"/>
              <a:buChar char="–"/>
              <a:defRPr sz="2240" b="0" i="0" kern="1200">
                <a:solidFill>
                  <a:srgbClr val="595959"/>
                </a:solidFill>
                <a:latin typeface="IBM Plex Sans Regular" charset="0"/>
                <a:ea typeface="+mn-ea"/>
                <a:cs typeface="+mn-cs"/>
              </a:defRPr>
            </a:lvl4pPr>
            <a:lvl5pPr marL="1713360" indent="-288525" algn="l" defTabSz="728758" rtl="0" eaLnBrk="1" latinLnBrk="0" hangingPunct="1">
              <a:spcBef>
                <a:spcPts val="960"/>
              </a:spcBef>
              <a:buClr>
                <a:schemeClr val="tx1"/>
              </a:buClr>
              <a:buFont typeface="Lucida Grande"/>
              <a:buChar char="–"/>
              <a:defRPr sz="2240" b="0" i="0" kern="1200">
                <a:solidFill>
                  <a:srgbClr val="595959"/>
                </a:solidFill>
                <a:latin typeface="IBM Plex Sans Regular" charset="0"/>
                <a:ea typeface="+mn-ea"/>
                <a:cs typeface="+mn-cs"/>
              </a:defRPr>
            </a:lvl5pPr>
            <a:lvl6pPr marL="4008845" indent="-364378" algn="l" defTabSz="728758" rtl="0" eaLnBrk="1" latinLnBrk="0" hangingPunct="1">
              <a:spcBef>
                <a:spcPct val="20000"/>
              </a:spcBef>
              <a:buFont typeface="Arial"/>
              <a:buChar char="•"/>
              <a:defRPr sz="3200" kern="1200">
                <a:solidFill>
                  <a:schemeClr val="tx1"/>
                </a:solidFill>
                <a:latin typeface="+mn-lt"/>
                <a:ea typeface="+mn-ea"/>
                <a:cs typeface="+mn-cs"/>
              </a:defRPr>
            </a:lvl6pPr>
            <a:lvl7pPr marL="4737830" indent="-364378" algn="l" defTabSz="728758" rtl="0" eaLnBrk="1" latinLnBrk="0" hangingPunct="1">
              <a:spcBef>
                <a:spcPct val="20000"/>
              </a:spcBef>
              <a:buFont typeface="Arial"/>
              <a:buChar char="•"/>
              <a:defRPr sz="3200" kern="1200">
                <a:solidFill>
                  <a:schemeClr val="tx1"/>
                </a:solidFill>
                <a:latin typeface="+mn-lt"/>
                <a:ea typeface="+mn-ea"/>
                <a:cs typeface="+mn-cs"/>
              </a:defRPr>
            </a:lvl7pPr>
            <a:lvl8pPr marL="5466702" indent="-364378" algn="l" defTabSz="728758" rtl="0" eaLnBrk="1" latinLnBrk="0" hangingPunct="1">
              <a:spcBef>
                <a:spcPct val="20000"/>
              </a:spcBef>
              <a:buFont typeface="Arial"/>
              <a:buChar char="•"/>
              <a:defRPr sz="3200" kern="1200">
                <a:solidFill>
                  <a:schemeClr val="tx1"/>
                </a:solidFill>
                <a:latin typeface="+mn-lt"/>
                <a:ea typeface="+mn-ea"/>
                <a:cs typeface="+mn-cs"/>
              </a:defRPr>
            </a:lvl8pPr>
            <a:lvl9pPr marL="6195613" indent="-364378" algn="l" defTabSz="728758" rtl="0" eaLnBrk="1" latinLnBrk="0" hangingPunct="1">
              <a:spcBef>
                <a:spcPct val="20000"/>
              </a:spcBef>
              <a:buFont typeface="Arial"/>
              <a:buChar char="•"/>
              <a:defRPr sz="3200" kern="1200">
                <a:solidFill>
                  <a:schemeClr val="tx1"/>
                </a:solidFill>
                <a:latin typeface="+mn-lt"/>
                <a:ea typeface="+mn-ea"/>
                <a:cs typeface="+mn-cs"/>
              </a:defRPr>
            </a:lvl9pPr>
          </a:lstStyle>
          <a:p>
            <a:pPr lvl="1"/>
            <a:r>
              <a:rPr lang="en-US" dirty="0" smtClean="0">
                <a:sym typeface="Calibri" pitchFamily="34" charset="0"/>
              </a:rPr>
              <a:t>Smaller, faster, and stronger</a:t>
            </a:r>
          </a:p>
          <a:p>
            <a:pPr lvl="1"/>
            <a:r>
              <a:rPr lang="en-US" dirty="0" smtClean="0">
                <a:sym typeface="Calibri" pitchFamily="34" charset="0"/>
              </a:rPr>
              <a:t>Loosely coupled</a:t>
            </a:r>
          </a:p>
        </p:txBody>
      </p:sp>
    </p:spTree>
    <p:extLst>
      <p:ext uri="{BB962C8B-B14F-4D97-AF65-F5344CB8AC3E}">
        <p14:creationId xmlns:p14="http://schemas.microsoft.com/office/powerpoint/2010/main" val="1814026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 workload transformation steps</a:t>
            </a:r>
            <a:endParaRPr lang="en-US" dirty="0"/>
          </a:p>
        </p:txBody>
      </p:sp>
      <p:sp>
        <p:nvSpPr>
          <p:cNvPr id="4" name="Content Placeholder 3"/>
          <p:cNvSpPr>
            <a:spLocks noGrp="1"/>
          </p:cNvSpPr>
          <p:nvPr>
            <p:ph sz="quarter" idx="11"/>
          </p:nvPr>
        </p:nvSpPr>
        <p:spPr/>
        <p:txBody>
          <a:bodyPr/>
          <a:lstStyle/>
          <a:p>
            <a:r>
              <a:rPr lang="en-US" dirty="0" smtClean="0"/>
              <a:t>Step 1: Migrate to a newer version of WebSphere</a:t>
            </a:r>
          </a:p>
          <a:p>
            <a:pPr lvl="1"/>
            <a:r>
              <a:rPr lang="en-US" dirty="0" smtClean="0"/>
              <a:t>Migrate to the latest version, traditional WebSphere V9 or WebSphere Liberty</a:t>
            </a:r>
          </a:p>
          <a:p>
            <a:r>
              <a:rPr lang="en-US" dirty="0" smtClean="0"/>
              <a:t>Step 2: Migrate the monolith to a cloud-ready runtime (think WebSphere Liberty)</a:t>
            </a:r>
          </a:p>
          <a:p>
            <a:pPr lvl="1"/>
            <a:r>
              <a:rPr lang="en-US" dirty="0" smtClean="0"/>
              <a:t>Many Java workloads are running on old, outdated (and often out of service) runtimes </a:t>
            </a:r>
          </a:p>
          <a:p>
            <a:pPr lvl="1"/>
            <a:r>
              <a:rPr lang="en-US" dirty="0" smtClean="0"/>
              <a:t>Start slowly, extending your monolith by building new features as microservices around it</a:t>
            </a:r>
          </a:p>
          <a:p>
            <a:r>
              <a:rPr lang="en-US" dirty="0" smtClean="0"/>
              <a:t>Step 3: Migrate the monolith to the cloud</a:t>
            </a:r>
          </a:p>
          <a:p>
            <a:pPr lvl="1"/>
            <a:r>
              <a:rPr lang="en-US" dirty="0" smtClean="0"/>
              <a:t>Application changes may be required to run in a cloud environment</a:t>
            </a:r>
          </a:p>
          <a:p>
            <a:r>
              <a:rPr lang="en-US" dirty="0" smtClean="0"/>
              <a:t>Step 4: Refactor the microservices </a:t>
            </a:r>
          </a:p>
          <a:p>
            <a:pPr lvl="1"/>
            <a:endParaRPr lang="en-US" dirty="0" smtClean="0"/>
          </a:p>
          <a:p>
            <a:pPr lvl="1"/>
            <a:endParaRPr lang="en-US" dirty="0" smtClean="0"/>
          </a:p>
          <a:p>
            <a:pPr lvl="1"/>
            <a:endParaRPr lang="en-US" dirty="0" smtClean="0"/>
          </a:p>
          <a:p>
            <a:endParaRPr lang="en-US" dirty="0" smtClean="0"/>
          </a:p>
          <a:p>
            <a:endParaRPr lang="en-US" dirty="0"/>
          </a:p>
        </p:txBody>
      </p:sp>
    </p:spTree>
    <p:extLst>
      <p:ext uri="{BB962C8B-B14F-4D97-AF65-F5344CB8AC3E}">
        <p14:creationId xmlns:p14="http://schemas.microsoft.com/office/powerpoint/2010/main" val="20801962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4: Evolve to microservices</a:t>
            </a:r>
            <a:endParaRPr lang="en-US" dirty="0"/>
          </a:p>
        </p:txBody>
      </p:sp>
      <p:sp>
        <p:nvSpPr>
          <p:cNvPr id="4" name="Content Placeholder 3"/>
          <p:cNvSpPr>
            <a:spLocks noGrp="1"/>
          </p:cNvSpPr>
          <p:nvPr>
            <p:ph sz="quarter" idx="11"/>
          </p:nvPr>
        </p:nvSpPr>
        <p:spPr>
          <a:xfrm>
            <a:off x="468946" y="1443707"/>
            <a:ext cx="13064176" cy="5277935"/>
          </a:xfrm>
        </p:spPr>
        <p:txBody>
          <a:bodyPr/>
          <a:lstStyle/>
          <a:p>
            <a:r>
              <a:rPr lang="en-US" dirty="0" smtClean="0"/>
              <a:t>This phase focuses on breaking the monolithic application into microservices</a:t>
            </a:r>
          </a:p>
          <a:p>
            <a:pPr lvl="1"/>
            <a:r>
              <a:rPr lang="en-US" dirty="0" smtClean="0"/>
              <a:t>Hosting them on Kubernetes on IBM Bluemix</a:t>
            </a:r>
          </a:p>
          <a:p>
            <a:r>
              <a:rPr lang="en-US" dirty="0"/>
              <a:t>M</a:t>
            </a:r>
            <a:r>
              <a:rPr lang="en-US" dirty="0" smtClean="0"/>
              <a:t>ove </a:t>
            </a:r>
            <a:r>
              <a:rPr lang="en-US" dirty="0"/>
              <a:t>to microservices on a per-business capability basis, depending on prioritized pain-points the existing lifted monolith is still </a:t>
            </a:r>
            <a:r>
              <a:rPr lang="en-US" dirty="0" smtClean="0"/>
              <a:t>presenting</a:t>
            </a:r>
          </a:p>
          <a:p>
            <a:pPr lvl="1"/>
            <a:r>
              <a:rPr lang="en-US" dirty="0"/>
              <a:t>D</a:t>
            </a:r>
            <a:r>
              <a:rPr lang="en-US" dirty="0" smtClean="0"/>
              <a:t>one </a:t>
            </a:r>
            <a:r>
              <a:rPr lang="en-US" dirty="0"/>
              <a:t>repeatedly until the application teams can move at the speed the business </a:t>
            </a:r>
            <a:r>
              <a:rPr lang="en-US" dirty="0" smtClean="0"/>
              <a:t>requires</a:t>
            </a:r>
            <a:endParaRPr lang="en-US" dirty="0"/>
          </a:p>
          <a:p>
            <a:r>
              <a:rPr lang="en-US" dirty="0"/>
              <a:t>The most practical pattern for this approach is </a:t>
            </a:r>
            <a:r>
              <a:rPr lang="en-US" dirty="0" smtClean="0"/>
              <a:t>the Strangler Pattern </a:t>
            </a:r>
          </a:p>
          <a:p>
            <a:pPr lvl="1"/>
            <a:r>
              <a:rPr lang="en-US" dirty="0" smtClean="0"/>
              <a:t>It sections </a:t>
            </a:r>
            <a:r>
              <a:rPr lang="en-US" dirty="0"/>
              <a:t>off business capability to be reimplemented in a new microservice while the rest of the existing application functions </a:t>
            </a:r>
            <a:r>
              <a:rPr lang="en-US" dirty="0" smtClean="0"/>
              <a:t>as-is</a:t>
            </a:r>
          </a:p>
          <a:p>
            <a:endParaRPr lang="en-US" dirty="0"/>
          </a:p>
        </p:txBody>
      </p:sp>
      <p:sp>
        <p:nvSpPr>
          <p:cNvPr id="6" name="Rectangle 5"/>
          <p:cNvSpPr/>
          <p:nvPr/>
        </p:nvSpPr>
        <p:spPr>
          <a:xfrm>
            <a:off x="0" y="6882063"/>
            <a:ext cx="14630400" cy="830997"/>
          </a:xfrm>
          <a:prstGeom prst="rect">
            <a:avLst/>
          </a:prstGeom>
        </p:spPr>
        <p:txBody>
          <a:bodyPr wrap="square">
            <a:spAutoFit/>
          </a:bodyPr>
          <a:lstStyle/>
          <a:p>
            <a:pPr algn="ctr"/>
            <a:r>
              <a:rPr lang="en-US" sz="2400" dirty="0">
                <a:hlinkClick r:id="rId3"/>
              </a:rPr>
              <a:t>https://www.ibm.com/blogs/bluemix/2017/09/websphere-on-the-cloud-evolving-to-microservices/</a:t>
            </a:r>
          </a:p>
          <a:p>
            <a:pPr algn="ctr"/>
            <a:r>
              <a:rPr lang="en-US" sz="2400" dirty="0" smtClean="0">
                <a:hlinkClick r:id="rId3"/>
              </a:rPr>
              <a:t>https</a:t>
            </a:r>
            <a:r>
              <a:rPr lang="en-US" sz="2400" dirty="0">
                <a:hlinkClick r:id="rId3"/>
              </a:rPr>
              <a:t>://</a:t>
            </a:r>
            <a:r>
              <a:rPr lang="en-US" sz="2400" dirty="0" smtClean="0">
                <a:hlinkClick r:id="rId3"/>
              </a:rPr>
              <a:t>github.com/ibm-cloud-architecture/refarch-jee-monolith-to-microservices</a:t>
            </a:r>
            <a:endParaRPr lang="en-US" sz="2400" dirty="0"/>
          </a:p>
        </p:txBody>
      </p:sp>
    </p:spTree>
    <p:extLst>
      <p:ext uri="{BB962C8B-B14F-4D97-AF65-F5344CB8AC3E}">
        <p14:creationId xmlns:p14="http://schemas.microsoft.com/office/powerpoint/2010/main" val="706041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06402" y="3469503"/>
            <a:ext cx="9496213" cy="1482275"/>
          </a:xfrm>
        </p:spPr>
        <p:txBody>
          <a:bodyPr/>
          <a:lstStyle/>
          <a:p>
            <a:r>
              <a:rPr lang="en-US" dirty="0" smtClean="0"/>
              <a:t>Migration: Why and how do I migrate? </a:t>
            </a:r>
            <a:endParaRPr lang="en-US" dirty="0"/>
          </a:p>
        </p:txBody>
      </p:sp>
    </p:spTree>
    <p:extLst>
      <p:ext uri="{BB962C8B-B14F-4D97-AF65-F5344CB8AC3E}">
        <p14:creationId xmlns:p14="http://schemas.microsoft.com/office/powerpoint/2010/main" val="6627425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Migration planning</a:t>
            </a:r>
            <a:endParaRPr lang="en-US" dirty="0"/>
          </a:p>
        </p:txBody>
      </p:sp>
      <p:sp>
        <p:nvSpPr>
          <p:cNvPr id="4" name="Content Placeholder 3"/>
          <p:cNvSpPr>
            <a:spLocks noGrp="1"/>
          </p:cNvSpPr>
          <p:nvPr>
            <p:ph sz="quarter" idx="11"/>
          </p:nvPr>
        </p:nvSpPr>
        <p:spPr/>
        <p:txBody>
          <a:bodyPr/>
          <a:lstStyle/>
          <a:p>
            <a:r>
              <a:rPr lang="en-US" dirty="0" smtClean="0"/>
              <a:t>Migration planning analyzes the application from multiple viewpoints and produces a project plan</a:t>
            </a:r>
          </a:p>
          <a:p>
            <a:pPr lvl="1"/>
            <a:r>
              <a:rPr lang="en-US" dirty="0" smtClean="0"/>
              <a:t>Such as source code, runtime, and more</a:t>
            </a:r>
          </a:p>
          <a:p>
            <a:endParaRPr lang="en-US" dirty="0" smtClean="0"/>
          </a:p>
          <a:p>
            <a:r>
              <a:rPr lang="en-US" dirty="0" smtClean="0"/>
              <a:t>The migration process involves a variety of steps</a:t>
            </a:r>
          </a:p>
          <a:p>
            <a:pPr lvl="1"/>
            <a:r>
              <a:rPr lang="en-US" dirty="0" smtClean="0"/>
              <a:t>Application changes and testing</a:t>
            </a:r>
          </a:p>
          <a:p>
            <a:pPr lvl="1"/>
            <a:r>
              <a:rPr lang="en-US" dirty="0" smtClean="0"/>
              <a:t>Migrating configurations</a:t>
            </a:r>
          </a:p>
          <a:p>
            <a:pPr lvl="1"/>
            <a:r>
              <a:rPr lang="en-US" dirty="0" smtClean="0"/>
              <a:t>Performance testing</a:t>
            </a:r>
          </a:p>
          <a:p>
            <a:endParaRPr lang="en-US" dirty="0" smtClean="0"/>
          </a:p>
          <a:p>
            <a:r>
              <a:rPr lang="en-US" dirty="0" smtClean="0"/>
              <a:t>Whether you are moving your workloads to a later release on-premises or exploring cloud platforms, tools are available to help</a:t>
            </a:r>
            <a:endParaRPr lang="en-US"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0753" y="2085473"/>
            <a:ext cx="3522369" cy="4431632"/>
          </a:xfrm>
          <a:prstGeom prst="rect">
            <a:avLst/>
          </a:prstGeom>
        </p:spPr>
      </p:pic>
    </p:spTree>
    <p:extLst>
      <p:ext uri="{BB962C8B-B14F-4D97-AF65-F5344CB8AC3E}">
        <p14:creationId xmlns:p14="http://schemas.microsoft.com/office/powerpoint/2010/main" val="1295095168"/>
      </p:ext>
    </p:extLst>
  </p:cSld>
  <p:clrMapOvr>
    <a:masterClrMapping/>
  </p:clrMapOvr>
</p:sld>
</file>

<file path=ppt/theme/theme1.xml><?xml version="1.0" encoding="utf-8"?>
<a:theme xmlns:a="http://schemas.openxmlformats.org/drawingml/2006/main" name="IBM Cloud private theme">
  <a:themeElements>
    <a:clrScheme name="Custom 15">
      <a:dk1>
        <a:srgbClr val="6D7777"/>
      </a:dk1>
      <a:lt1>
        <a:srgbClr val="FFFFFF"/>
      </a:lt1>
      <a:dk2>
        <a:srgbClr val="5596E6"/>
      </a:dk2>
      <a:lt2>
        <a:srgbClr val="959F9F"/>
      </a:lt2>
      <a:accent1>
        <a:srgbClr val="C8D2D2"/>
      </a:accent1>
      <a:accent2>
        <a:srgbClr val="DFE9E9"/>
      </a:accent2>
      <a:accent3>
        <a:srgbClr val="1D3649"/>
      </a:accent3>
      <a:accent4>
        <a:srgbClr val="325C80"/>
      </a:accent4>
      <a:accent5>
        <a:srgbClr val="5596E6"/>
      </a:accent5>
      <a:accent6>
        <a:srgbClr val="7CC7FF"/>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IBM Cloud private for BNSF 07262017 v3" id="{C5118238-B9FE-5741-8027-E8DDAE0EA528}" vid="{00093513-9853-F449-9A93-A72938BD1B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85293</TotalTime>
  <Words>5987</Words>
  <Application>Microsoft Office PowerPoint</Application>
  <PresentationFormat>Custom</PresentationFormat>
  <Paragraphs>824</Paragraphs>
  <Slides>68</Slides>
  <Notes>46</Notes>
  <HiddenSlides>13</HiddenSlides>
  <MMClips>0</MMClips>
  <ScaleCrop>false</ScaleCrop>
  <HeadingPairs>
    <vt:vector size="4" baseType="variant">
      <vt:variant>
        <vt:lpstr>Theme</vt:lpstr>
      </vt:variant>
      <vt:variant>
        <vt:i4>1</vt:i4>
      </vt:variant>
      <vt:variant>
        <vt:lpstr>Slide Titles</vt:lpstr>
      </vt:variant>
      <vt:variant>
        <vt:i4>68</vt:i4>
      </vt:variant>
    </vt:vector>
  </HeadingPairs>
  <TitlesOfParts>
    <vt:vector size="69" baseType="lpstr">
      <vt:lpstr>IBM Cloud private theme</vt:lpstr>
      <vt:lpstr>Run legacy middleware, migrate workloads </vt:lpstr>
      <vt:lpstr>What are the benefits to the customer on migrating their applications to the IBM Cloud? </vt:lpstr>
      <vt:lpstr>Purple compute: An evolution to microservices</vt:lpstr>
      <vt:lpstr>Phase 1: Modernizing the existing application</vt:lpstr>
      <vt:lpstr>Phase 2: Mitigation </vt:lpstr>
      <vt:lpstr>Phase 3: Production lift and shift</vt:lpstr>
      <vt:lpstr>Phase 4: Evolve to microservices</vt:lpstr>
      <vt:lpstr>Migration: Why and how do I migrate? </vt:lpstr>
      <vt:lpstr>Migration planning</vt:lpstr>
      <vt:lpstr>Migration considerations</vt:lpstr>
      <vt:lpstr>Things to keep in mind about migrating</vt:lpstr>
      <vt:lpstr>What do we advise on migrating?</vt:lpstr>
      <vt:lpstr>Why should I migrate to traditional WebSphere V9?</vt:lpstr>
      <vt:lpstr>Why should I migrate to WebSphere Liberty?</vt:lpstr>
      <vt:lpstr>Considerations when moving from tWAS to Liberty</vt:lpstr>
      <vt:lpstr>How do I refactor to microservices?</vt:lpstr>
      <vt:lpstr>Migration and modernization tools</vt:lpstr>
      <vt:lpstr>Migration steps</vt:lpstr>
      <vt:lpstr>Overview of WebSphere migration tools</vt:lpstr>
      <vt:lpstr>WebSphere Migration Strategy Tool</vt:lpstr>
      <vt:lpstr>WebSphere Migration Discovery Tool</vt:lpstr>
      <vt:lpstr>Where do I get the other migration tools?</vt:lpstr>
      <vt:lpstr>How do I use the Binary Scanner?</vt:lpstr>
      <vt:lpstr>Analyzing application binaries</vt:lpstr>
      <vt:lpstr>Application Evaluation Report example</vt:lpstr>
      <vt:lpstr>How do I use the configuration migration tools?</vt:lpstr>
      <vt:lpstr>Migration wizard (WASPreUpgrade/WASPostUpgrade)</vt:lpstr>
      <vt:lpstr>WCMT: Configuration scanning</vt:lpstr>
      <vt:lpstr>I have many apps to migrate, what do they need?</vt:lpstr>
      <vt:lpstr>WAMT: Analyzing application source code</vt:lpstr>
      <vt:lpstr>WAMT: Details on how to update the source code</vt:lpstr>
      <vt:lpstr>What can the detailed analysis detect?</vt:lpstr>
      <vt:lpstr>Liberty App Accelerator for Microservice creation</vt:lpstr>
      <vt:lpstr>Microservice Builder: Built for the enterprise journey</vt:lpstr>
      <vt:lpstr>Microservice Builder: From development to production</vt:lpstr>
      <vt:lpstr>Developer CLI</vt:lpstr>
      <vt:lpstr>Microservice Builder pipeline</vt:lpstr>
      <vt:lpstr>Microservice Builder fabric</vt:lpstr>
      <vt:lpstr>Transformation Advisor </vt:lpstr>
      <vt:lpstr>Evolving towards a hybrid solution – example journey</vt:lpstr>
      <vt:lpstr>Transformation Advisor</vt:lpstr>
      <vt:lpstr>Transformation Advisor Rule examples</vt:lpstr>
      <vt:lpstr>Transformation Advisor – Example output</vt:lpstr>
      <vt:lpstr>WebSphere Liberty on IBM Cloud Private</vt:lpstr>
      <vt:lpstr>Deploying an application to IBM Cloud Private</vt:lpstr>
      <vt:lpstr>Deploying an application to IBM Cloud Private</vt:lpstr>
      <vt:lpstr>Building a Docker image for IBM Cloud Private (1 of 3)</vt:lpstr>
      <vt:lpstr>Building a Docker image for IBM Cloud Private (2 of 3)</vt:lpstr>
      <vt:lpstr>Building a Docker image for IBM Cloud Private (3 of 3)</vt:lpstr>
      <vt:lpstr>Deploying a Docker image to IBM Cloud Private (1 of 8)</vt:lpstr>
      <vt:lpstr>Deploying a Docker image to IBM Cloud Private (2 of 8)</vt:lpstr>
      <vt:lpstr>Deploying a Docker image to IBM Cloud Private (3 of 8)</vt:lpstr>
      <vt:lpstr>Deploying a Docker image to IBM Cloud Private (4 of 8)</vt:lpstr>
      <vt:lpstr>Deploying a Docker image to IBM Cloud Private (5 of 8)</vt:lpstr>
      <vt:lpstr>Deploying a Docker image to IBM Cloud Private (6 of 8)</vt:lpstr>
      <vt:lpstr>Deploying a Docker image to IBM Cloud Private (7 of 8)</vt:lpstr>
      <vt:lpstr>Deploying a Docker image to IBM Cloud Private (8 of 8)</vt:lpstr>
      <vt:lpstr>Backup</vt:lpstr>
      <vt:lpstr>Education – Introduction to IBM Microservice Builder</vt:lpstr>
      <vt:lpstr>Education – IBM WebSphere Application Server Migration Toolkit V9</vt:lpstr>
      <vt:lpstr>Microservice Builder and IBM Cloud Private resources</vt:lpstr>
      <vt:lpstr>IBM Cloud Private resources</vt:lpstr>
      <vt:lpstr>Hybrid Cloud CTO developerWorks recipes</vt:lpstr>
      <vt:lpstr>Backup</vt:lpstr>
      <vt:lpstr>WebSphere supports the entire hybrid cloud landscape</vt:lpstr>
      <vt:lpstr>WebSphere Liberty continuous delivery</vt:lpstr>
      <vt:lpstr>Benefits of microservices</vt:lpstr>
      <vt:lpstr>Java workload transformation steps</vt:lpstr>
    </vt:vector>
  </TitlesOfParts>
  <Company>GPJ</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Laura Napolitano</dc:creator>
  <cp:lastModifiedBy>ADMINIBM</cp:lastModifiedBy>
  <cp:revision>996</cp:revision>
  <dcterms:created xsi:type="dcterms:W3CDTF">2015-04-16T15:33:21Z</dcterms:created>
  <dcterms:modified xsi:type="dcterms:W3CDTF">2018-04-20T21:21:22Z</dcterms:modified>
</cp:coreProperties>
</file>